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59" r:id="rId4"/>
    <p:sldId id="275" r:id="rId5"/>
    <p:sldId id="258" r:id="rId6"/>
    <p:sldId id="257" r:id="rId7"/>
    <p:sldId id="260" r:id="rId8"/>
    <p:sldId id="261" r:id="rId9"/>
    <p:sldId id="262" r:id="rId10"/>
    <p:sldId id="263" r:id="rId11"/>
    <p:sldId id="276" r:id="rId12"/>
    <p:sldId id="267" r:id="rId13"/>
    <p:sldId id="264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D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19DEE-41A5-49E1-B117-ABD1298229AB}" type="datetimeFigureOut">
              <a:rPr lang="sl-SI" smtClean="0"/>
              <a:t>16. 05. 2024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5A42D-BC77-4A94-9AC0-77ACC23A982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532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0E0925-E47B-41FA-AA74-FD9B721858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0"/>
            <a:ext cx="121909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544055-052E-4439-9D06-397AAB979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ED37DF-6732-4215-9BAB-A8D1413AF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CB5DA-A3B7-4673-8311-AEEC005E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C3174-6BB4-4159-92AD-CBFB23B667FD}" type="datetime1">
              <a:rPr lang="sl-SI" smtClean="0"/>
              <a:t>16. 05. 2024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1A35-394F-4E2F-9F9A-640F4DD4E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9CB50-D201-4592-B0EB-5A92BD02E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26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F844BD-20D6-461C-8A89-EF0A960431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0"/>
            <a:ext cx="1219091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40F47-A56D-4E5E-9256-68B7403D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5AF0F-486D-49CE-AF79-BEBD16E75EBB}" type="datetime1">
              <a:rPr lang="sl-SI" smtClean="0"/>
              <a:t>16. 05. 2024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E29E8-3044-429F-AD48-C9261D28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347BB-12F4-4BBB-9C36-859D6338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585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A12D51-2396-4D41-9C94-0DA6542831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40F47-A56D-4E5E-9256-68B7403D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57743-C0B9-4998-8E7B-08A3A7A3D083}" type="datetime1">
              <a:rPr lang="sl-SI" smtClean="0"/>
              <a:t>16. 05. 2024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E29E8-3044-429F-AD48-C9261D28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347BB-12F4-4BBB-9C36-859D6338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77826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Icon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09B71D-6885-459C-AF7F-0B77DEF8A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40F47-A56D-4E5E-9256-68B7403D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1B06D-4733-4012-BF71-5C2F410854C5}" type="datetime1">
              <a:rPr lang="sl-SI" smtClean="0"/>
              <a:t>16. 05. 2024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E29E8-3044-429F-AD48-C9261D28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347BB-12F4-4BBB-9C36-859D6338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4875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F5F624-2C25-4B74-993E-F7322BCB66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0"/>
            <a:ext cx="1219091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B40F47-A56D-4E5E-9256-68B7403D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88252-6B71-430D-BD26-AD6023DB1BBD}" type="datetime1">
              <a:rPr lang="sl-SI" smtClean="0"/>
              <a:t>16. 05. 2024</a:t>
            </a:fld>
            <a:endParaRPr 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6E29E8-3044-429F-AD48-C9261D28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347BB-12F4-4BBB-9C36-859D6338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112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logo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AD4F27A-FF14-45A4-A6FE-59BE719957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0"/>
            <a:ext cx="121909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D50BE0-CF51-4063-9F6D-90E78B08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247B6-81FC-469B-A68B-CBAC48A24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86264-728F-4359-838F-4BA494C5C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E8BC-53EF-4621-9D81-27A86413F828}" type="datetime1">
              <a:rPr lang="sl-SI" smtClean="0"/>
              <a:t>16. 05. 2024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477CF-2170-4370-A739-943733575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9B17B-95A2-4AB9-9015-E2834640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502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_logo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C8798D2-A8E1-47AC-BEC6-BC49E7D01A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0"/>
            <a:ext cx="12190912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1BF181-31E2-44A3-8367-4B39B60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4394FDE-D83C-4BA9-88D1-136C24FEABE3}" type="datetime1">
              <a:rPr lang="sl-SI" smtClean="0"/>
              <a:t>16. 05. 2024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47C71BC-CEB7-49C6-8AFB-6715B3A5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DC0751E-B018-4793-9874-C060189A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26720" cy="365125"/>
          </a:xfrm>
        </p:spPr>
        <p:txBody>
          <a:bodyPr/>
          <a:lstStyle>
            <a:lvl1pPr algn="l">
              <a:defRPr/>
            </a:lvl1pPr>
          </a:lstStyle>
          <a:p>
            <a:fld id="{EE1CD525-D82C-4FC0-B2DF-8A7BB37CB4E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50BE0-CF51-4063-9F6D-90E78B08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247B6-81FC-469B-A68B-CBAC48A24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589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_logo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EB60E7C-DCA3-407D-894A-434DEB4C4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1BF181-31E2-44A3-8367-4B39B60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F9C7BCE-3C8A-4487-AD03-9EF003F464C8}" type="datetime1">
              <a:rPr lang="sl-SI" smtClean="0"/>
              <a:t>16. 05. 2024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47C71BC-CEB7-49C6-8AFB-6715B3A5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DC0751E-B018-4793-9874-C060189A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426720" cy="365125"/>
          </a:xfrm>
        </p:spPr>
        <p:txBody>
          <a:bodyPr/>
          <a:lstStyle>
            <a:lvl1pPr algn="l">
              <a:defRPr/>
            </a:lvl1pPr>
          </a:lstStyle>
          <a:p>
            <a:fld id="{EE1CD525-D82C-4FC0-B2DF-8A7BB37CB4E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50BE0-CF51-4063-9F6D-90E78B08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247B6-81FC-469B-A68B-CBAC48A24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901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_logo_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0456E36-B4A9-4FF9-9BB6-298ED1185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0"/>
            <a:ext cx="12190912" cy="68580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51BF181-31E2-44A3-8367-4B39B60C1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8A00122-73F2-4848-B2EA-D3E783EB2218}" type="datetime1">
              <a:rPr lang="sl-SI" smtClean="0"/>
              <a:t>16. 05. 2024</a:t>
            </a:fld>
            <a:endParaRPr lang="sl-SI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47C71BC-CEB7-49C6-8AFB-6715B3A5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DC0751E-B018-4793-9874-C060189A4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EE1CD525-D82C-4FC0-B2DF-8A7BB37CB4E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D50BE0-CF51-4063-9F6D-90E78B08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247B6-81FC-469B-A68B-CBAC48A24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272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F503EA-EDB0-4591-B02E-9C4448421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0"/>
            <a:ext cx="121909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088B8-EC70-44B3-8D30-621B6ACD7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E6291-3D1A-4184-B696-E67319821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BA257-B02E-49C2-A885-C73B46AF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3D20-8C89-4955-B6F8-F3E4C2F12D9F}" type="datetime1">
              <a:rPr lang="sl-SI" smtClean="0"/>
              <a:t>16. 05. 2024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D21BC-39AF-42DD-9A3F-6B301C1FD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96A0C-0FE0-4CFC-A3BF-35991009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064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5E4811C-BA2A-4F25-B694-AADE1FE47B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0"/>
            <a:ext cx="121909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9B889F-FB16-4092-8F6E-B888D3EE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0A8EE-1D53-4EA6-9DCC-F0F1E3AA1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239D0-D630-47EC-8A3E-E21205E67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3566B-034E-4DDA-BFB0-9074C613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172AF-0D8E-4ABC-8FEE-9A937E5D7E41}" type="datetime1">
              <a:rPr lang="sl-SI" smtClean="0"/>
              <a:t>16. 05. 2024</a:t>
            </a:fld>
            <a:endParaRPr 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E6877-2163-4C8E-A814-36E45F904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38B3A-2303-41C4-9004-772EA2A2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01156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2C86F4A-948E-4367-9F99-821C10DE88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0"/>
            <a:ext cx="121909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6196E7-43E4-4137-8415-0DE728C9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35160-1AB9-4FCC-9F27-BC1646DF8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60DB2E-3716-4F24-BE52-0ADC6C2DA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48C3F-530A-40A0-BD2E-F31D608EB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529A9F-6A6B-43F4-AFE8-BE2DC4D59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3682F6-6A74-4EF0-B47E-D234C98F5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3467-6BA9-46D5-B93B-C0E6A3969656}" type="datetime1">
              <a:rPr lang="sl-SI" smtClean="0"/>
              <a:t>16. 05. 2024</a:t>
            </a:fld>
            <a:endParaRPr 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656A17-D9A1-4523-A75E-6A168CF0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D3449-650F-453F-A16D-A35E853F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0824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15664B-859D-4972-BC91-0D4647357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" y="0"/>
            <a:ext cx="1219091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6EC97-1651-4400-96E2-B88F2C7B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813F79-CE19-4455-A31D-5AF40FD4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7DFE0-5DBC-48B4-882D-98A88A20037E}" type="datetime1">
              <a:rPr lang="sl-SI" smtClean="0"/>
              <a:t>16. 05. 2024</a:t>
            </a:fld>
            <a:endParaRPr 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BBC30-D76E-4E64-9D24-8C8052832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0513B-0B98-4D38-85EF-CB28D689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289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5803C-C917-48DC-AA1D-924C5876F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DAF7FE-527B-4217-989B-B98BBC2BD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ADFE5-1922-427A-B8E4-548E1E1DE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886FB84-3849-43DC-9975-32DB7D477F65}" type="datetime1">
              <a:rPr lang="sl-SI" smtClean="0"/>
              <a:t>16. 05. 2024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0AE9-D79D-4D24-B2D7-A333A9D76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37E0A-8487-40B5-A019-5C55DCCB2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1CD525-D82C-4FC0-B2DF-8A7BB37CB4E7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531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65" r:id="rId11"/>
    <p:sldLayoutId id="2147483660" r:id="rId12"/>
    <p:sldLayoutId id="214748366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26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BED5-758A-47F0-8E97-A64CC24E1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40938"/>
          </a:xfrm>
        </p:spPr>
        <p:txBody>
          <a:bodyPr>
            <a:normAutofit/>
          </a:bodyPr>
          <a:lstStyle/>
          <a:p>
            <a:r>
              <a:rPr lang="hr-HR" sz="4000" dirty="0" err="1"/>
              <a:t>Deep</a:t>
            </a:r>
            <a:r>
              <a:rPr lang="hr-HR" sz="4000" dirty="0"/>
              <a:t> </a:t>
            </a:r>
            <a:r>
              <a:rPr lang="hr-HR" sz="4000" dirty="0" err="1"/>
              <a:t>learning</a:t>
            </a:r>
            <a:r>
              <a:rPr lang="hr-HR" sz="4000" dirty="0"/>
              <a:t> </a:t>
            </a:r>
            <a:r>
              <a:rPr lang="hr-HR" sz="4000" dirty="0" err="1"/>
              <a:t>based</a:t>
            </a:r>
            <a:r>
              <a:rPr lang="hr-HR" sz="4000" dirty="0"/>
              <a:t> </a:t>
            </a:r>
            <a:r>
              <a:rPr lang="hr-HR" sz="4000" dirty="0" err="1"/>
              <a:t>drift</a:t>
            </a:r>
            <a:r>
              <a:rPr lang="hr-HR" sz="4000" dirty="0"/>
              <a:t> </a:t>
            </a:r>
            <a:r>
              <a:rPr lang="hr-HR" sz="4000" dirty="0" err="1"/>
              <a:t>correction</a:t>
            </a:r>
            <a:r>
              <a:rPr lang="hr-HR" sz="4000" dirty="0"/>
              <a:t> in </a:t>
            </a:r>
            <a:r>
              <a:rPr lang="hr-HR" sz="4000" dirty="0" err="1"/>
              <a:t>atomically</a:t>
            </a:r>
            <a:r>
              <a:rPr lang="hr-HR" sz="4000" dirty="0"/>
              <a:t> </a:t>
            </a:r>
            <a:r>
              <a:rPr lang="hr-HR" sz="4000" dirty="0" err="1"/>
              <a:t>resolved</a:t>
            </a:r>
            <a:r>
              <a:rPr lang="hr-HR" sz="4000" dirty="0"/>
              <a:t> STEM </a:t>
            </a:r>
            <a:r>
              <a:rPr lang="hr-HR" sz="4000" dirty="0" err="1"/>
              <a:t>images</a:t>
            </a:r>
            <a:endParaRPr lang="sl-SI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A88AD-C55F-4D8F-A341-EF4F72CA4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05551"/>
            <a:ext cx="9144000" cy="3584616"/>
          </a:xfrm>
        </p:spPr>
        <p:txBody>
          <a:bodyPr>
            <a:normAutofit fontScale="92500" lnSpcReduction="20000"/>
          </a:bodyPr>
          <a:lstStyle/>
          <a:p>
            <a:r>
              <a:rPr lang="hr-HR" u="sng" dirty="0"/>
              <a:t>Vinko </a:t>
            </a:r>
            <a:r>
              <a:rPr lang="hr-HR" u="sng" dirty="0" err="1"/>
              <a:t>Sršan</a:t>
            </a:r>
            <a:r>
              <a:rPr lang="en-SI" baseline="30000" dirty="0"/>
              <a:t>1,2</a:t>
            </a:r>
            <a:r>
              <a:rPr lang="hr-HR" dirty="0"/>
              <a:t>, Marjan </a:t>
            </a:r>
            <a:r>
              <a:rPr lang="hr-HR" dirty="0" err="1"/>
              <a:t>Stoimchev</a:t>
            </a:r>
            <a:r>
              <a:rPr lang="en-SI" baseline="30000" dirty="0"/>
              <a:t> 1,3</a:t>
            </a:r>
            <a:r>
              <a:rPr lang="hr-HR" dirty="0"/>
              <a:t>, Dragi Kocev</a:t>
            </a:r>
            <a:r>
              <a:rPr lang="en-SI" baseline="30000" dirty="0"/>
              <a:t>3</a:t>
            </a:r>
            <a:r>
              <a:rPr lang="hr-HR" dirty="0"/>
              <a:t>,</a:t>
            </a:r>
            <a:r>
              <a:rPr lang="en-SI" dirty="0"/>
              <a:t> </a:t>
            </a:r>
            <a:r>
              <a:rPr lang="hr-HR" dirty="0"/>
              <a:t>Sašo </a:t>
            </a:r>
            <a:r>
              <a:rPr lang="hr-HR" dirty="0" err="1"/>
              <a:t>Šturm</a:t>
            </a:r>
            <a:r>
              <a:rPr lang="en-SI" baseline="30000" dirty="0"/>
              <a:t>1,2,4</a:t>
            </a:r>
            <a:r>
              <a:rPr lang="en-SI" dirty="0"/>
              <a:t>,</a:t>
            </a:r>
            <a:endParaRPr lang="hr-HR" dirty="0"/>
          </a:p>
          <a:p>
            <a:r>
              <a:rPr lang="hr-HR" dirty="0"/>
              <a:t> Sašo </a:t>
            </a:r>
            <a:r>
              <a:rPr lang="hr-HR" dirty="0" err="1"/>
              <a:t>Džeroski</a:t>
            </a:r>
            <a:r>
              <a:rPr lang="en-SI" baseline="30000" dirty="0"/>
              <a:t>3</a:t>
            </a:r>
            <a:r>
              <a:rPr lang="en-SI" dirty="0"/>
              <a:t> </a:t>
            </a:r>
          </a:p>
          <a:p>
            <a:endParaRPr lang="en-SI" dirty="0"/>
          </a:p>
          <a:p>
            <a:r>
              <a:rPr lang="en-SI" sz="1800" dirty="0"/>
              <a:t>1 </a:t>
            </a:r>
            <a:r>
              <a:rPr lang="en-SI" sz="1800" dirty="0" err="1"/>
              <a:t>Jožef</a:t>
            </a:r>
            <a:r>
              <a:rPr lang="en-SI" sz="1800" dirty="0"/>
              <a:t> Stefan International Postgraduate </a:t>
            </a:r>
            <a:r>
              <a:rPr lang="hr-HR" sz="1800" dirty="0"/>
              <a:t>S</a:t>
            </a:r>
            <a:r>
              <a:rPr lang="en-SI" sz="1800" dirty="0"/>
              <a:t>c</a:t>
            </a:r>
            <a:r>
              <a:rPr lang="hr-HR" sz="1800" dirty="0"/>
              <a:t>h</a:t>
            </a:r>
            <a:r>
              <a:rPr lang="en-SI" sz="1800" dirty="0"/>
              <a:t>o</a:t>
            </a:r>
            <a:r>
              <a:rPr lang="hr-HR" sz="1800" dirty="0"/>
              <a:t>o</a:t>
            </a:r>
            <a:r>
              <a:rPr lang="en-SI" sz="1800" dirty="0"/>
              <a:t>l</a:t>
            </a:r>
          </a:p>
          <a:p>
            <a:r>
              <a:rPr lang="en-SI" sz="1800" dirty="0"/>
              <a:t>2 </a:t>
            </a:r>
            <a:r>
              <a:rPr lang="hr-HR" sz="1800" dirty="0"/>
              <a:t>Department for </a:t>
            </a:r>
            <a:r>
              <a:rPr lang="hr-HR" sz="1800" dirty="0" err="1"/>
              <a:t>Nanostructured</a:t>
            </a:r>
            <a:r>
              <a:rPr lang="hr-HR" sz="1800" dirty="0"/>
              <a:t> Materials, </a:t>
            </a:r>
            <a:r>
              <a:rPr lang="hr-HR" sz="1800" dirty="0" err="1"/>
              <a:t>Jožef</a:t>
            </a:r>
            <a:r>
              <a:rPr lang="hr-HR" sz="1800" dirty="0"/>
              <a:t> </a:t>
            </a:r>
            <a:r>
              <a:rPr lang="hr-HR" sz="1800" dirty="0" err="1"/>
              <a:t>Stefan</a:t>
            </a:r>
            <a:r>
              <a:rPr lang="hr-HR" sz="1800" dirty="0"/>
              <a:t> Institute</a:t>
            </a:r>
          </a:p>
          <a:p>
            <a:r>
              <a:rPr lang="en-SI" sz="1800" dirty="0"/>
              <a:t>3 </a:t>
            </a:r>
            <a:r>
              <a:rPr lang="hr-HR" sz="1800" dirty="0"/>
              <a:t>Department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Knowledge</a:t>
            </a:r>
            <a:r>
              <a:rPr lang="hr-HR" sz="1800" dirty="0"/>
              <a:t> Technologies, </a:t>
            </a:r>
            <a:r>
              <a:rPr lang="hr-HR" sz="1800" dirty="0" err="1"/>
              <a:t>Jožef</a:t>
            </a:r>
            <a:r>
              <a:rPr lang="hr-HR" sz="1800" dirty="0"/>
              <a:t> </a:t>
            </a:r>
            <a:r>
              <a:rPr lang="hr-HR" sz="1800" dirty="0" err="1"/>
              <a:t>Stefan</a:t>
            </a:r>
            <a:r>
              <a:rPr lang="hr-HR" sz="1800" dirty="0"/>
              <a:t> Institute</a:t>
            </a:r>
          </a:p>
          <a:p>
            <a:r>
              <a:rPr lang="en-SI" sz="1800" dirty="0"/>
              <a:t>4 </a:t>
            </a:r>
            <a:r>
              <a:rPr lang="hr-HR" sz="1800" dirty="0"/>
              <a:t>Department </a:t>
            </a:r>
            <a:r>
              <a:rPr lang="hr-HR" sz="1800" dirty="0" err="1"/>
              <a:t>of</a:t>
            </a:r>
            <a:r>
              <a:rPr lang="hr-HR" sz="1800" dirty="0"/>
              <a:t> </a:t>
            </a:r>
            <a:r>
              <a:rPr lang="hr-HR" sz="1800" dirty="0" err="1"/>
              <a:t>Geology</a:t>
            </a:r>
            <a:r>
              <a:rPr lang="hr-HR" sz="1800" dirty="0"/>
              <a:t>, </a:t>
            </a:r>
            <a:r>
              <a:rPr lang="hr-HR" sz="1800" dirty="0" err="1"/>
              <a:t>Faculty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Natural </a:t>
            </a:r>
            <a:r>
              <a:rPr lang="hr-HR" sz="1800" dirty="0" err="1"/>
              <a:t>Sciences</a:t>
            </a:r>
            <a:r>
              <a:rPr lang="hr-HR" sz="1800" dirty="0"/>
              <a:t> </a:t>
            </a:r>
            <a:r>
              <a:rPr lang="hr-HR" sz="1800" dirty="0" err="1"/>
              <a:t>and</a:t>
            </a:r>
            <a:r>
              <a:rPr lang="hr-HR" sz="1800" dirty="0"/>
              <a:t> </a:t>
            </a:r>
            <a:r>
              <a:rPr lang="hr-HR" sz="1800" dirty="0" err="1"/>
              <a:t>Engineering</a:t>
            </a:r>
            <a:r>
              <a:rPr lang="hr-HR" sz="1800" dirty="0"/>
              <a:t>, University </a:t>
            </a:r>
            <a:r>
              <a:rPr lang="hr-HR" sz="1800" dirty="0" err="1"/>
              <a:t>of</a:t>
            </a:r>
            <a:r>
              <a:rPr lang="hr-HR" sz="1800" dirty="0"/>
              <a:t> Ljubljana</a:t>
            </a:r>
            <a:endParaRPr lang="en-SI" sz="1800" dirty="0"/>
          </a:p>
          <a:p>
            <a:endParaRPr lang="en-SI" sz="1800" dirty="0"/>
          </a:p>
          <a:p>
            <a:r>
              <a:rPr lang="hr-HR" sz="1800" u="sng" dirty="0"/>
              <a:t>M</a:t>
            </a:r>
            <a:r>
              <a:rPr lang="en-SI" sz="1800" u="sng" dirty="0"/>
              <a:t>L</a:t>
            </a:r>
            <a:r>
              <a:rPr lang="hr-HR" sz="1800" u="sng" dirty="0"/>
              <a:t>M</a:t>
            </a:r>
            <a:r>
              <a:rPr lang="en-SI" sz="1800" u="sng" dirty="0"/>
              <a:t>4</a:t>
            </a:r>
            <a:r>
              <a:rPr lang="hr-HR" sz="1800" u="sng" dirty="0"/>
              <a:t>M</a:t>
            </a:r>
            <a:r>
              <a:rPr lang="en-SI" sz="1800" u="sng" dirty="0"/>
              <a:t>S</a:t>
            </a:r>
          </a:p>
          <a:p>
            <a:r>
              <a:rPr lang="en-SI" sz="1800" dirty="0"/>
              <a:t>Ljubljana, 2024</a:t>
            </a:r>
            <a:endParaRPr lang="en-US" sz="1800" dirty="0"/>
          </a:p>
          <a:p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58AF6-2A94-451A-859C-350BA6DA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1710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5F834319-2A12-4DF3-B095-1C526FB3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SI" dirty="0"/>
              <a:t>C</a:t>
            </a:r>
            <a:r>
              <a:rPr lang="hr-HR" dirty="0"/>
              <a:t>o</a:t>
            </a:r>
            <a:r>
              <a:rPr lang="en-SI" dirty="0"/>
              <a:t>n</a:t>
            </a:r>
            <a:r>
              <a:rPr lang="hr-HR" dirty="0"/>
              <a:t>v</a:t>
            </a:r>
            <a:r>
              <a:rPr lang="en-SI" dirty="0"/>
              <a:t>o</a:t>
            </a:r>
            <a:r>
              <a:rPr lang="hr-HR" dirty="0"/>
              <a:t>l</a:t>
            </a:r>
            <a:r>
              <a:rPr lang="en-SI" dirty="0"/>
              <a:t>u</a:t>
            </a:r>
            <a:r>
              <a:rPr lang="hr-HR" dirty="0"/>
              <a:t>t</a:t>
            </a:r>
            <a:r>
              <a:rPr lang="en-SI" dirty="0" err="1"/>
              <a:t>i</a:t>
            </a:r>
            <a:r>
              <a:rPr lang="hr-HR" dirty="0"/>
              <a:t>o</a:t>
            </a:r>
            <a:r>
              <a:rPr lang="en-SI" dirty="0"/>
              <a:t>n</a:t>
            </a:r>
            <a:r>
              <a:rPr lang="hr-HR" dirty="0"/>
              <a:t>a</a:t>
            </a:r>
            <a:r>
              <a:rPr lang="en-SI" dirty="0"/>
              <a:t>l </a:t>
            </a:r>
            <a:r>
              <a:rPr lang="hr-HR" dirty="0"/>
              <a:t>A</a:t>
            </a:r>
            <a:r>
              <a:rPr lang="en-SI" dirty="0"/>
              <a:t>u</a:t>
            </a:r>
            <a:r>
              <a:rPr lang="hr-HR" dirty="0"/>
              <a:t>t</a:t>
            </a:r>
            <a:r>
              <a:rPr lang="en-SI" dirty="0"/>
              <a:t>o</a:t>
            </a:r>
            <a:r>
              <a:rPr lang="hr-HR" dirty="0"/>
              <a:t>e</a:t>
            </a:r>
            <a:r>
              <a:rPr lang="en-SI" dirty="0"/>
              <a:t>n</a:t>
            </a:r>
            <a:r>
              <a:rPr lang="hr-HR" dirty="0"/>
              <a:t>c</a:t>
            </a:r>
            <a:r>
              <a:rPr lang="en-SI" dirty="0"/>
              <a:t>o</a:t>
            </a:r>
            <a:r>
              <a:rPr lang="hr-HR" dirty="0"/>
              <a:t>d</a:t>
            </a:r>
            <a:r>
              <a:rPr lang="en-SI" dirty="0"/>
              <a:t>e</a:t>
            </a:r>
            <a:r>
              <a:rPr lang="hr-HR" dirty="0"/>
              <a:t>r</a:t>
            </a:r>
            <a:endParaRPr lang="en-SI" dirty="0"/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53757FA0-E6A8-45B4-AFA1-195D38A69F6C}"/>
              </a:ext>
            </a:extLst>
          </p:cNvPr>
          <p:cNvSpPr/>
          <p:nvPr/>
        </p:nvSpPr>
        <p:spPr>
          <a:xfrm>
            <a:off x="1140960" y="4416873"/>
            <a:ext cx="4955040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en-SI" sz="1600" b="0" strike="noStrike" spc="-1" dirty="0">
                <a:solidFill>
                  <a:schemeClr val="dk1"/>
                </a:solidFill>
                <a:latin typeface="Arial"/>
              </a:rPr>
              <a:t>Decoder:</a:t>
            </a:r>
            <a:endParaRPr lang="en-AG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SI" sz="1600" b="0" strike="noStrike" spc="-1" dirty="0">
                <a:solidFill>
                  <a:schemeClr val="dk1"/>
                </a:solidFill>
                <a:latin typeface="Arial"/>
              </a:rPr>
              <a:t>Sub-pixel convolution as an up-sampling layer to produce the high-resolution output</a:t>
            </a:r>
            <a:endParaRPr lang="en-AG" sz="16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en-AG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2388AC2D-7016-4513-8001-1599B443FCFE}"/>
              </a:ext>
            </a:extLst>
          </p:cNvPr>
          <p:cNvSpPr/>
          <p:nvPr/>
        </p:nvSpPr>
        <p:spPr>
          <a:xfrm>
            <a:off x="1140960" y="3633513"/>
            <a:ext cx="4955040" cy="5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SI" sz="1600" b="0" strike="noStrike" spc="-1" dirty="0">
                <a:solidFill>
                  <a:schemeClr val="dk1"/>
                </a:solidFill>
                <a:latin typeface="Arial"/>
              </a:rPr>
              <a:t>Encoder:</a:t>
            </a:r>
            <a:endParaRPr lang="en-AG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SI" sz="1600" b="0" strike="noStrike" spc="-1" dirty="0">
                <a:solidFill>
                  <a:schemeClr val="dk1"/>
                </a:solidFill>
                <a:latin typeface="Arial"/>
              </a:rPr>
              <a:t>DinoV2</a:t>
            </a:r>
            <a:endParaRPr lang="en-AG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15AA9356-A3DB-46A9-8BB9-00CD867BC56F}"/>
              </a:ext>
            </a:extLst>
          </p:cNvPr>
          <p:cNvPicPr/>
          <p:nvPr/>
        </p:nvPicPr>
        <p:blipFill>
          <a:blip r:embed="rId2"/>
          <a:srcRect t="17392" b="7454"/>
          <a:stretch/>
        </p:blipFill>
        <p:spPr>
          <a:xfrm>
            <a:off x="770160" y="1690688"/>
            <a:ext cx="5696640" cy="1686960"/>
          </a:xfrm>
          <a:prstGeom prst="rect">
            <a:avLst/>
          </a:prstGeom>
          <a:ln w="0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83FBDB-DFE3-429A-9239-EF8B7202DA77}"/>
              </a:ext>
            </a:extLst>
          </p:cNvPr>
          <p:cNvSpPr txBox="1"/>
          <p:nvPr/>
        </p:nvSpPr>
        <p:spPr>
          <a:xfrm>
            <a:off x="639192" y="6303146"/>
            <a:ext cx="63652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dirty="0" err="1"/>
              <a:t>Oquab</a:t>
            </a:r>
            <a:r>
              <a:rPr lang="hr-HR" sz="1050" dirty="0"/>
              <a:t>, M., </a:t>
            </a:r>
            <a:r>
              <a:rPr lang="hr-HR" sz="1050" dirty="0" err="1"/>
              <a:t>Darcet</a:t>
            </a:r>
            <a:r>
              <a:rPr lang="hr-HR" sz="1050" dirty="0"/>
              <a:t>, T., </a:t>
            </a:r>
            <a:r>
              <a:rPr lang="hr-HR" sz="1050" dirty="0" err="1"/>
              <a:t>Moutakanni</a:t>
            </a:r>
            <a:r>
              <a:rPr lang="hr-HR" sz="1050" dirty="0"/>
              <a:t>, T., Vo, H., </a:t>
            </a:r>
            <a:r>
              <a:rPr lang="hr-HR" sz="1050" dirty="0" err="1"/>
              <a:t>Szafraniec</a:t>
            </a:r>
            <a:r>
              <a:rPr lang="hr-HR" sz="1050" dirty="0"/>
              <a:t>, M., </a:t>
            </a:r>
            <a:r>
              <a:rPr lang="hr-HR" sz="1050" dirty="0" err="1"/>
              <a:t>Khalidov</a:t>
            </a:r>
            <a:r>
              <a:rPr lang="hr-HR" sz="1050" dirty="0"/>
              <a:t>, V., ... &amp; </a:t>
            </a:r>
            <a:r>
              <a:rPr lang="hr-HR" sz="1050" dirty="0" err="1"/>
              <a:t>Bojanowski</a:t>
            </a:r>
            <a:r>
              <a:rPr lang="hr-HR" sz="1050" dirty="0"/>
              <a:t>, P. (2023). Dinov2: </a:t>
            </a:r>
            <a:r>
              <a:rPr lang="hr-HR" sz="1050" dirty="0" err="1"/>
              <a:t>Learning</a:t>
            </a:r>
            <a:r>
              <a:rPr lang="hr-HR" sz="1050" dirty="0"/>
              <a:t> </a:t>
            </a:r>
            <a:r>
              <a:rPr lang="hr-HR" sz="1050" dirty="0" err="1"/>
              <a:t>robust</a:t>
            </a:r>
            <a:r>
              <a:rPr lang="hr-HR" sz="1050" dirty="0"/>
              <a:t> </a:t>
            </a:r>
            <a:r>
              <a:rPr lang="hr-HR" sz="1050" dirty="0" err="1"/>
              <a:t>visual</a:t>
            </a:r>
            <a:r>
              <a:rPr lang="hr-HR" sz="1050" dirty="0"/>
              <a:t> </a:t>
            </a:r>
            <a:r>
              <a:rPr lang="hr-HR" sz="1050" dirty="0" err="1"/>
              <a:t>features</a:t>
            </a:r>
            <a:r>
              <a:rPr lang="hr-HR" sz="1050" dirty="0"/>
              <a:t> </a:t>
            </a:r>
            <a:r>
              <a:rPr lang="hr-HR" sz="1050" dirty="0" err="1"/>
              <a:t>without</a:t>
            </a:r>
            <a:r>
              <a:rPr lang="hr-HR" sz="1050" dirty="0"/>
              <a:t> </a:t>
            </a:r>
            <a:r>
              <a:rPr lang="hr-HR" sz="1050" dirty="0" err="1"/>
              <a:t>supervision</a:t>
            </a:r>
            <a:r>
              <a:rPr lang="hr-HR" sz="1050" dirty="0"/>
              <a:t>. </a:t>
            </a:r>
            <a:r>
              <a:rPr lang="hr-HR" sz="1050" i="1" dirty="0" err="1"/>
              <a:t>arXiv</a:t>
            </a:r>
            <a:r>
              <a:rPr lang="hr-HR" sz="1050" i="1" dirty="0"/>
              <a:t> </a:t>
            </a:r>
            <a:r>
              <a:rPr lang="hr-HR" sz="1050" i="1" dirty="0" err="1"/>
              <a:t>preprint</a:t>
            </a:r>
            <a:r>
              <a:rPr lang="hr-HR" sz="1050" i="1" dirty="0"/>
              <a:t> arXiv:2304.07193</a:t>
            </a:r>
            <a:r>
              <a:rPr lang="hr-HR" sz="1050" dirty="0"/>
              <a:t>.</a:t>
            </a:r>
            <a:endParaRPr lang="en-SI" sz="105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F09B3B-2CCA-4AE0-ADA6-58FECB1E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805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\documentclass{article}&#10;\usepackage{amsmath}&#10;\pagestyle{empty}&#10;\begin{document}&#10;&#10;&#10;\begin{equation}&#10;MSE = \frac{1}{mn}\sum_{i=1}^{m}\sum_{j=1}^{n}\left| I_{undrift}(i, j) - I_{target}(i, j) \right|^2&#10;\end{equation}&#10;&#10;\end{document}">
            <a:extLst>
              <a:ext uri="{FF2B5EF4-FFF2-40B4-BE49-F238E27FC236}">
                <a16:creationId xmlns:a16="http://schemas.microsoft.com/office/drawing/2014/main" id="{C598224C-8587-4397-8A6B-C0F32BDF7BDA}"/>
              </a:ext>
            </a:extLst>
          </p:cNvPr>
          <p:cNvPicPr/>
          <p:nvPr/>
        </p:nvPicPr>
        <p:blipFill>
          <a:blip r:embed="rId2"/>
          <a:srcRect r="23287" b="-14472"/>
          <a:stretch/>
        </p:blipFill>
        <p:spPr>
          <a:xfrm>
            <a:off x="770160" y="4054064"/>
            <a:ext cx="4574160" cy="707400"/>
          </a:xfrm>
          <a:prstGeom prst="rect">
            <a:avLst/>
          </a:prstGeom>
          <a:ln w="0">
            <a:noFill/>
          </a:ln>
        </p:spPr>
      </p:pic>
      <p:pic>
        <p:nvPicPr>
          <p:cNvPr id="5" name="Picture 19" descr="\documentclass{article}&#10;\usepackage{amsmath}&#10;\pagestyle{empty}&#10;\begin{document}&#10;&#10;&#10;\begin{equation}&#10;MS-SSIM(x, y) = \left( l_m(x, y)^{\alpha^M} \cdot \prod_{j=1}^{M} \left( c_j(x, y)^{\beta_j} \cdot s_j(x, y)^{\gamma_j} \right) \right)&#10;\end{equation}&#10;&#10;\end{document}">
            <a:extLst>
              <a:ext uri="{FF2B5EF4-FFF2-40B4-BE49-F238E27FC236}">
                <a16:creationId xmlns:a16="http://schemas.microsoft.com/office/drawing/2014/main" id="{42C7E46E-6510-4813-A74C-5A987C1633B8}"/>
              </a:ext>
            </a:extLst>
          </p:cNvPr>
          <p:cNvPicPr/>
          <p:nvPr/>
        </p:nvPicPr>
        <p:blipFill>
          <a:blip r:embed="rId3"/>
          <a:srcRect r="9546" b="-18003"/>
          <a:stretch/>
        </p:blipFill>
        <p:spPr>
          <a:xfrm>
            <a:off x="770160" y="4886024"/>
            <a:ext cx="4948200" cy="746640"/>
          </a:xfrm>
          <a:prstGeom prst="rect">
            <a:avLst/>
          </a:prstGeom>
          <a:ln w="0">
            <a:noFill/>
          </a:ln>
        </p:spPr>
      </p:pic>
      <p:pic>
        <p:nvPicPr>
          <p:cNvPr id="6" name="Picture 20" descr="\documentclass{article}&#10;\usepackage{amsmath}&#10;\pagestyle{empty}&#10;\begin{document}&#10;&#10;&#10;\begin{equation}&#10;\mathcal{L}_{\text{MS-SSIM}}(x, y) = 1 - \text{MS-SSIM}(x, y)&#10;\end{equation}&#10;&#10;\end{document}">
            <a:extLst>
              <a:ext uri="{FF2B5EF4-FFF2-40B4-BE49-F238E27FC236}">
                <a16:creationId xmlns:a16="http://schemas.microsoft.com/office/drawing/2014/main" id="{626575F2-B153-4566-8E5F-6AF5877F0491}"/>
              </a:ext>
            </a:extLst>
          </p:cNvPr>
          <p:cNvPicPr/>
          <p:nvPr/>
        </p:nvPicPr>
        <p:blipFill>
          <a:blip r:embed="rId4"/>
          <a:srcRect r="35202" b="-43717"/>
          <a:stretch/>
        </p:blipFill>
        <p:spPr>
          <a:xfrm>
            <a:off x="770160" y="5757224"/>
            <a:ext cx="3438720" cy="305280"/>
          </a:xfrm>
          <a:prstGeom prst="rect">
            <a:avLst/>
          </a:prstGeom>
          <a:ln w="0">
            <a:noFill/>
          </a:ln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F834319-2A12-4DF3-B095-1C526FB37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SI" dirty="0"/>
              <a:t>C</a:t>
            </a:r>
            <a:r>
              <a:rPr lang="hr-HR" dirty="0"/>
              <a:t>o</a:t>
            </a:r>
            <a:r>
              <a:rPr lang="en-SI" dirty="0"/>
              <a:t>n</a:t>
            </a:r>
            <a:r>
              <a:rPr lang="hr-HR" dirty="0"/>
              <a:t>v</a:t>
            </a:r>
            <a:r>
              <a:rPr lang="en-SI" dirty="0"/>
              <a:t>o</a:t>
            </a:r>
            <a:r>
              <a:rPr lang="hr-HR" dirty="0"/>
              <a:t>l</a:t>
            </a:r>
            <a:r>
              <a:rPr lang="en-SI" dirty="0"/>
              <a:t>u</a:t>
            </a:r>
            <a:r>
              <a:rPr lang="hr-HR" dirty="0"/>
              <a:t>t</a:t>
            </a:r>
            <a:r>
              <a:rPr lang="en-SI" dirty="0" err="1"/>
              <a:t>i</a:t>
            </a:r>
            <a:r>
              <a:rPr lang="hr-HR" dirty="0"/>
              <a:t>o</a:t>
            </a:r>
            <a:r>
              <a:rPr lang="en-SI" dirty="0"/>
              <a:t>n</a:t>
            </a:r>
            <a:r>
              <a:rPr lang="hr-HR" dirty="0"/>
              <a:t>a</a:t>
            </a:r>
            <a:r>
              <a:rPr lang="en-SI" dirty="0"/>
              <a:t>l </a:t>
            </a:r>
            <a:r>
              <a:rPr lang="hr-HR" dirty="0"/>
              <a:t>A</a:t>
            </a:r>
            <a:r>
              <a:rPr lang="en-SI" dirty="0"/>
              <a:t>u</a:t>
            </a:r>
            <a:r>
              <a:rPr lang="hr-HR" dirty="0"/>
              <a:t>t</a:t>
            </a:r>
            <a:r>
              <a:rPr lang="en-SI" dirty="0"/>
              <a:t>o</a:t>
            </a:r>
            <a:r>
              <a:rPr lang="hr-HR" dirty="0"/>
              <a:t>e</a:t>
            </a:r>
            <a:r>
              <a:rPr lang="en-SI" dirty="0"/>
              <a:t>n</a:t>
            </a:r>
            <a:r>
              <a:rPr lang="hr-HR" dirty="0"/>
              <a:t>c</a:t>
            </a:r>
            <a:r>
              <a:rPr lang="en-SI" dirty="0"/>
              <a:t>o</a:t>
            </a:r>
            <a:r>
              <a:rPr lang="hr-HR" dirty="0"/>
              <a:t>d</a:t>
            </a:r>
            <a:r>
              <a:rPr lang="en-SI" dirty="0"/>
              <a:t>e</a:t>
            </a:r>
            <a:r>
              <a:rPr lang="hr-HR" dirty="0"/>
              <a:t>r</a:t>
            </a:r>
            <a:endParaRPr lang="en-SI" dirty="0"/>
          </a:p>
        </p:txBody>
      </p:sp>
      <p:pic>
        <p:nvPicPr>
          <p:cNvPr id="9" name="Picture 10">
            <a:extLst>
              <a:ext uri="{FF2B5EF4-FFF2-40B4-BE49-F238E27FC236}">
                <a16:creationId xmlns:a16="http://schemas.microsoft.com/office/drawing/2014/main" id="{15AA9356-A3DB-46A9-8BB9-00CD867BC56F}"/>
              </a:ext>
            </a:extLst>
          </p:cNvPr>
          <p:cNvPicPr/>
          <p:nvPr/>
        </p:nvPicPr>
        <p:blipFill>
          <a:blip r:embed="rId5"/>
          <a:srcRect t="17392" b="7454"/>
          <a:stretch/>
        </p:blipFill>
        <p:spPr>
          <a:xfrm>
            <a:off x="770160" y="1690688"/>
            <a:ext cx="5696640" cy="1686960"/>
          </a:xfrm>
          <a:prstGeom prst="rect">
            <a:avLst/>
          </a:prstGeom>
          <a:ln w="0"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F09B3B-2CCA-4AE0-ADA6-58FECB1EC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11</a:t>
            </a:fld>
            <a:endParaRPr lang="sl-S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ADC01E-4DD3-4651-ABEC-2864B6EAB518}"/>
              </a:ext>
            </a:extLst>
          </p:cNvPr>
          <p:cNvGrpSpPr/>
          <p:nvPr/>
        </p:nvGrpSpPr>
        <p:grpSpPr>
          <a:xfrm>
            <a:off x="7137314" y="1690688"/>
            <a:ext cx="4955040" cy="3303000"/>
            <a:chOff x="7137314" y="1690688"/>
            <a:chExt cx="4955040" cy="3303000"/>
          </a:xfrm>
        </p:grpSpPr>
        <p:pic>
          <p:nvPicPr>
            <p:cNvPr id="22" name="Picture 21" descr="\documentclass{article}&#10;\usepackage{amsmath}&#10;\pagestyle{empty}&#10;\begin{document}&#10;&#10;\begin{equation}&#10;SSIM(x,y) = \frac{{2 \cdot \mu_x \cdot \mu_y + c_1}}{{\mu_x^2 + \mu_y^2 + c_1}} \cdot \frac{{2 \cdot \sigma_{xy} + c_2}}{{\sigma_x^2 + \sigma_y^2 + c_2}}&#10;\end{equation}&#10;&#10;&#10;\end{document}">
              <a:extLst>
                <a:ext uri="{FF2B5EF4-FFF2-40B4-BE49-F238E27FC236}">
                  <a16:creationId xmlns:a16="http://schemas.microsoft.com/office/drawing/2014/main" id="{86EBA23B-F446-4C29-8121-9627B4926C2A}"/>
                </a:ext>
              </a:extLst>
            </p:cNvPr>
            <p:cNvPicPr/>
            <p:nvPr/>
          </p:nvPicPr>
          <p:blipFill>
            <a:blip r:embed="rId6"/>
            <a:srcRect r="25503" b="-20839"/>
            <a:stretch/>
          </p:blipFill>
          <p:spPr>
            <a:xfrm>
              <a:off x="7537274" y="1690688"/>
              <a:ext cx="4155480" cy="607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" name="Picture 22" descr="\documentclass{article}&#10;\usepackage{amsmath}&#10;\pagestyle{empty}&#10;\begin{document}&#10;&#10;\begin{equation}&#10;l(x,y) = \frac{{2\mu_x\mu_y + c_1}}{{\mu_x^2 + \mu_y^2 + c_1}}&#10;\end{equation}&#10;&#10;\end{document}">
              <a:extLst>
                <a:ext uri="{FF2B5EF4-FFF2-40B4-BE49-F238E27FC236}">
                  <a16:creationId xmlns:a16="http://schemas.microsoft.com/office/drawing/2014/main" id="{7346C584-6DC2-4B36-AFEE-1F6C04A5D2FB}"/>
                </a:ext>
              </a:extLst>
            </p:cNvPr>
            <p:cNvPicPr/>
            <p:nvPr/>
          </p:nvPicPr>
          <p:blipFill>
            <a:blip r:embed="rId7"/>
            <a:srcRect r="54772" b="-12968"/>
            <a:stretch/>
          </p:blipFill>
          <p:spPr>
            <a:xfrm>
              <a:off x="8675954" y="2345528"/>
              <a:ext cx="2109240" cy="580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" name="TextBox 11">
              <a:extLst>
                <a:ext uri="{FF2B5EF4-FFF2-40B4-BE49-F238E27FC236}">
                  <a16:creationId xmlns:a16="http://schemas.microsoft.com/office/drawing/2014/main" id="{9D92D481-1EB1-4799-A5DF-51978DE2D42A}"/>
                </a:ext>
              </a:extLst>
            </p:cNvPr>
            <p:cNvSpPr/>
            <p:nvPr/>
          </p:nvSpPr>
          <p:spPr>
            <a:xfrm>
              <a:off x="7137314" y="2393048"/>
              <a:ext cx="495504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lang="en-SI" sz="1600" b="0" strike="noStrike" spc="-1">
                  <a:solidFill>
                    <a:schemeClr val="dk1"/>
                  </a:solidFill>
                  <a:latin typeface="Arial"/>
                </a:rPr>
                <a:t>Luminance:</a:t>
              </a:r>
              <a:endParaRPr lang="en-AG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5" name="Picture 12" descr="\documentclass{article}&#10;\usepackage{amsmath}&#10;\pagestyle{empty}&#10;\begin{document}&#10;&#10;&#10;\begin{equation}&#10;c(x,y) = \frac{{2\sigma_x\sigma_y + c_2}}{{\sigma_x^2 + \sigma_y^2 + c_2}}&#10;\end{equation}&#10;&#10;\end{document}">
              <a:extLst>
                <a:ext uri="{FF2B5EF4-FFF2-40B4-BE49-F238E27FC236}">
                  <a16:creationId xmlns:a16="http://schemas.microsoft.com/office/drawing/2014/main" id="{5A5ED8B6-F96C-4BC9-92EE-4A0A09826FBB}"/>
                </a:ext>
              </a:extLst>
            </p:cNvPr>
            <p:cNvPicPr/>
            <p:nvPr/>
          </p:nvPicPr>
          <p:blipFill>
            <a:blip r:embed="rId8"/>
            <a:srcRect r="54688" b="-19654"/>
            <a:stretch/>
          </p:blipFill>
          <p:spPr>
            <a:xfrm>
              <a:off x="8675954" y="3051848"/>
              <a:ext cx="2168280" cy="6300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6" name="TextBox 13">
              <a:extLst>
                <a:ext uri="{FF2B5EF4-FFF2-40B4-BE49-F238E27FC236}">
                  <a16:creationId xmlns:a16="http://schemas.microsoft.com/office/drawing/2014/main" id="{CD3B08EA-5D92-463B-B28E-CF13C04DD0F7}"/>
                </a:ext>
              </a:extLst>
            </p:cNvPr>
            <p:cNvSpPr/>
            <p:nvPr/>
          </p:nvSpPr>
          <p:spPr>
            <a:xfrm>
              <a:off x="7137314" y="3120608"/>
              <a:ext cx="495504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lang="en-SI" sz="1600" b="0" strike="noStrike" spc="-1">
                  <a:solidFill>
                    <a:schemeClr val="dk1"/>
                  </a:solidFill>
                  <a:latin typeface="Arial"/>
                </a:rPr>
                <a:t>Contrast:</a:t>
              </a:r>
              <a:endParaRPr lang="en-AG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TextBox 14">
              <a:extLst>
                <a:ext uri="{FF2B5EF4-FFF2-40B4-BE49-F238E27FC236}">
                  <a16:creationId xmlns:a16="http://schemas.microsoft.com/office/drawing/2014/main" id="{9B90AA61-6487-4AF6-95FC-AC02A2D0D8C9}"/>
                </a:ext>
              </a:extLst>
            </p:cNvPr>
            <p:cNvSpPr/>
            <p:nvPr/>
          </p:nvSpPr>
          <p:spPr>
            <a:xfrm>
              <a:off x="7137314" y="3867248"/>
              <a:ext cx="4955040" cy="3371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Arial"/>
                <a:buChar char="•"/>
              </a:pPr>
              <a:r>
                <a:rPr lang="hr-HR" sz="1600" b="0" strike="noStrike" spc="-1" dirty="0">
                  <a:solidFill>
                    <a:schemeClr val="dk1"/>
                  </a:solidFill>
                  <a:latin typeface="Arial"/>
                </a:rPr>
                <a:t>Structure</a:t>
              </a:r>
              <a:r>
                <a:rPr lang="en-SI" sz="1600" b="0" strike="noStrike" spc="-1" dirty="0">
                  <a:solidFill>
                    <a:schemeClr val="dk1"/>
                  </a:solidFill>
                  <a:latin typeface="Arial"/>
                </a:rPr>
                <a:t>:</a:t>
              </a:r>
              <a:endParaRPr lang="en-AG" sz="16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28" name="Picture 15" descr="\documentclass{article}&#10;\usepackage{amsmath}&#10;\pagestyle{empty}&#10;\begin{document}&#10;&#10;\begin{equation}&#10;s(x,y) = \frac{{\sigma_{xy} + c_3}}{{\sigma_x\sigma_y + c_3}}&#10;\end{equation}&#10;&#10;&#10;\end{document}">
              <a:extLst>
                <a:ext uri="{FF2B5EF4-FFF2-40B4-BE49-F238E27FC236}">
                  <a16:creationId xmlns:a16="http://schemas.microsoft.com/office/drawing/2014/main" id="{E1DC30EA-5FF1-4A8F-A726-44AB9EB13FF4}"/>
                </a:ext>
              </a:extLst>
            </p:cNvPr>
            <p:cNvPicPr/>
            <p:nvPr/>
          </p:nvPicPr>
          <p:blipFill>
            <a:blip r:embed="rId9"/>
            <a:srcRect r="57735" b="-56915"/>
            <a:stretch/>
          </p:blipFill>
          <p:spPr>
            <a:xfrm>
              <a:off x="8675954" y="3804608"/>
              <a:ext cx="2063880" cy="802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9" name="Picture 16" descr="\documentclass{article}&#10;\usepackage{amsmath}&#10;\pagestyle{empty}&#10;\begin{document}&#10;&#10;\begin{equation}&#10;SSIM(x, y) = \left( l(x, y)^\alpha \cdot c(x, y)^\beta \cdot s(x, y)^\gamma \right)&#10;\end{equation}&#10;&#10;&#10;\end{document}">
              <a:extLst>
                <a:ext uri="{FF2B5EF4-FFF2-40B4-BE49-F238E27FC236}">
                  <a16:creationId xmlns:a16="http://schemas.microsoft.com/office/drawing/2014/main" id="{A1846F1E-D098-4970-A232-060FDF9A382F}"/>
                </a:ext>
              </a:extLst>
            </p:cNvPr>
            <p:cNvPicPr/>
            <p:nvPr/>
          </p:nvPicPr>
          <p:blipFill>
            <a:blip r:embed="rId10"/>
            <a:srcRect r="28231" b="-54419"/>
            <a:stretch/>
          </p:blipFill>
          <p:spPr>
            <a:xfrm>
              <a:off x="7442234" y="4590488"/>
              <a:ext cx="3925080" cy="403200"/>
            </a:xfrm>
            <a:prstGeom prst="rect">
              <a:avLst/>
            </a:prstGeom>
            <a:ln w="0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6919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09A7202A-BE2C-47F8-A528-A66C7732F6F5}"/>
              </a:ext>
            </a:extLst>
          </p:cNvPr>
          <p:cNvGrpSpPr/>
          <p:nvPr/>
        </p:nvGrpSpPr>
        <p:grpSpPr>
          <a:xfrm>
            <a:off x="2591239" y="1826765"/>
            <a:ext cx="4431607" cy="4159981"/>
            <a:chOff x="5188135" y="1406883"/>
            <a:chExt cx="4431607" cy="415998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E21BA2E-7215-4A68-B027-73E62CFB6BD1}"/>
                </a:ext>
              </a:extLst>
            </p:cNvPr>
            <p:cNvSpPr/>
            <p:nvPr/>
          </p:nvSpPr>
          <p:spPr bwMode="auto">
            <a:xfrm>
              <a:off x="5965375" y="1750440"/>
              <a:ext cx="2596217" cy="9361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isometricOffAxis2Top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I" sz="3200" b="0" i="0" u="none" strike="noStrike" cap="none" normalizeH="0" baseline="0">
                <a:ln>
                  <a:noFill/>
                </a:ln>
                <a:solidFill>
                  <a:srgbClr val="3771B3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68EB4D8-EB1B-4BE6-8641-85863A307FBD}"/>
                </a:ext>
              </a:extLst>
            </p:cNvPr>
            <p:cNvSpPr/>
            <p:nvPr/>
          </p:nvSpPr>
          <p:spPr bwMode="auto">
            <a:xfrm>
              <a:off x="5965376" y="2182488"/>
              <a:ext cx="2623652" cy="9361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isometricOffAxis2Top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I" sz="3200" b="0" i="0" u="none" strike="noStrike" cap="none" normalizeH="0" baseline="0">
                <a:ln>
                  <a:noFill/>
                </a:ln>
                <a:solidFill>
                  <a:srgbClr val="3771B3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90EC0E7-3B8B-4E20-B79C-2648985491A4}"/>
                </a:ext>
              </a:extLst>
            </p:cNvPr>
            <p:cNvSpPr/>
            <p:nvPr/>
          </p:nvSpPr>
          <p:spPr bwMode="auto">
            <a:xfrm>
              <a:off x="5965376" y="2686544"/>
              <a:ext cx="2623652" cy="9361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isometricOffAxis2Top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I" sz="3200" b="0" i="0" u="none" strike="noStrike" cap="none" normalizeH="0" baseline="0">
                <a:ln>
                  <a:noFill/>
                </a:ln>
                <a:solidFill>
                  <a:srgbClr val="3771B3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E09025-DB17-4806-9AC0-91EB73505807}"/>
                </a:ext>
              </a:extLst>
            </p:cNvPr>
            <p:cNvSpPr/>
            <p:nvPr/>
          </p:nvSpPr>
          <p:spPr bwMode="auto">
            <a:xfrm>
              <a:off x="5965376" y="3190600"/>
              <a:ext cx="2623652" cy="9361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isometricOffAxis2Top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I" sz="3200" b="0" i="0" u="none" strike="noStrike" cap="none" normalizeH="0" baseline="0">
                <a:ln>
                  <a:noFill/>
                </a:ln>
                <a:solidFill>
                  <a:srgbClr val="3771B3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4693AE-4839-47F0-A5FB-7B0483D4F2A2}"/>
                </a:ext>
              </a:extLst>
            </p:cNvPr>
            <p:cNvSpPr/>
            <p:nvPr/>
          </p:nvSpPr>
          <p:spPr bwMode="auto">
            <a:xfrm>
              <a:off x="5965376" y="4630760"/>
              <a:ext cx="2623652" cy="9361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isometricOffAxis2Top"/>
              <a:lightRig rig="threePt" dir="t"/>
            </a:scene3d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I" sz="3200" b="0" i="0" u="none" strike="noStrike" cap="none" normalizeH="0" baseline="0">
                <a:ln>
                  <a:noFill/>
                </a:ln>
                <a:solidFill>
                  <a:srgbClr val="3771B3"/>
                </a:solidFill>
                <a:effectLst/>
                <a:latin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280E923-B6FA-417A-918D-2F1F48BA9837}"/>
                    </a:ext>
                  </a:extLst>
                </p:cNvPr>
                <p:cNvSpPr txBox="1"/>
                <p:nvPr/>
              </p:nvSpPr>
              <p:spPr>
                <a:xfrm>
                  <a:off x="9028582" y="1966684"/>
                  <a:ext cx="55002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I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I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SI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SI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4280E923-B6FA-417A-918D-2F1F48BA98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8582" y="1966684"/>
                  <a:ext cx="550022" cy="400110"/>
                </a:xfrm>
                <a:prstGeom prst="rect">
                  <a:avLst/>
                </a:prstGeom>
                <a:blipFill>
                  <a:blip r:embed="rId2"/>
                  <a:stretch>
                    <a:fillRect l="-4444" b="-18462"/>
                  </a:stretch>
                </a:blipFill>
              </p:spPr>
              <p:txBody>
                <a:bodyPr/>
                <a:lstStyle/>
                <a:p>
                  <a:r>
                    <a:rPr lang="en-S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538FCCE-EE61-48F0-B262-41C4C5BC94E7}"/>
                    </a:ext>
                  </a:extLst>
                </p:cNvPr>
                <p:cNvSpPr txBox="1"/>
                <p:nvPr/>
              </p:nvSpPr>
              <p:spPr>
                <a:xfrm>
                  <a:off x="9051643" y="2414701"/>
                  <a:ext cx="55598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I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I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SI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SI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538FCCE-EE61-48F0-B262-41C4C5BC94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1643" y="2414701"/>
                  <a:ext cx="555985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4396" b="-16667"/>
                  </a:stretch>
                </a:blipFill>
              </p:spPr>
              <p:txBody>
                <a:bodyPr/>
                <a:lstStyle/>
                <a:p>
                  <a:r>
                    <a:rPr lang="en-S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2B1E954-D7FF-415A-AD8B-3D58D50F5C27}"/>
                    </a:ext>
                  </a:extLst>
                </p:cNvPr>
                <p:cNvSpPr txBox="1"/>
                <p:nvPr/>
              </p:nvSpPr>
              <p:spPr>
                <a:xfrm>
                  <a:off x="9025601" y="2886819"/>
                  <a:ext cx="55598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I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I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SI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SI" sz="20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2B1E954-D7FF-415A-AD8B-3D58D50F5C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25601" y="2886819"/>
                  <a:ext cx="555985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5495" b="-18462"/>
                  </a:stretch>
                </a:blipFill>
              </p:spPr>
              <p:txBody>
                <a:bodyPr/>
                <a:lstStyle/>
                <a:p>
                  <a:r>
                    <a:rPr lang="en-S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C50EFFF-03D7-40FB-AE91-47FB3CC9DCC0}"/>
                    </a:ext>
                  </a:extLst>
                </p:cNvPr>
                <p:cNvSpPr txBox="1"/>
                <p:nvPr/>
              </p:nvSpPr>
              <p:spPr>
                <a:xfrm>
                  <a:off x="9030602" y="3422813"/>
                  <a:ext cx="54598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I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I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SI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SI" sz="20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8C50EFFF-03D7-40FB-AE91-47FB3CC9DC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0602" y="3422813"/>
                  <a:ext cx="545982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4444" b="-16667"/>
                  </a:stretch>
                </a:blipFill>
              </p:spPr>
              <p:txBody>
                <a:bodyPr/>
                <a:lstStyle/>
                <a:p>
                  <a:r>
                    <a:rPr lang="en-S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DA2DDE-8A44-46F8-A852-9F3B1B1975AB}"/>
                    </a:ext>
                  </a:extLst>
                </p:cNvPr>
                <p:cNvSpPr txBox="1"/>
                <p:nvPr/>
              </p:nvSpPr>
              <p:spPr>
                <a:xfrm>
                  <a:off x="9057729" y="4829303"/>
                  <a:ext cx="5620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I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I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SI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en-SI" sz="2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8DA2DDE-8A44-46F8-A852-9F3B1B1975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7729" y="4829303"/>
                  <a:ext cx="562013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4348" b="-16667"/>
                  </a:stretch>
                </a:blipFill>
              </p:spPr>
              <p:txBody>
                <a:bodyPr/>
                <a:lstStyle/>
                <a:p>
                  <a:r>
                    <a:rPr lang="en-SI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792498-A2A4-490D-9829-2909B5B795E4}"/>
                </a:ext>
              </a:extLst>
            </p:cNvPr>
            <p:cNvSpPr txBox="1"/>
            <p:nvPr/>
          </p:nvSpPr>
          <p:spPr>
            <a:xfrm>
              <a:off x="7135883" y="3821393"/>
              <a:ext cx="255199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r>
                <a:rPr lang="en-SI" sz="2000" b="1" dirty="0"/>
                <a:t>.</a:t>
              </a:r>
            </a:p>
            <a:p>
              <a:r>
                <a:rPr lang="en-SI" sz="2000" b="1" dirty="0"/>
                <a:t>.</a:t>
              </a:r>
            </a:p>
            <a:p>
              <a:r>
                <a:rPr lang="en-SI" sz="2000" b="1" dirty="0"/>
                <a:t>.</a:t>
              </a:r>
            </a:p>
          </p:txBody>
        </p:sp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98B54386-3A83-44EE-9AFC-1AB70CFD60B2}"/>
                </a:ext>
              </a:extLst>
            </p:cNvPr>
            <p:cNvSpPr/>
            <p:nvPr/>
          </p:nvSpPr>
          <p:spPr bwMode="auto">
            <a:xfrm rot="10800000">
              <a:off x="5677344" y="2182488"/>
              <a:ext cx="144016" cy="432048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20000"/>
                </a:spcBef>
                <a:spcAft>
                  <a:spcPct val="0"/>
                </a:spcAft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3200" kern="1200">
                  <a:solidFill>
                    <a:srgbClr val="3771B3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SI" sz="3200" b="0" i="0" u="none" strike="noStrike" cap="none" normalizeH="0" baseline="0">
                <a:ln>
                  <a:noFill/>
                </a:ln>
                <a:solidFill>
                  <a:srgbClr val="3771B3"/>
                </a:solidFill>
                <a:effectLst/>
                <a:latin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2B5A3DE-5221-4689-A735-556A169CAAB9}"/>
                    </a:ext>
                  </a:extLst>
                </p:cNvPr>
                <p:cNvSpPr txBox="1"/>
                <p:nvPr/>
              </p:nvSpPr>
              <p:spPr>
                <a:xfrm>
                  <a:off x="5188135" y="2182488"/>
                  <a:ext cx="5028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SI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SI" sz="18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42B5A3DE-5221-4689-A735-556A169CAA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8135" y="2182488"/>
                  <a:ext cx="50283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SI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8">
                  <a:extLst>
                    <a:ext uri="{FF2B5EF4-FFF2-40B4-BE49-F238E27FC236}">
                      <a16:creationId xmlns:a16="http://schemas.microsoft.com/office/drawing/2014/main" id="{076D29F0-95E2-42D1-BE3C-578C5443311E}"/>
                    </a:ext>
                  </a:extLst>
                </p:cNvPr>
                <p:cNvSpPr txBox="1"/>
                <p:nvPr/>
              </p:nvSpPr>
              <p:spPr>
                <a:xfrm>
                  <a:off x="8990660" y="1406883"/>
                  <a:ext cx="55598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1pPr>
                  <a:lvl2pPr marL="4572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2pPr>
                  <a:lvl3pPr marL="9144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3pPr>
                  <a:lvl4pPr marL="13716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4pPr>
                  <a:lvl5pPr marL="1828800" algn="ctr" rtl="0" fontAlgn="base">
                    <a:spcBef>
                      <a:spcPct val="20000"/>
                    </a:spcBef>
                    <a:spcAft>
                      <a:spcPct val="0"/>
                    </a:spcAft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3200" kern="1200">
                      <a:solidFill>
                        <a:srgbClr val="3771B3"/>
                      </a:solidFill>
                      <a:latin typeface="Arial" panose="020B0604020202020204" pitchFamily="34" charset="0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SI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SI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SI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SI" sz="2000" dirty="0"/>
                </a:p>
              </p:txBody>
            </p:sp>
          </mc:Choice>
          <mc:Fallback xmlns="">
            <p:sp>
              <p:nvSpPr>
                <p:cNvPr id="17" name="TextBox 18">
                  <a:extLst>
                    <a:ext uri="{FF2B5EF4-FFF2-40B4-BE49-F238E27FC236}">
                      <a16:creationId xmlns:a16="http://schemas.microsoft.com/office/drawing/2014/main" id="{076D29F0-95E2-42D1-BE3C-578C544331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0660" y="1406883"/>
                  <a:ext cx="555985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4396" b="-18462"/>
                  </a:stretch>
                </a:blipFill>
              </p:spPr>
              <p:txBody>
                <a:bodyPr/>
                <a:lstStyle/>
                <a:p>
                  <a:r>
                    <a:rPr lang="en-SI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38ABCF7F-5980-4D5E-A74A-F9622F8C5A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119" y="1634741"/>
            <a:ext cx="1766570" cy="45184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0EA9BCC-DB06-45FE-B4FB-75D415277F95}"/>
              </a:ext>
            </a:extLst>
          </p:cNvPr>
          <p:cNvSpPr txBox="1"/>
          <p:nvPr/>
        </p:nvSpPr>
        <p:spPr>
          <a:xfrm>
            <a:off x="218955" y="6356350"/>
            <a:ext cx="83916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Jacob Madsen and Toma Susi. The </a:t>
            </a:r>
            <a:r>
              <a:rPr lang="en-US" sz="1100" dirty="0" err="1"/>
              <a:t>abTEM</a:t>
            </a:r>
            <a:r>
              <a:rPr lang="en-US" sz="1100" dirty="0"/>
              <a:t> code: transmission electron microscopy from first principles. </a:t>
            </a:r>
            <a:r>
              <a:rPr lang="en-US" sz="1100" i="1" dirty="0"/>
              <a:t>Open Research Europe</a:t>
            </a:r>
            <a:r>
              <a:rPr lang="en-US" sz="1100" dirty="0"/>
              <a:t> 1:24, 2021.</a:t>
            </a:r>
            <a:endParaRPr lang="en-SI" sz="1100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3775B412-70A8-4B4B-87ED-0AECA254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M</a:t>
            </a:r>
            <a:r>
              <a:rPr lang="hr-HR" dirty="0"/>
              <a:t>u</a:t>
            </a:r>
            <a:r>
              <a:rPr lang="en-SI" dirty="0"/>
              <a:t>l</a:t>
            </a:r>
            <a:r>
              <a:rPr lang="hr-HR" dirty="0"/>
              <a:t>t</a:t>
            </a:r>
            <a:r>
              <a:rPr lang="en-SI" dirty="0" err="1"/>
              <a:t>i</a:t>
            </a:r>
            <a:r>
              <a:rPr lang="hr-HR" dirty="0"/>
              <a:t>s</a:t>
            </a:r>
            <a:r>
              <a:rPr lang="en-SI" dirty="0"/>
              <a:t>l</a:t>
            </a:r>
            <a:r>
              <a:rPr lang="hr-HR" dirty="0"/>
              <a:t>i</a:t>
            </a:r>
            <a:r>
              <a:rPr lang="en-SI" dirty="0"/>
              <a:t>c</a:t>
            </a:r>
            <a:r>
              <a:rPr lang="hr-HR" dirty="0"/>
              <a:t>e</a:t>
            </a:r>
            <a:r>
              <a:rPr lang="en-SI" dirty="0"/>
              <a:t> </a:t>
            </a:r>
            <a:r>
              <a:rPr lang="hr-HR" dirty="0"/>
              <a:t>s</a:t>
            </a:r>
            <a:r>
              <a:rPr lang="en-SI" dirty="0" err="1"/>
              <a:t>i</a:t>
            </a:r>
            <a:r>
              <a:rPr lang="hr-HR" dirty="0"/>
              <a:t>m</a:t>
            </a:r>
            <a:r>
              <a:rPr lang="en-SI" dirty="0"/>
              <a:t>u</a:t>
            </a:r>
            <a:r>
              <a:rPr lang="hr-HR" dirty="0"/>
              <a:t>l</a:t>
            </a:r>
            <a:r>
              <a:rPr lang="en-SI" dirty="0"/>
              <a:t>a</a:t>
            </a:r>
            <a:r>
              <a:rPr lang="hr-HR" dirty="0"/>
              <a:t>t</a:t>
            </a:r>
            <a:r>
              <a:rPr lang="en-SI" dirty="0" err="1"/>
              <a:t>i</a:t>
            </a:r>
            <a:r>
              <a:rPr lang="hr-HR" dirty="0"/>
              <a:t>o</a:t>
            </a:r>
            <a:r>
              <a:rPr lang="en-SI" dirty="0"/>
              <a:t>n</a:t>
            </a:r>
            <a:r>
              <a:rPr lang="hr-HR" dirty="0"/>
              <a:t>s</a:t>
            </a:r>
            <a:r>
              <a:rPr lang="en-SI" dirty="0"/>
              <a:t> </a:t>
            </a:r>
            <a:r>
              <a:rPr lang="hr-HR" dirty="0"/>
              <a:t>f</a:t>
            </a:r>
            <a:r>
              <a:rPr lang="en-SI" dirty="0"/>
              <a:t>o</a:t>
            </a:r>
            <a:r>
              <a:rPr lang="hr-HR" dirty="0"/>
              <a:t>r</a:t>
            </a:r>
            <a:r>
              <a:rPr lang="en-SI" dirty="0"/>
              <a:t> </a:t>
            </a:r>
            <a:r>
              <a:rPr lang="hr-HR" dirty="0"/>
              <a:t>d</a:t>
            </a:r>
            <a:r>
              <a:rPr lang="en-SI" dirty="0"/>
              <a:t>a</a:t>
            </a:r>
            <a:r>
              <a:rPr lang="hr-HR" dirty="0"/>
              <a:t>t</a:t>
            </a:r>
            <a:r>
              <a:rPr lang="en-SI" dirty="0"/>
              <a:t>a </a:t>
            </a:r>
            <a:r>
              <a:rPr lang="hr-HR" dirty="0"/>
              <a:t>g</a:t>
            </a:r>
            <a:r>
              <a:rPr lang="en-SI" dirty="0"/>
              <a:t>e</a:t>
            </a:r>
            <a:r>
              <a:rPr lang="hr-HR" dirty="0"/>
              <a:t>n</a:t>
            </a:r>
            <a:r>
              <a:rPr lang="en-SI" dirty="0"/>
              <a:t>e</a:t>
            </a:r>
            <a:r>
              <a:rPr lang="hr-HR" dirty="0"/>
              <a:t>r</a:t>
            </a:r>
            <a:r>
              <a:rPr lang="en-SI" dirty="0"/>
              <a:t>a</a:t>
            </a:r>
            <a:r>
              <a:rPr lang="hr-HR" dirty="0"/>
              <a:t>t</a:t>
            </a:r>
            <a:r>
              <a:rPr lang="en-SI" dirty="0" err="1"/>
              <a:t>i</a:t>
            </a:r>
            <a:r>
              <a:rPr lang="hr-HR" dirty="0"/>
              <a:t>o</a:t>
            </a:r>
            <a:r>
              <a:rPr lang="en-SI" dirty="0"/>
              <a:t>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2480F6-3CAC-44D8-92E6-5C2D4191E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12</a:t>
            </a:fld>
            <a:endParaRPr lang="sl-SI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2EA437-833D-47A4-86CB-599CC6983E13}"/>
                  </a:ext>
                </a:extLst>
              </p:cNvPr>
              <p:cNvSpPr txBox="1"/>
              <p:nvPr/>
            </p:nvSpPr>
            <p:spPr>
              <a:xfrm>
                <a:off x="7616112" y="2086608"/>
                <a:ext cx="4124783" cy="2058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/>
                  <a:t>Simulation parameters: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hr-HR" dirty="0"/>
                  <a:t>S</a:t>
                </a:r>
                <a:r>
                  <a:rPr lang="en-SI" dirty="0"/>
                  <a:t>lice thickness = 1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SI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dirty="0"/>
                  <a:t>Electrostatic potential = </a:t>
                </a:r>
                <a:r>
                  <a:rPr lang="en-SI" dirty="0" err="1"/>
                  <a:t>Kirklands</a:t>
                </a:r>
                <a:r>
                  <a:rPr lang="en-SI" dirty="0"/>
                  <a:t> parametrization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dirty="0"/>
                  <a:t>TDS = 100 runs, 0.2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SI" dirty="0"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dirty="0"/>
                  <a:t>HT = 200 kV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SI" dirty="0"/>
                  <a:t>Convergence angle = 30 </a:t>
                </a:r>
                <a:r>
                  <a:rPr lang="en-SI" dirty="0" err="1"/>
                  <a:t>mrad</a:t>
                </a:r>
                <a:endParaRPr lang="en-SI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2EA437-833D-47A4-86CB-599CC6983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6112" y="2086608"/>
                <a:ext cx="4124783" cy="2058897"/>
              </a:xfrm>
              <a:prstGeom prst="rect">
                <a:avLst/>
              </a:prstGeom>
              <a:blipFill>
                <a:blip r:embed="rId10"/>
                <a:stretch>
                  <a:fillRect l="-1182" t="-1479" b="-3846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61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13D3637-D3C7-42B9-8A8A-599F8091358D}"/>
              </a:ext>
            </a:extLst>
          </p:cNvPr>
          <p:cNvGrpSpPr/>
          <p:nvPr/>
        </p:nvGrpSpPr>
        <p:grpSpPr>
          <a:xfrm>
            <a:off x="662692" y="1502331"/>
            <a:ext cx="4600969" cy="4195084"/>
            <a:chOff x="116813" y="2802227"/>
            <a:chExt cx="3911040" cy="3421440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836F74D5-4DB3-4B15-A2FC-BB9037B641D5}"/>
                </a:ext>
              </a:extLst>
            </p:cNvPr>
            <p:cNvPicPr/>
            <p:nvPr/>
          </p:nvPicPr>
          <p:blipFill>
            <a:blip r:embed="rId2"/>
            <a:srcRect r="53131"/>
            <a:stretch/>
          </p:blipFill>
          <p:spPr>
            <a:xfrm>
              <a:off x="1911053" y="3081947"/>
              <a:ext cx="1279800" cy="1299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" name="TextBox 9">
              <a:extLst>
                <a:ext uri="{FF2B5EF4-FFF2-40B4-BE49-F238E27FC236}">
                  <a16:creationId xmlns:a16="http://schemas.microsoft.com/office/drawing/2014/main" id="{2A442BE2-E0A1-42E2-A27B-5DD762960E57}"/>
                </a:ext>
              </a:extLst>
            </p:cNvPr>
            <p:cNvSpPr/>
            <p:nvPr/>
          </p:nvSpPr>
          <p:spPr>
            <a:xfrm>
              <a:off x="1837973" y="4640027"/>
              <a:ext cx="141732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SI" sz="1600" b="0" strike="noStrike" spc="-1" dirty="0">
                  <a:solidFill>
                    <a:schemeClr val="dk1"/>
                  </a:solidFill>
                  <a:latin typeface="Arial"/>
                </a:rPr>
                <a:t>Drifted image </a:t>
              </a:r>
              <a:endParaRPr lang="en-AG" sz="16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B7580BA4-E3EB-40EC-90EE-4D5832BEDB51}"/>
                </a:ext>
              </a:extLst>
            </p:cNvPr>
            <p:cNvSpPr/>
            <p:nvPr/>
          </p:nvSpPr>
          <p:spPr>
            <a:xfrm>
              <a:off x="1911053" y="2802227"/>
              <a:ext cx="2116800" cy="333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SI" sz="1600" b="0" strike="noStrike" spc="-1">
                  <a:solidFill>
                    <a:schemeClr val="dk1"/>
                  </a:solidFill>
                  <a:latin typeface="Arial"/>
                </a:rPr>
                <a:t>Target image </a:t>
              </a:r>
              <a:endParaRPr lang="en-AG" sz="16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Right Brace 11">
              <a:extLst>
                <a:ext uri="{FF2B5EF4-FFF2-40B4-BE49-F238E27FC236}">
                  <a16:creationId xmlns:a16="http://schemas.microsoft.com/office/drawing/2014/main" id="{E8D687C9-2B31-40EA-880A-B0491091FE98}"/>
                </a:ext>
              </a:extLst>
            </p:cNvPr>
            <p:cNvSpPr/>
            <p:nvPr/>
          </p:nvSpPr>
          <p:spPr>
            <a:xfrm rot="10800000">
              <a:off x="1556813" y="3549587"/>
              <a:ext cx="354240" cy="194364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strike="noStrike" spc="-1">
                <a:solidFill>
                  <a:schemeClr val="dk1"/>
                </a:solidFill>
                <a:latin typeface="Arial"/>
              </a:endParaRPr>
            </a:p>
          </p:txBody>
        </p:sp>
        <p:pic>
          <p:nvPicPr>
            <p:cNvPr id="9" name="Picture 12">
              <a:extLst>
                <a:ext uri="{FF2B5EF4-FFF2-40B4-BE49-F238E27FC236}">
                  <a16:creationId xmlns:a16="http://schemas.microsoft.com/office/drawing/2014/main" id="{4D1326FC-E9AA-4EC5-B9FC-4D898C6E5431}"/>
                </a:ext>
              </a:extLst>
            </p:cNvPr>
            <p:cNvPicPr/>
            <p:nvPr/>
          </p:nvPicPr>
          <p:blipFill>
            <a:blip r:embed="rId2"/>
            <a:srcRect l="53442"/>
            <a:stretch/>
          </p:blipFill>
          <p:spPr>
            <a:xfrm>
              <a:off x="1911053" y="4924427"/>
              <a:ext cx="1271160" cy="1299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" name="Rectangle 13">
              <a:extLst>
                <a:ext uri="{FF2B5EF4-FFF2-40B4-BE49-F238E27FC236}">
                  <a16:creationId xmlns:a16="http://schemas.microsoft.com/office/drawing/2014/main" id="{851BB193-CF30-4899-85CD-8C5C460FA767}"/>
                </a:ext>
              </a:extLst>
            </p:cNvPr>
            <p:cNvSpPr/>
            <p:nvPr/>
          </p:nvSpPr>
          <p:spPr>
            <a:xfrm>
              <a:off x="116813" y="4336547"/>
              <a:ext cx="1374480" cy="36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SI" sz="1800" b="0" strike="noStrike" spc="-1" dirty="0">
                  <a:solidFill>
                    <a:schemeClr val="dk1"/>
                  </a:solidFill>
                  <a:latin typeface="Arial"/>
                </a:rPr>
                <a:t>Image pairs</a:t>
              </a:r>
              <a:endParaRPr lang="en-AG" sz="18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" name="TextBox 15">
            <a:extLst>
              <a:ext uri="{FF2B5EF4-FFF2-40B4-BE49-F238E27FC236}">
                <a16:creationId xmlns:a16="http://schemas.microsoft.com/office/drawing/2014/main" id="{4E441CBE-5C6A-43AF-8FCC-1D139E22C57A}"/>
              </a:ext>
            </a:extLst>
          </p:cNvPr>
          <p:cNvSpPr/>
          <p:nvPr/>
        </p:nvSpPr>
        <p:spPr>
          <a:xfrm>
            <a:off x="5763557" y="1645565"/>
            <a:ext cx="4287241" cy="36918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SI" sz="1800" b="0" strike="noStrike" spc="-1" dirty="0">
                <a:solidFill>
                  <a:schemeClr val="dk1"/>
                </a:solidFill>
                <a:latin typeface="Arial"/>
              </a:rPr>
              <a:t>Total number of Target images: 2880</a:t>
            </a:r>
            <a:endParaRPr lang="en-AG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AG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SI" sz="1800" b="0" strike="noStrike" spc="-1" dirty="0">
                <a:solidFill>
                  <a:schemeClr val="dk1"/>
                </a:solidFill>
                <a:latin typeface="Arial"/>
              </a:rPr>
              <a:t>Original image resolution: 1024x1024</a:t>
            </a:r>
            <a:endParaRPr lang="en-AG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AG" sz="1800" b="0" strike="noStrike" spc="-1" dirty="0">
              <a:solidFill>
                <a:srgbClr val="000000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SI" sz="1800" b="0" strike="noStrike" spc="-1" dirty="0">
                <a:solidFill>
                  <a:schemeClr val="dk1"/>
                </a:solidFill>
                <a:latin typeface="Arial"/>
              </a:rPr>
              <a:t>Total number of image pairs: 28800</a:t>
            </a: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SI" spc="-1" dirty="0">
              <a:solidFill>
                <a:schemeClr val="dk1"/>
              </a:solidFill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SI" spc="-1" dirty="0">
                <a:solidFill>
                  <a:schemeClr val="dk1"/>
                </a:solidFill>
                <a:latin typeface="Arial"/>
              </a:rPr>
              <a:t>Image parameters:</a:t>
            </a:r>
          </a:p>
          <a:p>
            <a:pPr marL="743040" lvl="1" indent="-285840">
              <a:buClr>
                <a:srgbClr val="000000"/>
              </a:buClr>
              <a:buFont typeface="Arial"/>
              <a:buChar char="•"/>
            </a:pPr>
            <a:r>
              <a:rPr lang="en-SI" b="0" strike="noStrike" spc="-1" dirty="0">
                <a:solidFill>
                  <a:schemeClr val="dk1"/>
                </a:solidFill>
                <a:latin typeface="Arial"/>
              </a:rPr>
              <a:t>4 magnifications</a:t>
            </a:r>
          </a:p>
          <a:p>
            <a:pPr marL="743040" lvl="1" indent="-285840">
              <a:buClr>
                <a:srgbClr val="000000"/>
              </a:buClr>
              <a:buFont typeface="Arial"/>
              <a:buChar char="•"/>
            </a:pPr>
            <a:r>
              <a:rPr lang="en-SI" spc="-1" dirty="0">
                <a:solidFill>
                  <a:schemeClr val="dk1"/>
                </a:solidFill>
                <a:latin typeface="Arial"/>
              </a:rPr>
              <a:t>15 dose levels</a:t>
            </a:r>
          </a:p>
          <a:p>
            <a:pPr marL="743040" lvl="1" indent="-285840">
              <a:buClr>
                <a:srgbClr val="000000"/>
              </a:buClr>
              <a:buFont typeface="Arial"/>
              <a:buChar char="•"/>
            </a:pPr>
            <a:r>
              <a:rPr lang="en-SI" b="0" strike="noStrike" spc="-1" dirty="0">
                <a:solidFill>
                  <a:schemeClr val="dk1"/>
                </a:solidFill>
                <a:latin typeface="Arial"/>
              </a:rPr>
              <a:t>3 thicknesses</a:t>
            </a:r>
            <a:endParaRPr lang="en-SI" spc="-1" dirty="0">
              <a:solidFill>
                <a:schemeClr val="dk1"/>
              </a:solidFill>
              <a:latin typeface="Arial"/>
            </a:endParaRPr>
          </a:p>
          <a:p>
            <a:pPr marL="743040" lvl="1" indent="-285840">
              <a:buClr>
                <a:srgbClr val="000000"/>
              </a:buClr>
              <a:buFont typeface="Arial"/>
              <a:buChar char="•"/>
            </a:pPr>
            <a:r>
              <a:rPr lang="en-SI" b="0" strike="noStrike" spc="-1" dirty="0">
                <a:solidFill>
                  <a:srgbClr val="000000"/>
                </a:solidFill>
                <a:latin typeface="Arial"/>
              </a:rPr>
              <a:t>16 filters</a:t>
            </a:r>
            <a:endParaRPr lang="en-AG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AG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AG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D8FAF6-078E-4DB8-BF4F-811D592B7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401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2B6CD-9151-4668-99EE-54DBB0458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R</a:t>
            </a:r>
            <a:r>
              <a:rPr lang="hr-HR" dirty="0"/>
              <a:t>e</a:t>
            </a:r>
            <a:r>
              <a:rPr lang="en-SI" dirty="0"/>
              <a:t>s</a:t>
            </a:r>
            <a:r>
              <a:rPr lang="hr-HR" dirty="0"/>
              <a:t>u</a:t>
            </a:r>
            <a:r>
              <a:rPr lang="en-SI" dirty="0"/>
              <a:t>l</a:t>
            </a:r>
            <a:r>
              <a:rPr lang="hr-HR" dirty="0"/>
              <a:t>t</a:t>
            </a:r>
            <a:r>
              <a:rPr lang="en-SI" dirty="0"/>
              <a:t>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71CC89-65AF-4AB1-96A5-91161101FD69}"/>
              </a:ext>
            </a:extLst>
          </p:cNvPr>
          <p:cNvGrpSpPr/>
          <p:nvPr/>
        </p:nvGrpSpPr>
        <p:grpSpPr>
          <a:xfrm>
            <a:off x="708603" y="1282957"/>
            <a:ext cx="1164960" cy="3665520"/>
            <a:chOff x="2282760" y="2350080"/>
            <a:chExt cx="1164960" cy="3665520"/>
          </a:xfrm>
        </p:grpSpPr>
        <p:pic>
          <p:nvPicPr>
            <p:cNvPr id="5" name="Picture 15">
              <a:extLst>
                <a:ext uri="{FF2B5EF4-FFF2-40B4-BE49-F238E27FC236}">
                  <a16:creationId xmlns:a16="http://schemas.microsoft.com/office/drawing/2014/main" id="{67B1958D-E840-4F35-94D9-E37D14379420}"/>
                </a:ext>
              </a:extLst>
            </p:cNvPr>
            <p:cNvPicPr/>
            <p:nvPr/>
          </p:nvPicPr>
          <p:blipFill>
            <a:blip r:embed="rId2"/>
            <a:stretch/>
          </p:blipFill>
          <p:spPr>
            <a:xfrm>
              <a:off x="2282760" y="2619720"/>
              <a:ext cx="1164960" cy="11260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6" name="Picture 17">
              <a:extLst>
                <a:ext uri="{FF2B5EF4-FFF2-40B4-BE49-F238E27FC236}">
                  <a16:creationId xmlns:a16="http://schemas.microsoft.com/office/drawing/2014/main" id="{DD77DB7C-7891-4C44-B109-4A045CEACD65}"/>
                </a:ext>
              </a:extLst>
            </p:cNvPr>
            <p:cNvPicPr/>
            <p:nvPr/>
          </p:nvPicPr>
          <p:blipFill>
            <a:blip r:embed="rId3"/>
            <a:stretch/>
          </p:blipFill>
          <p:spPr>
            <a:xfrm>
              <a:off x="2282760" y="3774960"/>
              <a:ext cx="1159200" cy="1120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" name="Picture 21">
              <a:extLst>
                <a:ext uri="{FF2B5EF4-FFF2-40B4-BE49-F238E27FC236}">
                  <a16:creationId xmlns:a16="http://schemas.microsoft.com/office/drawing/2014/main" id="{93C6A6A2-E629-4555-8BDF-6E7830BDC2AC}"/>
                </a:ext>
              </a:extLst>
            </p:cNvPr>
            <p:cNvPicPr/>
            <p:nvPr/>
          </p:nvPicPr>
          <p:blipFill>
            <a:blip r:embed="rId4"/>
            <a:stretch/>
          </p:blipFill>
          <p:spPr>
            <a:xfrm>
              <a:off x="2287800" y="4899960"/>
              <a:ext cx="1154160" cy="1115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" name="Picture 55">
              <a:extLst>
                <a:ext uri="{FF2B5EF4-FFF2-40B4-BE49-F238E27FC236}">
                  <a16:creationId xmlns:a16="http://schemas.microsoft.com/office/drawing/2014/main" id="{B1C5CEBF-B0E3-46BF-BFDD-B390A02B503E}"/>
                </a:ext>
              </a:extLst>
            </p:cNvPr>
            <p:cNvPicPr/>
            <p:nvPr/>
          </p:nvPicPr>
          <p:blipFill>
            <a:blip r:embed="rId5"/>
            <a:srcRect l="86166" t="68517" r="9600" b="20378"/>
            <a:stretch/>
          </p:blipFill>
          <p:spPr>
            <a:xfrm>
              <a:off x="2742120" y="2350080"/>
              <a:ext cx="240840" cy="2491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8FE8D59-D212-47C2-87B6-DCA6A8139C89}"/>
              </a:ext>
            </a:extLst>
          </p:cNvPr>
          <p:cNvGrpSpPr/>
          <p:nvPr/>
        </p:nvGrpSpPr>
        <p:grpSpPr>
          <a:xfrm>
            <a:off x="2575299" y="1282957"/>
            <a:ext cx="1167480" cy="3669840"/>
            <a:chOff x="3443400" y="2354400"/>
            <a:chExt cx="1167480" cy="3669840"/>
          </a:xfrm>
        </p:grpSpPr>
        <p:pic>
          <p:nvPicPr>
            <p:cNvPr id="10" name="Picture 16">
              <a:extLst>
                <a:ext uri="{FF2B5EF4-FFF2-40B4-BE49-F238E27FC236}">
                  <a16:creationId xmlns:a16="http://schemas.microsoft.com/office/drawing/2014/main" id="{8045194B-2D5A-40EC-A3A3-51EAA1A4C5DA}"/>
                </a:ext>
              </a:extLst>
            </p:cNvPr>
            <p:cNvPicPr/>
            <p:nvPr/>
          </p:nvPicPr>
          <p:blipFill>
            <a:blip r:embed="rId6"/>
            <a:stretch/>
          </p:blipFill>
          <p:spPr>
            <a:xfrm>
              <a:off x="3451680" y="2621520"/>
              <a:ext cx="1159200" cy="1120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" name="Picture 18">
              <a:extLst>
                <a:ext uri="{FF2B5EF4-FFF2-40B4-BE49-F238E27FC236}">
                  <a16:creationId xmlns:a16="http://schemas.microsoft.com/office/drawing/2014/main" id="{4A59D3B8-5D55-4727-A8AC-A14DA7168D69}"/>
                </a:ext>
              </a:extLst>
            </p:cNvPr>
            <p:cNvPicPr/>
            <p:nvPr/>
          </p:nvPicPr>
          <p:blipFill>
            <a:blip r:embed="rId7"/>
            <a:stretch/>
          </p:blipFill>
          <p:spPr>
            <a:xfrm>
              <a:off x="3443400" y="3773160"/>
              <a:ext cx="1161360" cy="112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" name="Picture 19">
              <a:extLst>
                <a:ext uri="{FF2B5EF4-FFF2-40B4-BE49-F238E27FC236}">
                  <a16:creationId xmlns:a16="http://schemas.microsoft.com/office/drawing/2014/main" id="{C895B436-3E63-4A43-AC24-C8671A96EDFA}"/>
                </a:ext>
              </a:extLst>
            </p:cNvPr>
            <p:cNvPicPr/>
            <p:nvPr/>
          </p:nvPicPr>
          <p:blipFill>
            <a:blip r:embed="rId8"/>
            <a:stretch/>
          </p:blipFill>
          <p:spPr>
            <a:xfrm>
              <a:off x="3444480" y="4901400"/>
              <a:ext cx="1161360" cy="112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" name="Picture 53">
              <a:extLst>
                <a:ext uri="{FF2B5EF4-FFF2-40B4-BE49-F238E27FC236}">
                  <a16:creationId xmlns:a16="http://schemas.microsoft.com/office/drawing/2014/main" id="{1734A13D-E820-4063-8709-E53E6AD36B2E}"/>
                </a:ext>
              </a:extLst>
            </p:cNvPr>
            <p:cNvPicPr/>
            <p:nvPr/>
          </p:nvPicPr>
          <p:blipFill>
            <a:blip r:embed="rId5"/>
            <a:srcRect l="460" t="45632" r="94869" b="42156"/>
            <a:stretch/>
          </p:blipFill>
          <p:spPr>
            <a:xfrm>
              <a:off x="3883320" y="2354400"/>
              <a:ext cx="265680" cy="27396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C209ACC-CC3F-49CE-A7CB-85B55122452E}"/>
              </a:ext>
            </a:extLst>
          </p:cNvPr>
          <p:cNvGrpSpPr/>
          <p:nvPr/>
        </p:nvGrpSpPr>
        <p:grpSpPr>
          <a:xfrm>
            <a:off x="3919725" y="1348256"/>
            <a:ext cx="3427515" cy="3635733"/>
            <a:chOff x="3919725" y="1348256"/>
            <a:chExt cx="3427515" cy="3635733"/>
          </a:xfrm>
        </p:grpSpPr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C5389B63-1DA1-4F29-918D-04B647E92BA9}"/>
                </a:ext>
              </a:extLst>
            </p:cNvPr>
            <p:cNvPicPr/>
            <p:nvPr/>
          </p:nvPicPr>
          <p:blipFill>
            <a:blip r:embed="rId9"/>
            <a:stretch/>
          </p:blipFill>
          <p:spPr>
            <a:xfrm>
              <a:off x="4625247" y="2723189"/>
              <a:ext cx="1159200" cy="1120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3595B4B-5C46-44F8-888B-952AD964B025}"/>
                </a:ext>
              </a:extLst>
            </p:cNvPr>
            <p:cNvPicPr/>
            <p:nvPr/>
          </p:nvPicPr>
          <p:blipFill>
            <a:blip r:embed="rId10"/>
            <a:stretch/>
          </p:blipFill>
          <p:spPr>
            <a:xfrm>
              <a:off x="4630647" y="1569029"/>
              <a:ext cx="1158840" cy="1120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" name="Picture 20">
              <a:extLst>
                <a:ext uri="{FF2B5EF4-FFF2-40B4-BE49-F238E27FC236}">
                  <a16:creationId xmlns:a16="http://schemas.microsoft.com/office/drawing/2014/main" id="{66A9FAF3-6616-4F0D-BAF1-2367F4B19F34}"/>
                </a:ext>
              </a:extLst>
            </p:cNvPr>
            <p:cNvPicPr/>
            <p:nvPr/>
          </p:nvPicPr>
          <p:blipFill>
            <a:blip r:embed="rId11"/>
            <a:stretch/>
          </p:blipFill>
          <p:spPr>
            <a:xfrm>
              <a:off x="4623807" y="3863309"/>
              <a:ext cx="1159200" cy="1120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" name="PlaceHolder 3">
              <a:extLst>
                <a:ext uri="{FF2B5EF4-FFF2-40B4-BE49-F238E27FC236}">
                  <a16:creationId xmlns:a16="http://schemas.microsoft.com/office/drawing/2014/main" id="{972667CD-4580-42F2-9127-930D5DA691B0}"/>
                </a:ext>
              </a:extLst>
            </p:cNvPr>
            <p:cNvSpPr txBox="1">
              <a:spLocks/>
            </p:cNvSpPr>
            <p:nvPr/>
          </p:nvSpPr>
          <p:spPr>
            <a:xfrm>
              <a:off x="3919725" y="1348256"/>
              <a:ext cx="2603802" cy="298690"/>
            </a:xfrm>
            <a:prstGeom prst="rect">
              <a:avLst/>
            </a:prstGeom>
            <a:noFill/>
            <a:ln w="0"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spcBef>
                  <a:spcPts val="1001"/>
                </a:spcBef>
                <a:tabLst>
                  <a:tab pos="0" algn="l"/>
                </a:tabLst>
              </a:pPr>
              <a:r>
                <a:rPr lang="en-SI" sz="1600" b="1" spc="-1" dirty="0">
                  <a:solidFill>
                    <a:schemeClr val="accent1"/>
                  </a:solidFill>
                  <a:latin typeface="Arial"/>
                </a:rPr>
                <a:t>MSE</a:t>
              </a:r>
              <a:endParaRPr lang="ru-RU" sz="1600" spc="-1" dirty="0">
                <a:solidFill>
                  <a:schemeClr val="accent1"/>
                </a:solidFill>
                <a:latin typeface="Arial"/>
              </a:endParaRPr>
            </a:p>
          </p:txBody>
        </p:sp>
        <p:sp>
          <p:nvSpPr>
            <p:cNvPr id="19" name="TextBox 29">
              <a:extLst>
                <a:ext uri="{FF2B5EF4-FFF2-40B4-BE49-F238E27FC236}">
                  <a16:creationId xmlns:a16="http://schemas.microsoft.com/office/drawing/2014/main" id="{26582393-D257-4255-9C6E-8F15D0A2509E}"/>
                </a:ext>
              </a:extLst>
            </p:cNvPr>
            <p:cNvSpPr/>
            <p:nvPr/>
          </p:nvSpPr>
          <p:spPr>
            <a:xfrm>
              <a:off x="5737320" y="4148825"/>
              <a:ext cx="1605240" cy="73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 dirty="0">
                  <a:solidFill>
                    <a:schemeClr val="dk1"/>
                  </a:solidFill>
                  <a:latin typeface="Arial"/>
                </a:rPr>
                <a:t>PSNR: 27.500</a:t>
              </a:r>
              <a:endParaRPr lang="en-AG" sz="1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 dirty="0">
                  <a:solidFill>
                    <a:schemeClr val="dk1"/>
                  </a:solidFill>
                  <a:latin typeface="Arial"/>
                </a:rPr>
                <a:t>SSIM: 0.582</a:t>
              </a:r>
              <a:endParaRPr lang="en-AG" sz="1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 dirty="0">
                  <a:solidFill>
                    <a:schemeClr val="dk1"/>
                  </a:solidFill>
                  <a:latin typeface="Arial"/>
                </a:rPr>
                <a:t>MSE: 0.001</a:t>
              </a:r>
              <a:endParaRPr lang="en-AG" sz="1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TextBox 50">
              <a:extLst>
                <a:ext uri="{FF2B5EF4-FFF2-40B4-BE49-F238E27FC236}">
                  <a16:creationId xmlns:a16="http://schemas.microsoft.com/office/drawing/2014/main" id="{8F90DC36-7AE5-4424-A53F-E3622C56AC52}"/>
                </a:ext>
              </a:extLst>
            </p:cNvPr>
            <p:cNvSpPr/>
            <p:nvPr/>
          </p:nvSpPr>
          <p:spPr>
            <a:xfrm>
              <a:off x="5742000" y="1881545"/>
              <a:ext cx="1605240" cy="73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 dirty="0">
                  <a:solidFill>
                    <a:schemeClr val="dk1"/>
                  </a:solidFill>
                  <a:latin typeface="Arial"/>
                </a:rPr>
                <a:t>PSNR: 19.769</a:t>
              </a:r>
              <a:endParaRPr lang="en-AG" sz="1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 dirty="0">
                  <a:solidFill>
                    <a:schemeClr val="dk1"/>
                  </a:solidFill>
                  <a:latin typeface="Arial"/>
                </a:rPr>
                <a:t>SSIM: 0.198</a:t>
              </a:r>
              <a:endParaRPr lang="en-AG" sz="1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 dirty="0">
                  <a:solidFill>
                    <a:schemeClr val="dk1"/>
                  </a:solidFill>
                  <a:latin typeface="Arial"/>
                </a:rPr>
                <a:t>MSE: 0.01</a:t>
              </a:r>
              <a:endParaRPr lang="en-AG" sz="1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TextBox 52">
              <a:extLst>
                <a:ext uri="{FF2B5EF4-FFF2-40B4-BE49-F238E27FC236}">
                  <a16:creationId xmlns:a16="http://schemas.microsoft.com/office/drawing/2014/main" id="{C5C1606B-6FCB-4F60-8789-49FBA1417A8B}"/>
                </a:ext>
              </a:extLst>
            </p:cNvPr>
            <p:cNvSpPr/>
            <p:nvPr/>
          </p:nvSpPr>
          <p:spPr>
            <a:xfrm>
              <a:off x="5740920" y="3028145"/>
              <a:ext cx="1605240" cy="73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 dirty="0">
                  <a:solidFill>
                    <a:schemeClr val="dk1"/>
                  </a:solidFill>
                  <a:latin typeface="Arial"/>
                </a:rPr>
                <a:t>PSNR: 27.004</a:t>
              </a:r>
              <a:endParaRPr lang="en-AG" sz="1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 dirty="0">
                  <a:solidFill>
                    <a:schemeClr val="dk1"/>
                  </a:solidFill>
                  <a:latin typeface="Arial"/>
                </a:rPr>
                <a:t>SSIM: 0.524</a:t>
              </a:r>
              <a:endParaRPr lang="en-AG" sz="1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 dirty="0">
                  <a:solidFill>
                    <a:schemeClr val="dk1"/>
                  </a:solidFill>
                  <a:latin typeface="Arial"/>
                </a:rPr>
                <a:t>MSE: 0.001</a:t>
              </a:r>
              <a:endParaRPr lang="en-AG" sz="1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BF303E8-8BFE-4279-9CBD-3DB8E2FF1513}"/>
              </a:ext>
            </a:extLst>
          </p:cNvPr>
          <p:cNvGrpSpPr/>
          <p:nvPr/>
        </p:nvGrpSpPr>
        <p:grpSpPr>
          <a:xfrm>
            <a:off x="7337794" y="1313197"/>
            <a:ext cx="3520800" cy="3635280"/>
            <a:chOff x="7337794" y="1313197"/>
            <a:chExt cx="3520800" cy="3635280"/>
          </a:xfrm>
        </p:grpSpPr>
        <p:sp>
          <p:nvSpPr>
            <p:cNvPr id="22" name="TextBox 37">
              <a:extLst>
                <a:ext uri="{FF2B5EF4-FFF2-40B4-BE49-F238E27FC236}">
                  <a16:creationId xmlns:a16="http://schemas.microsoft.com/office/drawing/2014/main" id="{9423D309-B592-492C-B743-AEB1818CD6C8}"/>
                </a:ext>
              </a:extLst>
            </p:cNvPr>
            <p:cNvSpPr/>
            <p:nvPr/>
          </p:nvSpPr>
          <p:spPr>
            <a:xfrm>
              <a:off x="9253354" y="2680837"/>
              <a:ext cx="1605240" cy="73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>
                  <a:solidFill>
                    <a:schemeClr val="dk1"/>
                  </a:solidFill>
                  <a:latin typeface="Arial"/>
                </a:rPr>
                <a:t>PSNR: </a:t>
              </a:r>
              <a:r>
                <a:rPr lang="en-SI" sz="1400" b="1" strike="noStrike" spc="-1">
                  <a:solidFill>
                    <a:schemeClr val="dk1"/>
                  </a:solidFill>
                  <a:latin typeface="Arial"/>
                </a:rPr>
                <a:t>28.342</a:t>
              </a:r>
              <a:endParaRPr lang="en-AG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>
                  <a:solidFill>
                    <a:schemeClr val="dk1"/>
                  </a:solidFill>
                  <a:latin typeface="Arial"/>
                </a:rPr>
                <a:t>SSIM: </a:t>
              </a:r>
              <a:r>
                <a:rPr lang="en-SI" sz="1400" b="1" strike="noStrike" spc="-1">
                  <a:solidFill>
                    <a:schemeClr val="dk1"/>
                  </a:solidFill>
                  <a:latin typeface="Arial"/>
                </a:rPr>
                <a:t>0.542</a:t>
              </a:r>
              <a:endParaRPr lang="en-AG" sz="1400" b="0" strike="noStrike" spc="-1">
                <a:solidFill>
                  <a:srgbClr val="000000"/>
                </a:solidFill>
                <a:latin typeface="Arial"/>
              </a:endParaRPr>
            </a:p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>
                  <a:solidFill>
                    <a:schemeClr val="dk1"/>
                  </a:solidFill>
                  <a:latin typeface="Arial"/>
                </a:rPr>
                <a:t>MSE: </a:t>
              </a:r>
              <a:r>
                <a:rPr lang="en-SI" sz="1400" b="1" strike="noStrike" spc="-1">
                  <a:solidFill>
                    <a:schemeClr val="dk1"/>
                  </a:solidFill>
                  <a:latin typeface="Arial"/>
                </a:rPr>
                <a:t>0.001</a:t>
              </a:r>
              <a:endParaRPr lang="en-AG" sz="14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TextBox 48">
              <a:extLst>
                <a:ext uri="{FF2B5EF4-FFF2-40B4-BE49-F238E27FC236}">
                  <a16:creationId xmlns:a16="http://schemas.microsoft.com/office/drawing/2014/main" id="{4CA654A1-30C3-4C94-98C4-E3C32E97665E}"/>
                </a:ext>
              </a:extLst>
            </p:cNvPr>
            <p:cNvSpPr/>
            <p:nvPr/>
          </p:nvSpPr>
          <p:spPr>
            <a:xfrm>
              <a:off x="9240754" y="1533517"/>
              <a:ext cx="1605240" cy="73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 dirty="0">
                  <a:solidFill>
                    <a:schemeClr val="dk1"/>
                  </a:solidFill>
                  <a:latin typeface="Arial"/>
                </a:rPr>
                <a:t>PSNR: </a:t>
              </a:r>
              <a:r>
                <a:rPr lang="en-SI" sz="1400" b="1" strike="noStrike" spc="-1" dirty="0">
                  <a:solidFill>
                    <a:schemeClr val="dk1"/>
                  </a:solidFill>
                  <a:latin typeface="Arial"/>
                </a:rPr>
                <a:t>21.124</a:t>
              </a:r>
              <a:endParaRPr lang="en-AG" sz="1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 dirty="0">
                  <a:solidFill>
                    <a:schemeClr val="dk1"/>
                  </a:solidFill>
                  <a:latin typeface="Arial"/>
                </a:rPr>
                <a:t>SSIM: </a:t>
              </a:r>
              <a:r>
                <a:rPr lang="en-SI" sz="1400" b="1" strike="noStrike" spc="-1" dirty="0">
                  <a:solidFill>
                    <a:schemeClr val="dk1"/>
                  </a:solidFill>
                  <a:latin typeface="Arial"/>
                </a:rPr>
                <a:t>0.250</a:t>
              </a:r>
              <a:endParaRPr lang="en-AG" sz="1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 dirty="0">
                  <a:solidFill>
                    <a:schemeClr val="dk1"/>
                  </a:solidFill>
                  <a:latin typeface="Arial"/>
                </a:rPr>
                <a:t>MSE: </a:t>
              </a:r>
              <a:r>
                <a:rPr lang="en-SI" sz="1400" b="1" strike="noStrike" spc="-1" dirty="0">
                  <a:solidFill>
                    <a:schemeClr val="dk1"/>
                  </a:solidFill>
                  <a:latin typeface="Arial"/>
                </a:rPr>
                <a:t>0.007</a:t>
              </a:r>
              <a:endParaRPr lang="en-AG" sz="1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4" name="TextBox 49">
              <a:extLst>
                <a:ext uri="{FF2B5EF4-FFF2-40B4-BE49-F238E27FC236}">
                  <a16:creationId xmlns:a16="http://schemas.microsoft.com/office/drawing/2014/main" id="{21B417F3-3A3A-4AA4-AB85-839BE8784A12}"/>
                </a:ext>
              </a:extLst>
            </p:cNvPr>
            <p:cNvSpPr/>
            <p:nvPr/>
          </p:nvSpPr>
          <p:spPr>
            <a:xfrm>
              <a:off x="9253354" y="3762277"/>
              <a:ext cx="1605240" cy="730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 dirty="0">
                  <a:solidFill>
                    <a:schemeClr val="dk1"/>
                  </a:solidFill>
                  <a:latin typeface="Arial"/>
                </a:rPr>
                <a:t>PSNR: </a:t>
              </a:r>
              <a:r>
                <a:rPr lang="en-SI" sz="1400" b="1" strike="noStrike" spc="-1" dirty="0">
                  <a:solidFill>
                    <a:schemeClr val="dk1"/>
                  </a:solidFill>
                  <a:latin typeface="Arial"/>
                </a:rPr>
                <a:t>28.718</a:t>
              </a:r>
              <a:endParaRPr lang="en-AG" sz="1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 dirty="0">
                  <a:solidFill>
                    <a:schemeClr val="dk1"/>
                  </a:solidFill>
                  <a:latin typeface="Arial"/>
                </a:rPr>
                <a:t>SSIM: </a:t>
              </a:r>
              <a:r>
                <a:rPr lang="en-SI" sz="1400" b="1" strike="noStrike" spc="-1" dirty="0">
                  <a:solidFill>
                    <a:schemeClr val="dk1"/>
                  </a:solidFill>
                  <a:latin typeface="Arial"/>
                </a:rPr>
                <a:t>0.614</a:t>
              </a:r>
              <a:endParaRPr lang="en-AG" sz="1400" b="0" strike="noStrike" spc="-1" dirty="0">
                <a:solidFill>
                  <a:srgbClr val="000000"/>
                </a:solidFill>
                <a:latin typeface="Arial"/>
              </a:endParaRPr>
            </a:p>
            <a:p>
              <a:pPr marL="285840" indent="-285840" defTabSz="914400">
                <a:lnSpc>
                  <a:spcPct val="100000"/>
                </a:lnSpc>
                <a:buClr>
                  <a:srgbClr val="000000"/>
                </a:buClr>
                <a:buFont typeface="Wingdings" charset="2"/>
                <a:buChar char=""/>
              </a:pPr>
              <a:r>
                <a:rPr lang="en-SI" sz="1400" b="0" strike="noStrike" spc="-1" dirty="0">
                  <a:solidFill>
                    <a:schemeClr val="dk1"/>
                  </a:solidFill>
                  <a:latin typeface="Arial"/>
                </a:rPr>
                <a:t>MSE: </a:t>
              </a:r>
              <a:r>
                <a:rPr lang="en-SI" sz="1400" b="1" strike="noStrike" spc="-1" dirty="0">
                  <a:solidFill>
                    <a:schemeClr val="dk1"/>
                  </a:solidFill>
                  <a:latin typeface="Arial"/>
                </a:rPr>
                <a:t>0.001</a:t>
              </a:r>
              <a:endParaRPr lang="en-AG" sz="1400" b="0" strike="noStrike" spc="-1" dirty="0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6A67593-62B5-459D-8898-6FF498CE2FDF}"/>
                </a:ext>
              </a:extLst>
            </p:cNvPr>
            <p:cNvGrpSpPr/>
            <p:nvPr/>
          </p:nvGrpSpPr>
          <p:grpSpPr>
            <a:xfrm>
              <a:off x="7337794" y="1313197"/>
              <a:ext cx="2656800" cy="3635280"/>
              <a:chOff x="6617880" y="2380320"/>
              <a:chExt cx="2656800" cy="3635280"/>
            </a:xfrm>
          </p:grpSpPr>
          <p:pic>
            <p:nvPicPr>
              <p:cNvPr id="26" name="Picture 2">
                <a:extLst>
                  <a:ext uri="{FF2B5EF4-FFF2-40B4-BE49-F238E27FC236}">
                    <a16:creationId xmlns:a16="http://schemas.microsoft.com/office/drawing/2014/main" id="{B9EA872D-CA73-41EF-890D-6A5FCD8A7310}"/>
                  </a:ext>
                </a:extLst>
              </p:cNvPr>
              <p:cNvPicPr/>
              <p:nvPr/>
            </p:nvPicPr>
            <p:blipFill>
              <a:blip r:embed="rId11"/>
              <a:stretch/>
            </p:blipFill>
            <p:spPr>
              <a:xfrm>
                <a:off x="7378920" y="3765240"/>
                <a:ext cx="1159200" cy="11206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67A0BBB3-5D5A-44CD-AE0F-601CCCC3882E}"/>
                  </a:ext>
                </a:extLst>
              </p:cNvPr>
              <p:cNvPicPr/>
              <p:nvPr/>
            </p:nvPicPr>
            <p:blipFill>
              <a:blip r:embed="rId12"/>
              <a:stretch/>
            </p:blipFill>
            <p:spPr>
              <a:xfrm>
                <a:off x="7378920" y="2608200"/>
                <a:ext cx="1159200" cy="1120680"/>
              </a:xfrm>
              <a:prstGeom prst="rect">
                <a:avLst/>
              </a:prstGeom>
              <a:ln w="0">
                <a:noFill/>
              </a:ln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2BB7EB0A-EC19-4F67-945A-8E5A167D0E90}"/>
                  </a:ext>
                </a:extLst>
              </p:cNvPr>
              <p:cNvPicPr/>
              <p:nvPr/>
            </p:nvPicPr>
            <p:blipFill>
              <a:blip r:embed="rId13"/>
              <a:stretch/>
            </p:blipFill>
            <p:spPr>
              <a:xfrm>
                <a:off x="7378920" y="4894920"/>
                <a:ext cx="1159200" cy="112068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9" name="PlaceHolder 4">
                <a:extLst>
                  <a:ext uri="{FF2B5EF4-FFF2-40B4-BE49-F238E27FC236}">
                    <a16:creationId xmlns:a16="http://schemas.microsoft.com/office/drawing/2014/main" id="{2023332D-F2B8-4E3B-9D3D-6EB99FEFF48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17880" y="2380320"/>
                <a:ext cx="2656800" cy="330480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vert="horz" lIns="91440" tIns="45720" rIns="91440" bIns="45720" rtlCol="0" anchor="t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>
                  <a:spcBef>
                    <a:spcPts val="1001"/>
                  </a:spcBef>
                  <a:tabLst>
                    <a:tab pos="0" algn="l"/>
                  </a:tabLst>
                </a:pPr>
                <a:r>
                  <a:rPr lang="en-SI" sz="1600" b="1" spc="-1" dirty="0">
                    <a:solidFill>
                      <a:schemeClr val="accent1"/>
                    </a:solidFill>
                    <a:latin typeface="Arial"/>
                  </a:rPr>
                  <a:t>MS-SSIM</a:t>
                </a:r>
                <a:endParaRPr lang="ru-RU" sz="1600" spc="-1" dirty="0">
                  <a:solidFill>
                    <a:schemeClr val="accent1"/>
                  </a:solidFill>
                  <a:latin typeface="Arial"/>
                </a:endParaRPr>
              </a:p>
            </p:txBody>
          </p:sp>
        </p:grpSp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677A096A-6A19-4330-AC47-E0D85F45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00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0832-7B11-4264-BD27-52D1D195F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47AF1-486A-4264-810F-A7B0E1EB4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997" y="255995"/>
            <a:ext cx="7190791" cy="3046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75C191-6C09-459D-9810-B78F11A52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997" y="3453858"/>
            <a:ext cx="7163427" cy="293806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2201C6-8846-43C8-9147-9ECDC559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59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age.png">
            <a:extLst>
              <a:ext uri="{FF2B5EF4-FFF2-40B4-BE49-F238E27FC236}">
                <a16:creationId xmlns:a16="http://schemas.microsoft.com/office/drawing/2014/main" id="{3F0BFA3C-3923-4072-866A-D906855E3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13" y="3724507"/>
            <a:ext cx="10107007" cy="29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.png">
            <a:extLst>
              <a:ext uri="{FF2B5EF4-FFF2-40B4-BE49-F238E27FC236}">
                <a16:creationId xmlns:a16="http://schemas.microsoft.com/office/drawing/2014/main" id="{57AB6816-D4E0-4413-B044-CB3A4DE5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0" y="860294"/>
            <a:ext cx="10107007" cy="292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9B750-755F-4F6D-B040-E0E0B217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9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1251D-7F80-4B9E-BD7C-3142BD23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EF091A-0BAB-4BC9-B120-1231F3A32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78" y="166686"/>
            <a:ext cx="8328640" cy="618966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2D7C0-48B6-4BDC-B96A-A3F8FDB8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4244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CB4F9-45B4-4629-9A5D-3E2D3DDF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</a:t>
            </a:r>
            <a:r>
              <a:rPr lang="hr-HR" dirty="0"/>
              <a:t>c</a:t>
            </a:r>
            <a:r>
              <a:rPr lang="en-SI" dirty="0"/>
              <a:t>k</a:t>
            </a:r>
            <a:r>
              <a:rPr lang="hr-HR" dirty="0"/>
              <a:t>n</a:t>
            </a:r>
            <a:r>
              <a:rPr lang="en-SI" dirty="0"/>
              <a:t>o</a:t>
            </a:r>
            <a:r>
              <a:rPr lang="hr-HR" dirty="0"/>
              <a:t>w</a:t>
            </a:r>
            <a:r>
              <a:rPr lang="en-SI" dirty="0"/>
              <a:t>l</a:t>
            </a:r>
            <a:r>
              <a:rPr lang="hr-HR" dirty="0"/>
              <a:t>e</a:t>
            </a:r>
            <a:r>
              <a:rPr lang="en-SI" dirty="0"/>
              <a:t>d</a:t>
            </a:r>
            <a:r>
              <a:rPr lang="hr-HR" dirty="0"/>
              <a:t>g</a:t>
            </a:r>
            <a:r>
              <a:rPr lang="en-SI" dirty="0"/>
              <a:t>e</a:t>
            </a:r>
            <a:r>
              <a:rPr lang="hr-HR" dirty="0"/>
              <a:t>m</a:t>
            </a:r>
            <a:r>
              <a:rPr lang="en-SI" dirty="0"/>
              <a:t>e</a:t>
            </a:r>
            <a:r>
              <a:rPr lang="hr-HR" dirty="0"/>
              <a:t>n</a:t>
            </a:r>
            <a:r>
              <a:rPr lang="en-SI" dirty="0"/>
              <a:t>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F43B4-575C-4A9A-9693-A63DD4BF6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I" dirty="0"/>
              <a:t>T</a:t>
            </a:r>
            <a:r>
              <a:rPr lang="hr-HR" dirty="0"/>
              <a:t>h</a:t>
            </a:r>
            <a:r>
              <a:rPr lang="en-SI" dirty="0" err="1"/>
              <a:t>i</a:t>
            </a:r>
            <a:r>
              <a:rPr lang="hr-HR" dirty="0"/>
              <a:t>s</a:t>
            </a:r>
            <a:r>
              <a:rPr lang="en-SI" dirty="0"/>
              <a:t> </a:t>
            </a:r>
            <a:r>
              <a:rPr lang="hr-HR" dirty="0"/>
              <a:t>w</a:t>
            </a:r>
            <a:r>
              <a:rPr lang="en-SI" dirty="0"/>
              <a:t>o</a:t>
            </a:r>
            <a:r>
              <a:rPr lang="hr-HR" dirty="0"/>
              <a:t>r</a:t>
            </a:r>
            <a:r>
              <a:rPr lang="en-SI" dirty="0"/>
              <a:t>k </a:t>
            </a:r>
            <a:r>
              <a:rPr lang="hr-HR" dirty="0"/>
              <a:t>w</a:t>
            </a:r>
            <a:r>
              <a:rPr lang="en-SI" dirty="0"/>
              <a:t>a</a:t>
            </a:r>
            <a:r>
              <a:rPr lang="hr-HR" dirty="0"/>
              <a:t>s</a:t>
            </a:r>
            <a:r>
              <a:rPr lang="en-SI" dirty="0"/>
              <a:t> supported by </a:t>
            </a:r>
            <a:r>
              <a:rPr lang="hr-HR" dirty="0"/>
              <a:t>S</a:t>
            </a:r>
            <a:r>
              <a:rPr lang="en-SI" dirty="0"/>
              <a:t>l</a:t>
            </a:r>
            <a:r>
              <a:rPr lang="hr-HR" dirty="0"/>
              <a:t>o</a:t>
            </a:r>
            <a:r>
              <a:rPr lang="en-SI" dirty="0"/>
              <a:t>v</a:t>
            </a:r>
            <a:r>
              <a:rPr lang="hr-HR" dirty="0"/>
              <a:t>e</a:t>
            </a:r>
            <a:r>
              <a:rPr lang="en-SI" dirty="0"/>
              <a:t>n</a:t>
            </a:r>
            <a:r>
              <a:rPr lang="hr-HR" dirty="0"/>
              <a:t>i</a:t>
            </a:r>
            <a:r>
              <a:rPr lang="en-SI" dirty="0"/>
              <a:t>a</a:t>
            </a:r>
            <a:r>
              <a:rPr lang="hr-HR" dirty="0"/>
              <a:t>n</a:t>
            </a:r>
            <a:r>
              <a:rPr lang="en-SI" dirty="0"/>
              <a:t> </a:t>
            </a:r>
            <a:r>
              <a:rPr lang="hr-HR" dirty="0"/>
              <a:t>r</a:t>
            </a:r>
            <a:r>
              <a:rPr lang="en-SI" dirty="0"/>
              <a:t>e</a:t>
            </a:r>
            <a:r>
              <a:rPr lang="hr-HR" dirty="0"/>
              <a:t>s</a:t>
            </a:r>
            <a:r>
              <a:rPr lang="en-SI" dirty="0"/>
              <a:t>e</a:t>
            </a:r>
            <a:r>
              <a:rPr lang="hr-HR" dirty="0"/>
              <a:t>a</a:t>
            </a:r>
            <a:r>
              <a:rPr lang="en-SI" dirty="0"/>
              <a:t>r</a:t>
            </a:r>
            <a:r>
              <a:rPr lang="hr-HR" dirty="0"/>
              <a:t>c</a:t>
            </a:r>
            <a:r>
              <a:rPr lang="en-SI" dirty="0"/>
              <a:t>h </a:t>
            </a:r>
            <a:r>
              <a:rPr lang="hr-HR" dirty="0"/>
              <a:t>a</a:t>
            </a:r>
            <a:r>
              <a:rPr lang="en-SI" dirty="0"/>
              <a:t>g</a:t>
            </a:r>
            <a:r>
              <a:rPr lang="hr-HR" dirty="0"/>
              <a:t>e</a:t>
            </a:r>
            <a:r>
              <a:rPr lang="en-SI" dirty="0"/>
              <a:t>n</a:t>
            </a:r>
            <a:r>
              <a:rPr lang="hr-HR" dirty="0"/>
              <a:t>c</a:t>
            </a:r>
            <a:r>
              <a:rPr lang="en-SI" dirty="0"/>
              <a:t>y </a:t>
            </a:r>
            <a:r>
              <a:rPr lang="hr-HR" dirty="0"/>
              <a:t>u</a:t>
            </a:r>
            <a:r>
              <a:rPr lang="en-SI" dirty="0"/>
              <a:t>n</a:t>
            </a:r>
            <a:r>
              <a:rPr lang="hr-HR" dirty="0"/>
              <a:t>d</a:t>
            </a:r>
            <a:r>
              <a:rPr lang="en-SI" dirty="0"/>
              <a:t>e</a:t>
            </a:r>
            <a:r>
              <a:rPr lang="hr-HR" dirty="0"/>
              <a:t>r</a:t>
            </a:r>
            <a:r>
              <a:rPr lang="en-SI" dirty="0"/>
              <a:t> program</a:t>
            </a:r>
            <a:r>
              <a:rPr lang="hr-HR" dirty="0"/>
              <a:t>m</a:t>
            </a:r>
            <a:r>
              <a:rPr lang="en-SI" dirty="0"/>
              <a:t>e </a:t>
            </a:r>
            <a:r>
              <a:rPr lang="hr-HR" dirty="0"/>
              <a:t>P</a:t>
            </a:r>
            <a:r>
              <a:rPr lang="en-SI" dirty="0"/>
              <a:t>2-0084, </a:t>
            </a:r>
            <a:r>
              <a:rPr lang="hr-HR" dirty="0"/>
              <a:t>p</a:t>
            </a:r>
            <a:r>
              <a:rPr lang="en-SI" dirty="0"/>
              <a:t>r</a:t>
            </a:r>
            <a:r>
              <a:rPr lang="hr-HR" dirty="0"/>
              <a:t>o</a:t>
            </a:r>
            <a:r>
              <a:rPr lang="en-SI" dirty="0"/>
              <a:t>j</a:t>
            </a:r>
            <a:r>
              <a:rPr lang="hr-HR" dirty="0"/>
              <a:t>e</a:t>
            </a:r>
            <a:r>
              <a:rPr lang="en-SI" dirty="0"/>
              <a:t>c</a:t>
            </a:r>
            <a:r>
              <a:rPr lang="hr-HR" dirty="0"/>
              <a:t>t</a:t>
            </a:r>
            <a:r>
              <a:rPr lang="en-SI" dirty="0"/>
              <a:t> J7-4637.</a:t>
            </a:r>
          </a:p>
          <a:p>
            <a:r>
              <a:rPr lang="en-SI" dirty="0"/>
              <a:t>Special thanks to D</a:t>
            </a:r>
            <a:r>
              <a:rPr lang="hr-HR" dirty="0"/>
              <a:t>e</a:t>
            </a:r>
            <a:r>
              <a:rPr lang="en-SI" dirty="0"/>
              <a:t>p</a:t>
            </a:r>
            <a:r>
              <a:rPr lang="hr-HR" dirty="0"/>
              <a:t>a</a:t>
            </a:r>
            <a:r>
              <a:rPr lang="en-SI" dirty="0"/>
              <a:t>r</a:t>
            </a:r>
            <a:r>
              <a:rPr lang="hr-HR" dirty="0"/>
              <a:t>t</a:t>
            </a:r>
            <a:r>
              <a:rPr lang="en-SI" dirty="0"/>
              <a:t>m</a:t>
            </a:r>
            <a:r>
              <a:rPr lang="hr-HR" dirty="0"/>
              <a:t>e</a:t>
            </a:r>
            <a:r>
              <a:rPr lang="en-SI" dirty="0"/>
              <a:t>n</a:t>
            </a:r>
            <a:r>
              <a:rPr lang="hr-HR" dirty="0"/>
              <a:t>t</a:t>
            </a:r>
            <a:r>
              <a:rPr lang="en-SI" dirty="0"/>
              <a:t> </a:t>
            </a:r>
            <a:r>
              <a:rPr lang="hr-HR" dirty="0"/>
              <a:t>o</a:t>
            </a:r>
            <a:r>
              <a:rPr lang="en-SI" dirty="0"/>
              <a:t>f </a:t>
            </a:r>
            <a:r>
              <a:rPr lang="hr-HR" dirty="0"/>
              <a:t>K</a:t>
            </a:r>
            <a:r>
              <a:rPr lang="en-SI" dirty="0"/>
              <a:t>n</a:t>
            </a:r>
            <a:r>
              <a:rPr lang="hr-HR" dirty="0"/>
              <a:t>o</a:t>
            </a:r>
            <a:r>
              <a:rPr lang="en-SI" dirty="0"/>
              <a:t>w</a:t>
            </a:r>
            <a:r>
              <a:rPr lang="hr-HR" dirty="0"/>
              <a:t>l</a:t>
            </a:r>
            <a:r>
              <a:rPr lang="en-SI" dirty="0"/>
              <a:t>e</a:t>
            </a:r>
            <a:r>
              <a:rPr lang="hr-HR" dirty="0"/>
              <a:t>d</a:t>
            </a:r>
            <a:r>
              <a:rPr lang="en-SI" dirty="0"/>
              <a:t>g</a:t>
            </a:r>
            <a:r>
              <a:rPr lang="hr-HR" dirty="0"/>
              <a:t>e</a:t>
            </a:r>
            <a:r>
              <a:rPr lang="en-SI" dirty="0"/>
              <a:t> Technologies (</a:t>
            </a:r>
            <a:r>
              <a:rPr lang="hr-HR" dirty="0"/>
              <a:t>M</a:t>
            </a:r>
            <a:r>
              <a:rPr lang="en-SI" dirty="0"/>
              <a:t>a</a:t>
            </a:r>
            <a:r>
              <a:rPr lang="hr-HR" dirty="0"/>
              <a:t>r</a:t>
            </a:r>
            <a:r>
              <a:rPr lang="en-SI" dirty="0"/>
              <a:t>j</a:t>
            </a:r>
            <a:r>
              <a:rPr lang="hr-HR" dirty="0"/>
              <a:t>a</a:t>
            </a:r>
            <a:r>
              <a:rPr lang="en-SI" dirty="0"/>
              <a:t>n </a:t>
            </a:r>
            <a:r>
              <a:rPr lang="hr-HR" dirty="0"/>
              <a:t>S</a:t>
            </a:r>
            <a:r>
              <a:rPr lang="en-SI" dirty="0"/>
              <a:t>t</a:t>
            </a:r>
            <a:r>
              <a:rPr lang="hr-HR" dirty="0"/>
              <a:t>o</a:t>
            </a:r>
            <a:r>
              <a:rPr lang="en-SI" dirty="0"/>
              <a:t>m</a:t>
            </a:r>
            <a:r>
              <a:rPr lang="hr-HR" dirty="0"/>
              <a:t>c</a:t>
            </a:r>
            <a:r>
              <a:rPr lang="en-SI" dirty="0"/>
              <a:t>h</a:t>
            </a:r>
            <a:r>
              <a:rPr lang="hr-HR" dirty="0"/>
              <a:t>e</a:t>
            </a:r>
            <a:r>
              <a:rPr lang="en-SI" dirty="0"/>
              <a:t>v, </a:t>
            </a:r>
            <a:r>
              <a:rPr lang="hr-HR" dirty="0"/>
              <a:t>D</a:t>
            </a:r>
            <a:r>
              <a:rPr lang="en-SI" dirty="0"/>
              <a:t>r</a:t>
            </a:r>
            <a:r>
              <a:rPr lang="hr-HR" dirty="0"/>
              <a:t>a</a:t>
            </a:r>
            <a:r>
              <a:rPr lang="en-SI" dirty="0"/>
              <a:t>g</a:t>
            </a:r>
            <a:r>
              <a:rPr lang="hr-HR" dirty="0"/>
              <a:t>i</a:t>
            </a:r>
            <a:r>
              <a:rPr lang="en-SI" dirty="0"/>
              <a:t> </a:t>
            </a:r>
            <a:r>
              <a:rPr lang="hr-HR" dirty="0"/>
              <a:t>K</a:t>
            </a:r>
            <a:r>
              <a:rPr lang="en-SI" dirty="0"/>
              <a:t>o</a:t>
            </a:r>
            <a:r>
              <a:rPr lang="hr-HR" dirty="0"/>
              <a:t>c</a:t>
            </a:r>
            <a:r>
              <a:rPr lang="en-SI" dirty="0"/>
              <a:t>e</a:t>
            </a:r>
            <a:r>
              <a:rPr lang="hr-HR" dirty="0"/>
              <a:t>v</a:t>
            </a:r>
            <a:r>
              <a:rPr lang="en-SI" dirty="0"/>
              <a:t> </a:t>
            </a:r>
            <a:r>
              <a:rPr lang="hr-HR" dirty="0"/>
              <a:t>a</a:t>
            </a:r>
            <a:r>
              <a:rPr lang="en-SI" dirty="0"/>
              <a:t>n</a:t>
            </a:r>
            <a:r>
              <a:rPr lang="hr-HR" dirty="0"/>
              <a:t>d</a:t>
            </a:r>
            <a:r>
              <a:rPr lang="en-SI" dirty="0"/>
              <a:t> </a:t>
            </a:r>
            <a:r>
              <a:rPr lang="hr-HR" dirty="0"/>
              <a:t>S</a:t>
            </a:r>
            <a:r>
              <a:rPr lang="en-SI" dirty="0"/>
              <a:t>a</a:t>
            </a:r>
            <a:r>
              <a:rPr lang="hr-HR" dirty="0"/>
              <a:t>š</a:t>
            </a:r>
            <a:r>
              <a:rPr lang="en-SI" dirty="0"/>
              <a:t>o </a:t>
            </a:r>
            <a:r>
              <a:rPr lang="hr-HR" dirty="0"/>
              <a:t>D</a:t>
            </a:r>
            <a:r>
              <a:rPr lang="en-SI" dirty="0"/>
              <a:t>ž</a:t>
            </a:r>
            <a:r>
              <a:rPr lang="hr-HR" dirty="0"/>
              <a:t>e</a:t>
            </a:r>
            <a:r>
              <a:rPr lang="en-SI" dirty="0"/>
              <a:t>r</a:t>
            </a:r>
            <a:r>
              <a:rPr lang="hr-HR" dirty="0"/>
              <a:t>o</a:t>
            </a:r>
            <a:r>
              <a:rPr lang="en-SI" dirty="0"/>
              <a:t>s</a:t>
            </a:r>
            <a:r>
              <a:rPr lang="hr-HR" dirty="0"/>
              <a:t>k</a:t>
            </a:r>
            <a:r>
              <a:rPr lang="en-SI" dirty="0" err="1"/>
              <a:t>i</a:t>
            </a:r>
            <a:r>
              <a:rPr lang="en-SI" dirty="0"/>
              <a:t>)</a:t>
            </a:r>
          </a:p>
          <a:p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F3DBE-13B5-4C17-9FAA-7F903EAB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18</a:t>
            </a:fld>
            <a:endParaRPr lang="sl-SI"/>
          </a:p>
        </p:txBody>
      </p:sp>
      <p:pic>
        <p:nvPicPr>
          <p:cNvPr id="3074" name="Picture 2" descr="Sašo Džeroski">
            <a:extLst>
              <a:ext uri="{FF2B5EF4-FFF2-40B4-BE49-F238E27FC236}">
                <a16:creationId xmlns:a16="http://schemas.microsoft.com/office/drawing/2014/main" id="{8967A8A7-7E92-468A-B13D-DF54D5DDA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973" y="4010025"/>
            <a:ext cx="188595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ragi Kocev">
            <a:extLst>
              <a:ext uri="{FF2B5EF4-FFF2-40B4-BE49-F238E27FC236}">
                <a16:creationId xmlns:a16="http://schemas.microsoft.com/office/drawing/2014/main" id="{26C709BE-26AF-42DA-B3B5-4F350984D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705" y="4010024"/>
            <a:ext cx="1504747" cy="188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arjan Stoimchev - PhD in Deep Learning, Computer Vision ...">
            <a:extLst>
              <a:ext uri="{FF2B5EF4-FFF2-40B4-BE49-F238E27FC236}">
                <a16:creationId xmlns:a16="http://schemas.microsoft.com/office/drawing/2014/main" id="{F9D5C04D-ACCA-4A6D-9E8E-6DFBCA93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31" y="4001294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ml4ms.ijs.si/wp-content/uploads/2024/03/ss-e1710416306812-1016x1024.jpg">
            <a:extLst>
              <a:ext uri="{FF2B5EF4-FFF2-40B4-BE49-F238E27FC236}">
                <a16:creationId xmlns:a16="http://schemas.microsoft.com/office/drawing/2014/main" id="{473D0493-7136-4E86-A181-118D381C6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886" y="3995062"/>
            <a:ext cx="1885950" cy="190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3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uinasean.eu/wp-content/uploads/2020/09/green-deal-1024x814.png">
            <a:extLst>
              <a:ext uri="{FF2B5EF4-FFF2-40B4-BE49-F238E27FC236}">
                <a16:creationId xmlns:a16="http://schemas.microsoft.com/office/drawing/2014/main" id="{641817CC-8912-470B-ACC1-A1BBF82F4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445" y="625902"/>
            <a:ext cx="6716892" cy="533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2DDBA4E-58E9-4757-B51D-652C18D91C0A}"/>
              </a:ext>
            </a:extLst>
          </p:cNvPr>
          <p:cNvSpPr txBox="1"/>
          <p:nvPr/>
        </p:nvSpPr>
        <p:spPr>
          <a:xfrm>
            <a:off x="186431" y="6480699"/>
            <a:ext cx="24842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/>
              <a:t>https://euinasean.eu/eu-green-deal/</a:t>
            </a:r>
            <a:endParaRPr lang="en-SI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AA1ADC-9063-4AA9-B537-B26B8543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543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72998D8-530C-4A59-8B91-56D62A06AD39}"/>
              </a:ext>
            </a:extLst>
          </p:cNvPr>
          <p:cNvGrpSpPr/>
          <p:nvPr/>
        </p:nvGrpSpPr>
        <p:grpSpPr>
          <a:xfrm>
            <a:off x="855445" y="197376"/>
            <a:ext cx="8297433" cy="6660624"/>
            <a:chOff x="2209800" y="948329"/>
            <a:chExt cx="6913300" cy="590001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E533254-A653-4C53-91BC-B13E3C31E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7500" y="948329"/>
              <a:ext cx="6705600" cy="590001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A26E7D9-5AE2-4B34-B77B-1500B29475BC}"/>
                </a:ext>
              </a:extLst>
            </p:cNvPr>
            <p:cNvSpPr/>
            <p:nvPr/>
          </p:nvSpPr>
          <p:spPr>
            <a:xfrm>
              <a:off x="2209800" y="948329"/>
              <a:ext cx="5105400" cy="2444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7B9B07-08EC-456C-96A8-B4F49BF0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013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88BD-B7F3-4341-8133-E208E1C4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509AC-8CFA-4B90-82B3-B22C36905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197C9-0266-4EBC-9C3E-A783493FF12B}"/>
              </a:ext>
            </a:extLst>
          </p:cNvPr>
          <p:cNvSpPr txBox="1"/>
          <p:nvPr/>
        </p:nvSpPr>
        <p:spPr>
          <a:xfrm flipH="1">
            <a:off x="473706" y="6611779"/>
            <a:ext cx="419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Critical Raw materials for Strategic Technologies and Sectors in the EU </a:t>
            </a:r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id="{AD79C932-B4E3-467F-92D8-A8EFBE11C7C1}"/>
              </a:ext>
            </a:extLst>
          </p:cNvPr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52" r="6686"/>
          <a:stretch/>
        </p:blipFill>
        <p:spPr bwMode="auto">
          <a:xfrm>
            <a:off x="0" y="1178589"/>
            <a:ext cx="6291487" cy="45008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C6C9F-BACB-4021-B334-1CD2C26E8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4</a:t>
            </a:fld>
            <a:endParaRPr lang="sl-SI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9A7BEA-C426-488F-9F72-75E10A28EE74}"/>
              </a:ext>
            </a:extLst>
          </p:cNvPr>
          <p:cNvGrpSpPr/>
          <p:nvPr/>
        </p:nvGrpSpPr>
        <p:grpSpPr>
          <a:xfrm>
            <a:off x="6328905" y="1288662"/>
            <a:ext cx="5564951" cy="3656200"/>
            <a:chOff x="5956963" y="2806789"/>
            <a:chExt cx="5389130" cy="3525819"/>
          </a:xfrm>
        </p:grpSpPr>
        <p:pic>
          <p:nvPicPr>
            <p:cNvPr id="8" name="Picture 2" descr="Metals 08 00867 g006">
              <a:extLst>
                <a:ext uri="{FF2B5EF4-FFF2-40B4-BE49-F238E27FC236}">
                  <a16:creationId xmlns:a16="http://schemas.microsoft.com/office/drawing/2014/main" id="{03970831-7E5F-4E0F-8EF9-14C4C53B6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6963" y="2806789"/>
              <a:ext cx="5389130" cy="3248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32E169-0ADF-45CD-A981-7BEF00F16C30}"/>
                </a:ext>
              </a:extLst>
            </p:cNvPr>
            <p:cNvSpPr txBox="1"/>
            <p:nvPr/>
          </p:nvSpPr>
          <p:spPr>
            <a:xfrm>
              <a:off x="6498454" y="6055609"/>
              <a:ext cx="36398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200" dirty="0">
                  <a:latin typeface="+mj-lt"/>
                  <a:ea typeface="宋体" panose="02010600030101010101" pitchFamily="2" charset="-122"/>
                  <a:cs typeface="Times New Roman" panose="02020603050405020304" pitchFamily="18" charset="0"/>
                </a:rPr>
                <a:t>Reimer, Maximilian, et al., </a:t>
              </a:r>
              <a:r>
                <a:rPr lang="en-US" altLang="en-US" sz="1200" i="1" dirty="0">
                  <a:latin typeface="+mj-lt"/>
                  <a:ea typeface="宋体" panose="02010600030101010101" pitchFamily="2" charset="-122"/>
                  <a:cs typeface="Times New Roman" panose="02020603050405020304" pitchFamily="18" charset="0"/>
                </a:rPr>
                <a:t>Metals</a:t>
              </a:r>
              <a:r>
                <a:rPr lang="en-US" altLang="en-US" sz="1200" dirty="0">
                  <a:latin typeface="+mj-lt"/>
                  <a:ea typeface="宋体" panose="02010600030101010101" pitchFamily="2" charset="-122"/>
                  <a:cs typeface="Times New Roman" panose="02020603050405020304" pitchFamily="18" charset="0"/>
                </a:rPr>
                <a:t>, 2017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20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76ECD8D7-1086-478F-A040-D7EA5612E0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29615"/>
                <a:ext cx="10515600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200" b="1" kern="1200">
                    <a:solidFill>
                      <a:schemeClr val="tx1"/>
                    </a:solidFill>
                    <a:latin typeface="Arial" panose="020B0604020202020204" pitchFamily="34" charset="0"/>
                    <a:ea typeface="+mj-ea"/>
                    <a:cs typeface="Arial" panose="020B0604020202020204" pitchFamily="34" charset="0"/>
                  </a:defRPr>
                </a:lvl1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S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I" b="0" smtClean="0">
                            <a:latin typeface="Cambria Math" panose="02040503050406030204" pitchFamily="18" charset="0"/>
                          </a:rPr>
                          <m:t>Nd</m:t>
                        </m:r>
                      </m:e>
                      <m:sub>
                        <m:r>
                          <a:rPr lang="en-SI" b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SI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SI" b="0" smtClean="0">
                            <a:latin typeface="Cambria Math" panose="02040503050406030204" pitchFamily="18" charset="0"/>
                          </a:rPr>
                          <m:t>Fe</m:t>
                        </m:r>
                      </m:e>
                      <m:sub>
                        <m:r>
                          <a:rPr lang="en-SI" b="0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m:rPr>
                        <m:sty m:val="p"/>
                      </m:rPr>
                      <a:rPr lang="en-SI" b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SI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SI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crystal structure</a:t>
                </a:r>
              </a:p>
            </p:txBody>
          </p:sp>
        </mc:Choice>
        <mc:Fallback xmlns="">
          <p:sp>
            <p:nvSpPr>
              <p:cNvPr id="4" name="Title 1">
                <a:extLst>
                  <a:ext uri="{FF2B5EF4-FFF2-40B4-BE49-F238E27FC236}">
                    <a16:creationId xmlns:a16="http://schemas.microsoft.com/office/drawing/2014/main" id="{76ECD8D7-1086-478F-A040-D7EA5612E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9615"/>
                <a:ext cx="10515600" cy="13255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3CA71B4-5AD6-4800-8522-E1D7D493C5D8}"/>
              </a:ext>
            </a:extLst>
          </p:cNvPr>
          <p:cNvGrpSpPr/>
          <p:nvPr/>
        </p:nvGrpSpPr>
        <p:grpSpPr>
          <a:xfrm>
            <a:off x="54282" y="2008741"/>
            <a:ext cx="5117732" cy="4576762"/>
            <a:chOff x="54282" y="2008741"/>
            <a:chExt cx="5117732" cy="45767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B3CAB6-851B-44EA-AAD5-07EB60336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900" y="2008741"/>
              <a:ext cx="4999114" cy="4576762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9B32450-0789-406E-A8FE-9260913083A7}"/>
                </a:ext>
              </a:extLst>
            </p:cNvPr>
            <p:cNvGrpSpPr/>
            <p:nvPr/>
          </p:nvGrpSpPr>
          <p:grpSpPr>
            <a:xfrm>
              <a:off x="54282" y="2720800"/>
              <a:ext cx="1182337" cy="1941006"/>
              <a:chOff x="54282" y="2720800"/>
              <a:chExt cx="1182337" cy="1941006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369EDBE-5D59-4CA7-9BB9-97C22E826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363" y="3532415"/>
                <a:ext cx="607519" cy="598714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2D049FE-CFB2-469B-86D7-C83D3C298E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3648" y="4195079"/>
                <a:ext cx="461964" cy="466727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833280B-67A4-4592-ACFA-B16095DFFD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7933" y="2720800"/>
                <a:ext cx="718686" cy="747665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B354B1-E5D6-4BA6-B160-255596A54852}"/>
                  </a:ext>
                </a:extLst>
              </p:cNvPr>
              <p:cNvSpPr txBox="1"/>
              <p:nvPr/>
            </p:nvSpPr>
            <p:spPr>
              <a:xfrm>
                <a:off x="54282" y="2915799"/>
                <a:ext cx="5822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/>
                  <a:t>N</a:t>
                </a:r>
                <a:r>
                  <a:rPr lang="hr-HR" dirty="0"/>
                  <a:t>d</a:t>
                </a:r>
                <a:endParaRPr lang="en-SI" sz="9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6D14E98-9417-4646-93E8-51923D126523}"/>
                  </a:ext>
                </a:extLst>
              </p:cNvPr>
              <p:cNvSpPr txBox="1"/>
              <p:nvPr/>
            </p:nvSpPr>
            <p:spPr>
              <a:xfrm>
                <a:off x="73829" y="3647106"/>
                <a:ext cx="461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/>
                  <a:t>F</a:t>
                </a:r>
                <a:r>
                  <a:rPr lang="hr-HR" dirty="0"/>
                  <a:t>e</a:t>
                </a:r>
                <a:endParaRPr lang="en-SI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4B389C-A1FE-4470-B38B-3CB0597B7A72}"/>
                  </a:ext>
                </a:extLst>
              </p:cNvPr>
              <p:cNvSpPr txBox="1"/>
              <p:nvPr/>
            </p:nvSpPr>
            <p:spPr>
              <a:xfrm>
                <a:off x="129356" y="4227147"/>
                <a:ext cx="461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/>
                  <a:t>B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B9AE5FB-A5E2-4F4F-A961-AF711730F408}"/>
              </a:ext>
            </a:extLst>
          </p:cNvPr>
          <p:cNvGrpSpPr/>
          <p:nvPr/>
        </p:nvGrpSpPr>
        <p:grpSpPr>
          <a:xfrm>
            <a:off x="5421789" y="1983458"/>
            <a:ext cx="5077598" cy="4509417"/>
            <a:chOff x="5421789" y="1983458"/>
            <a:chExt cx="5077598" cy="450941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BC520CE-CEDB-4B63-A884-7593762A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95512" y="1983458"/>
              <a:ext cx="4803875" cy="4509417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7D91FA9-D99F-445F-8E39-E758F1FADCF1}"/>
                </a:ext>
              </a:extLst>
            </p:cNvPr>
            <p:cNvGrpSpPr/>
            <p:nvPr/>
          </p:nvGrpSpPr>
          <p:grpSpPr>
            <a:xfrm>
              <a:off x="5421789" y="2655473"/>
              <a:ext cx="1182337" cy="1941006"/>
              <a:chOff x="54282" y="2720800"/>
              <a:chExt cx="1182337" cy="1941006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9C05227-36C4-4973-8F5F-1A6AA7E197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2363" y="3532415"/>
                <a:ext cx="607519" cy="598714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15C9EC5-3ED3-4349-A2E2-5F9692A2C1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3648" y="4195079"/>
                <a:ext cx="461964" cy="46672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5E1BAA7-6F64-4156-8724-6AD917E08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7933" y="2720800"/>
                <a:ext cx="718686" cy="747665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8B432BF-EBFD-4640-9089-F8DE9B63B97C}"/>
                  </a:ext>
                </a:extLst>
              </p:cNvPr>
              <p:cNvSpPr txBox="1"/>
              <p:nvPr/>
            </p:nvSpPr>
            <p:spPr>
              <a:xfrm>
                <a:off x="54282" y="2915799"/>
                <a:ext cx="5822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/>
                  <a:t>N</a:t>
                </a:r>
                <a:r>
                  <a:rPr lang="hr-HR" dirty="0"/>
                  <a:t>d</a:t>
                </a:r>
                <a:endParaRPr lang="en-SI" sz="9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E501139-2643-4448-90D3-5AD2E058EFE7}"/>
                  </a:ext>
                </a:extLst>
              </p:cNvPr>
              <p:cNvSpPr txBox="1"/>
              <p:nvPr/>
            </p:nvSpPr>
            <p:spPr>
              <a:xfrm>
                <a:off x="73829" y="3647106"/>
                <a:ext cx="461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/>
                  <a:t>F</a:t>
                </a:r>
                <a:r>
                  <a:rPr lang="hr-HR" dirty="0"/>
                  <a:t>e</a:t>
                </a:r>
                <a:endParaRPr lang="en-SI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7BFA006-D433-47F1-A1B4-639965919500}"/>
                  </a:ext>
                </a:extLst>
              </p:cNvPr>
              <p:cNvSpPr txBox="1"/>
              <p:nvPr/>
            </p:nvSpPr>
            <p:spPr>
              <a:xfrm>
                <a:off x="129356" y="4227147"/>
                <a:ext cx="4619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/>
                  <a:t>B</a:t>
                </a:r>
              </a:p>
            </p:txBody>
          </p:sp>
        </p:grpSp>
      </p:grpSp>
      <p:sp>
        <p:nvSpPr>
          <p:cNvPr id="24" name="Slide Number Placeholder 22">
            <a:extLst>
              <a:ext uri="{FF2B5EF4-FFF2-40B4-BE49-F238E27FC236}">
                <a16:creationId xmlns:a16="http://schemas.microsoft.com/office/drawing/2014/main" id="{CA9FD68E-FDD4-4F74-967F-45E829243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91C62E6-D920-42A9-B26B-F1B2F132AE7F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AEF98B-301A-4B62-B76F-4F53D92B7F75}"/>
                  </a:ext>
                </a:extLst>
              </p:cNvPr>
              <p:cNvSpPr txBox="1"/>
              <p:nvPr/>
            </p:nvSpPr>
            <p:spPr>
              <a:xfrm>
                <a:off x="1488830" y="1470512"/>
                <a:ext cx="6670431" cy="383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SI" dirty="0"/>
                  <a:t>a = </a:t>
                </a:r>
                <a:r>
                  <a:rPr lang="hr-HR" dirty="0"/>
                  <a:t>b</a:t>
                </a:r>
                <a:r>
                  <a:rPr lang="en-SI" dirty="0"/>
                  <a:t> = 8.77600 </a:t>
                </a:r>
                <a14:m>
                  <m:oMath xmlns:m="http://schemas.openxmlformats.org/officeDocument/2006/math">
                    <m:r>
                      <a:rPr lang="hr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r>
                  <a:rPr lang="en-SI" dirty="0"/>
                  <a:t>, c = 12.11943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Å</m:t>
                    </m:r>
                  </m:oMath>
                </a14:m>
                <a:endParaRPr lang="en-SI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0AEF98B-301A-4B62-B76F-4F53D92B7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830" y="1470512"/>
                <a:ext cx="6670431" cy="383118"/>
              </a:xfrm>
              <a:prstGeom prst="rect">
                <a:avLst/>
              </a:prstGeom>
              <a:blipFill>
                <a:blip r:embed="rId8"/>
                <a:stretch>
                  <a:fillRect l="-731" t="-3175" b="-25397"/>
                </a:stretch>
              </a:blipFill>
            </p:spPr>
            <p:txBody>
              <a:bodyPr/>
              <a:lstStyle/>
              <a:p>
                <a:r>
                  <a:rPr lang="en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48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E352305-DB2B-41F6-93A3-E19D845FADCD}"/>
              </a:ext>
            </a:extLst>
          </p:cNvPr>
          <p:cNvGrpSpPr/>
          <p:nvPr/>
        </p:nvGrpSpPr>
        <p:grpSpPr>
          <a:xfrm>
            <a:off x="640252" y="953375"/>
            <a:ext cx="4562168" cy="1573162"/>
            <a:chOff x="1799303" y="2723535"/>
            <a:chExt cx="4562168" cy="1573162"/>
          </a:xfrm>
          <a:scene3d>
            <a:camera prst="isometricTopUp"/>
            <a:lightRig rig="harsh" dir="t">
              <a:rot lat="0" lon="0" rev="3000000"/>
            </a:lightRig>
          </a:scene3d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7E3CCB8-18E4-443D-9190-51A9E4D3ACB2}"/>
                </a:ext>
              </a:extLst>
            </p:cNvPr>
            <p:cNvSpPr/>
            <p:nvPr/>
          </p:nvSpPr>
          <p:spPr>
            <a:xfrm>
              <a:off x="4080387" y="2723535"/>
              <a:ext cx="2281084" cy="157316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2D0F5BC-9AC2-4D99-9FB0-C6DF5EE3A9E8}"/>
                </a:ext>
              </a:extLst>
            </p:cNvPr>
            <p:cNvSpPr/>
            <p:nvPr/>
          </p:nvSpPr>
          <p:spPr>
            <a:xfrm>
              <a:off x="1799303" y="2723535"/>
              <a:ext cx="2281084" cy="1573162"/>
            </a:xfrm>
            <a:prstGeom prst="rect">
              <a:avLst/>
            </a:pr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4C676CDF-AA4F-420F-B32A-B835F8EA6828}"/>
              </a:ext>
            </a:extLst>
          </p:cNvPr>
          <p:cNvSpPr/>
          <p:nvPr/>
        </p:nvSpPr>
        <p:spPr>
          <a:xfrm>
            <a:off x="1949679" y="2152490"/>
            <a:ext cx="462116" cy="415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6E4B23-E101-4E9D-87A7-34F2972C6071}"/>
              </a:ext>
            </a:extLst>
          </p:cNvPr>
          <p:cNvCxnSpPr>
            <a:cxnSpLocks/>
            <a:stCxn id="6" idx="6"/>
            <a:endCxn id="10" idx="1"/>
          </p:cNvCxnSpPr>
          <p:nvPr/>
        </p:nvCxnSpPr>
        <p:spPr>
          <a:xfrm>
            <a:off x="2411795" y="2360197"/>
            <a:ext cx="2505489" cy="5571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B4E3F74-411D-4BD2-9ED8-F7C6332E3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284" y="1785630"/>
            <a:ext cx="2301439" cy="22633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4ACC60-327E-4A47-BFAE-6A250704754D}"/>
              </a:ext>
            </a:extLst>
          </p:cNvPr>
          <p:cNvSpPr/>
          <p:nvPr/>
        </p:nvSpPr>
        <p:spPr>
          <a:xfrm rot="18895360">
            <a:off x="5758294" y="2685436"/>
            <a:ext cx="405553" cy="1772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60E3F2D-E117-4413-A07D-CD0FDBA78B5C}"/>
              </a:ext>
            </a:extLst>
          </p:cNvPr>
          <p:cNvCxnSpPr>
            <a:cxnSpLocks/>
            <a:stCxn id="11" idx="2"/>
            <a:endCxn id="13" idx="1"/>
          </p:cNvCxnSpPr>
          <p:nvPr/>
        </p:nvCxnSpPr>
        <p:spPr>
          <a:xfrm>
            <a:off x="6023832" y="2836665"/>
            <a:ext cx="2494814" cy="806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043FD05-C238-48C9-BE98-03DCC8890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646" y="1438890"/>
            <a:ext cx="3208298" cy="29568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7A2EEB-0A02-4544-895D-CB55C0F5E3C4}"/>
              </a:ext>
            </a:extLst>
          </p:cNvPr>
          <p:cNvSpPr txBox="1"/>
          <p:nvPr/>
        </p:nvSpPr>
        <p:spPr>
          <a:xfrm>
            <a:off x="412535" y="5581459"/>
            <a:ext cx="7649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Scanning transmission electron microscope (STEM) provides detailed information about materials atomic structure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B4E6B1-0B52-4B89-8373-4B79BF8B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355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5A1A14D-D79F-411E-9B08-F58753705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520" y="1924559"/>
            <a:ext cx="4991259" cy="4842050"/>
          </a:xfrm>
          <a:prstGeom prst="rect">
            <a:avLst/>
          </a:prstGeom>
          <a:pattFill prst="pct5">
            <a:fgClr>
              <a:schemeClr val="tx2"/>
            </a:fgClr>
            <a:bgClr>
              <a:schemeClr val="bg1"/>
            </a:bgClr>
          </a:pattFill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D030D8-CE30-4EC4-B2EA-E4CF1FA70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32" y="2857692"/>
            <a:ext cx="3995566" cy="80186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EECF20-9DAA-4297-980F-3333AEF24DFD}"/>
              </a:ext>
            </a:extLst>
          </p:cNvPr>
          <p:cNvGrpSpPr/>
          <p:nvPr/>
        </p:nvGrpSpPr>
        <p:grpSpPr>
          <a:xfrm>
            <a:off x="852685" y="1884803"/>
            <a:ext cx="1212737" cy="4022586"/>
            <a:chOff x="852685" y="1884803"/>
            <a:chExt cx="1212737" cy="402258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9F99E4C-F95C-4737-B8D2-E5D6BA6352C2}"/>
                </a:ext>
              </a:extLst>
            </p:cNvPr>
            <p:cNvSpPr/>
            <p:nvPr/>
          </p:nvSpPr>
          <p:spPr>
            <a:xfrm>
              <a:off x="1138470" y="5587475"/>
              <a:ext cx="658761" cy="319914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6F0D6D-C87D-4C98-BF0A-56BED0F5204B}"/>
                </a:ext>
              </a:extLst>
            </p:cNvPr>
            <p:cNvGrpSpPr/>
            <p:nvPr/>
          </p:nvGrpSpPr>
          <p:grpSpPr>
            <a:xfrm>
              <a:off x="852685" y="1884803"/>
              <a:ext cx="1212737" cy="3862629"/>
              <a:chOff x="852685" y="1884803"/>
              <a:chExt cx="1212737" cy="3862629"/>
            </a:xfrm>
          </p:grpSpPr>
          <p:sp>
            <p:nvSpPr>
              <p:cNvPr id="8" name="Isosceles Triangle 7">
                <a:extLst>
                  <a:ext uri="{FF2B5EF4-FFF2-40B4-BE49-F238E27FC236}">
                    <a16:creationId xmlns:a16="http://schemas.microsoft.com/office/drawing/2014/main" id="{DF54F459-FE2E-4612-8DC9-105F0709CDAB}"/>
                  </a:ext>
                </a:extLst>
              </p:cNvPr>
              <p:cNvSpPr/>
              <p:nvPr/>
            </p:nvSpPr>
            <p:spPr>
              <a:xfrm rot="10800000">
                <a:off x="1317523" y="1884803"/>
                <a:ext cx="285135" cy="1020097"/>
              </a:xfrm>
              <a:prstGeom prst="triangl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143EB23-F718-4EA5-A953-84E6CF435622}"/>
                  </a:ext>
                </a:extLst>
              </p:cNvPr>
              <p:cNvGrpSpPr/>
              <p:nvPr/>
            </p:nvGrpSpPr>
            <p:grpSpPr>
              <a:xfrm>
                <a:off x="852685" y="4390133"/>
                <a:ext cx="1212737" cy="1167846"/>
                <a:chOff x="6358102" y="3305832"/>
                <a:chExt cx="1212737" cy="1167846"/>
              </a:xfrm>
              <a:scene3d>
                <a:camera prst="isometricTopUp"/>
                <a:lightRig rig="threePt" dir="t"/>
              </a:scene3d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D90AC223-72F7-4815-BCF8-81EFCAA21568}"/>
                    </a:ext>
                  </a:extLst>
                </p:cNvPr>
                <p:cNvSpPr/>
                <p:nvPr/>
              </p:nvSpPr>
              <p:spPr>
                <a:xfrm flipH="1">
                  <a:off x="6358102" y="3305832"/>
                  <a:ext cx="1212737" cy="1167846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F8EC7DC-A6B3-4283-A739-FA8DF4DE28D9}"/>
                    </a:ext>
                  </a:extLst>
                </p:cNvPr>
                <p:cNvSpPr/>
                <p:nvPr/>
              </p:nvSpPr>
              <p:spPr>
                <a:xfrm flipH="1">
                  <a:off x="6716978" y="3645044"/>
                  <a:ext cx="492917" cy="4746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F135B0C0-59FB-4600-A336-0C7A66C88C73}"/>
                  </a:ext>
                </a:extLst>
              </p:cNvPr>
              <p:cNvSpPr/>
              <p:nvPr/>
            </p:nvSpPr>
            <p:spPr>
              <a:xfrm>
                <a:off x="1212596" y="3617767"/>
                <a:ext cx="492917" cy="1295831"/>
              </a:xfrm>
              <a:prstGeom prst="triangle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3397341-FDFF-42E2-ADB1-42DD64E352FA}"/>
                  </a:ext>
                </a:extLst>
              </p:cNvPr>
              <p:cNvCxnSpPr>
                <a:stCxn id="8" idx="3"/>
              </p:cNvCxnSpPr>
              <p:nvPr/>
            </p:nvCxnSpPr>
            <p:spPr>
              <a:xfrm>
                <a:off x="1460090" y="1884803"/>
                <a:ext cx="7760" cy="386262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1A09A89-5401-4B75-A700-5D5ACD96955C}"/>
              </a:ext>
            </a:extLst>
          </p:cNvPr>
          <p:cNvSpPr/>
          <p:nvPr/>
        </p:nvSpPr>
        <p:spPr>
          <a:xfrm>
            <a:off x="6351920" y="2155777"/>
            <a:ext cx="4423388" cy="4337097"/>
          </a:xfrm>
          <a:prstGeom prst="rect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C840DC-CFA0-437E-BBB1-1DCB1FA14E4C}"/>
              </a:ext>
            </a:extLst>
          </p:cNvPr>
          <p:cNvGrpSpPr/>
          <p:nvPr/>
        </p:nvGrpSpPr>
        <p:grpSpPr>
          <a:xfrm>
            <a:off x="6351920" y="1548776"/>
            <a:ext cx="5113408" cy="345181"/>
            <a:chOff x="6591944" y="1178628"/>
            <a:chExt cx="5173582" cy="374869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0364FD0-BA03-4041-8286-4440F5F22056}"/>
                </a:ext>
              </a:extLst>
            </p:cNvPr>
            <p:cNvCxnSpPr>
              <a:cxnSpLocks/>
            </p:cNvCxnSpPr>
            <p:nvPr/>
          </p:nvCxnSpPr>
          <p:spPr>
            <a:xfrm>
              <a:off x="6591944" y="1553497"/>
              <a:ext cx="4473677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C6EBC0A-EB0A-4B45-838B-F71B04BC081E}"/>
                </a:ext>
              </a:extLst>
            </p:cNvPr>
            <p:cNvSpPr txBox="1"/>
            <p:nvPr/>
          </p:nvSpPr>
          <p:spPr>
            <a:xfrm>
              <a:off x="8166920" y="1178628"/>
              <a:ext cx="3598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Fast scan</a:t>
              </a:r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4A9281-48DC-4873-8A47-B187CF3D4A18}"/>
              </a:ext>
            </a:extLst>
          </p:cNvPr>
          <p:cNvGrpSpPr/>
          <p:nvPr/>
        </p:nvGrpSpPr>
        <p:grpSpPr>
          <a:xfrm>
            <a:off x="5767791" y="934277"/>
            <a:ext cx="373304" cy="5558597"/>
            <a:chOff x="5758820" y="1018074"/>
            <a:chExt cx="409908" cy="5097591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269F484-DC47-4576-862E-C52B670A6468}"/>
                </a:ext>
              </a:extLst>
            </p:cNvPr>
            <p:cNvCxnSpPr>
              <a:cxnSpLocks/>
            </p:cNvCxnSpPr>
            <p:nvPr/>
          </p:nvCxnSpPr>
          <p:spPr>
            <a:xfrm>
              <a:off x="6168514" y="2152506"/>
              <a:ext cx="214" cy="396315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7C0F96-8BC0-4EA6-BBA7-E2C507771CB8}"/>
                </a:ext>
              </a:extLst>
            </p:cNvPr>
            <p:cNvSpPr txBox="1"/>
            <p:nvPr/>
          </p:nvSpPr>
          <p:spPr>
            <a:xfrm rot="16200000">
              <a:off x="4144183" y="2632711"/>
              <a:ext cx="3598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/>
                <a:t>Slow scan</a:t>
              </a:r>
              <a:endParaRPr lang="en-US" dirty="0"/>
            </a:p>
          </p:txBody>
        </p: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654EA866-C04B-427B-94A2-FB8DADE0C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254"/>
            <a:ext cx="10515600" cy="1325563"/>
          </a:xfrm>
        </p:spPr>
        <p:txBody>
          <a:bodyPr/>
          <a:lstStyle/>
          <a:p>
            <a:r>
              <a:rPr lang="hr-HR" dirty="0"/>
              <a:t>STEM mode of operation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0CE296-A166-4C59-BCCE-F676F31F7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67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E69576E-2A1B-464B-A27F-AC1DD815C751}"/>
              </a:ext>
            </a:extLst>
          </p:cNvPr>
          <p:cNvGrpSpPr/>
          <p:nvPr/>
        </p:nvGrpSpPr>
        <p:grpSpPr>
          <a:xfrm>
            <a:off x="4099298" y="1725721"/>
            <a:ext cx="4152981" cy="3717746"/>
            <a:chOff x="4860890" y="1429971"/>
            <a:chExt cx="4152981" cy="371774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75C900B1-61E8-4C52-9366-EFB77D444709}"/>
                </a:ext>
              </a:extLst>
            </p:cNvPr>
            <p:cNvGrpSpPr/>
            <p:nvPr/>
          </p:nvGrpSpPr>
          <p:grpSpPr>
            <a:xfrm>
              <a:off x="5583058" y="2150541"/>
              <a:ext cx="3089535" cy="2997176"/>
              <a:chOff x="8130667" y="3617767"/>
              <a:chExt cx="3089535" cy="299717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91708245-539E-46F7-AEF3-A0869623A4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130667" y="3617767"/>
                <a:ext cx="3089535" cy="2997176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chemeClr val="bg1"/>
                </a:bgClr>
              </a:patt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3" name="Parallelogram 12">
                <a:extLst>
                  <a:ext uri="{FF2B5EF4-FFF2-40B4-BE49-F238E27FC236}">
                    <a16:creationId xmlns:a16="http://schemas.microsoft.com/office/drawing/2014/main" id="{20E58469-9076-4713-8E26-55303075D738}"/>
                  </a:ext>
                </a:extLst>
              </p:cNvPr>
              <p:cNvSpPr/>
              <p:nvPr/>
            </p:nvSpPr>
            <p:spPr>
              <a:xfrm>
                <a:off x="8393520" y="4029890"/>
                <a:ext cx="2585884" cy="2172929"/>
              </a:xfrm>
              <a:prstGeom prst="parallelogram">
                <a:avLst>
                  <a:gd name="adj" fmla="val 16403"/>
                </a:avLst>
              </a:prstGeom>
              <a:solidFill>
                <a:schemeClr val="accent1">
                  <a:alpha val="29000"/>
                </a:schemeClr>
              </a:solidFill>
              <a:ln w="571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EE01E00-8104-4B4B-9934-A967573A9025}"/>
                </a:ext>
              </a:extLst>
            </p:cNvPr>
            <p:cNvGrpSpPr/>
            <p:nvPr/>
          </p:nvGrpSpPr>
          <p:grpSpPr>
            <a:xfrm>
              <a:off x="4860890" y="1504336"/>
              <a:ext cx="409908" cy="3549446"/>
              <a:chOff x="5758820" y="1018074"/>
              <a:chExt cx="409908" cy="5097591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30298D69-7D6E-4920-8D05-C4363ECD32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68514" y="2152506"/>
                <a:ext cx="214" cy="3963159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B11F76D-CDC5-4F71-BBE6-3EB1976FB343}"/>
                  </a:ext>
                </a:extLst>
              </p:cNvPr>
              <p:cNvSpPr txBox="1"/>
              <p:nvPr/>
            </p:nvSpPr>
            <p:spPr>
              <a:xfrm rot="16200000">
                <a:off x="4144183" y="2632711"/>
                <a:ext cx="3598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Slow scan</a:t>
                </a:r>
                <a:endParaRPr lang="en-US" dirty="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9E3A5E1-122F-4F3C-8004-D86C440A8D53}"/>
                </a:ext>
              </a:extLst>
            </p:cNvPr>
            <p:cNvGrpSpPr/>
            <p:nvPr/>
          </p:nvGrpSpPr>
          <p:grpSpPr>
            <a:xfrm>
              <a:off x="5562140" y="1429971"/>
              <a:ext cx="3451731" cy="374869"/>
              <a:chOff x="6591944" y="1178628"/>
              <a:chExt cx="5173582" cy="374869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64B18EF9-74C2-46BE-B5D6-B4BE333815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1944" y="1553497"/>
                <a:ext cx="4473677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2B05631-03B2-4D98-972D-CFEA7BC45559}"/>
                  </a:ext>
                </a:extLst>
              </p:cNvPr>
              <p:cNvSpPr txBox="1"/>
              <p:nvPr/>
            </p:nvSpPr>
            <p:spPr>
              <a:xfrm>
                <a:off x="8166920" y="1178628"/>
                <a:ext cx="3598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Fast scan</a:t>
                </a:r>
                <a:endParaRPr lang="en-US" dirty="0"/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74550A0-06CC-49C7-8F99-034AA9D137F0}"/>
              </a:ext>
            </a:extLst>
          </p:cNvPr>
          <p:cNvGrpSpPr/>
          <p:nvPr/>
        </p:nvGrpSpPr>
        <p:grpSpPr>
          <a:xfrm>
            <a:off x="73168" y="1690688"/>
            <a:ext cx="4132455" cy="3771915"/>
            <a:chOff x="970487" y="1394938"/>
            <a:chExt cx="4132455" cy="377191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0B7326B-6AFF-4AF3-BEDA-F5B9E8D3A4C2}"/>
                </a:ext>
              </a:extLst>
            </p:cNvPr>
            <p:cNvGrpSpPr/>
            <p:nvPr/>
          </p:nvGrpSpPr>
          <p:grpSpPr>
            <a:xfrm>
              <a:off x="1651211" y="2150541"/>
              <a:ext cx="3089535" cy="2997176"/>
              <a:chOff x="6411029" y="1577225"/>
              <a:chExt cx="4568375" cy="4477784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5A1AC7E-B98F-406B-8128-3A9BD5F76F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11029" y="1577225"/>
                <a:ext cx="4568375" cy="4477784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chemeClr val="bg1"/>
                </a:bgClr>
              </a:patt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412E58E-7021-43C2-B158-E803BEF94ABF}"/>
                  </a:ext>
                </a:extLst>
              </p:cNvPr>
              <p:cNvSpPr/>
              <p:nvPr/>
            </p:nvSpPr>
            <p:spPr>
              <a:xfrm>
                <a:off x="6744929" y="1884802"/>
                <a:ext cx="3866150" cy="3862629"/>
              </a:xfrm>
              <a:prstGeom prst="rect">
                <a:avLst/>
              </a:prstGeom>
              <a:solidFill>
                <a:schemeClr val="accent1">
                  <a:alpha val="29000"/>
                </a:schemeClr>
              </a:solidFill>
              <a:ln w="57150">
                <a:solidFill>
                  <a:srgbClr val="FF0000"/>
                </a:solidFill>
                <a:prstDash val="sysDash"/>
              </a:ln>
              <a:effectLst>
                <a:outerShdw blurRad="50800" dist="50800" dir="5400000" algn="ctr" rotWithShape="0">
                  <a:srgbClr val="000000"/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E9FA8A-164B-4B85-B7C5-862548E298AF}"/>
                </a:ext>
              </a:extLst>
            </p:cNvPr>
            <p:cNvGrpSpPr/>
            <p:nvPr/>
          </p:nvGrpSpPr>
          <p:grpSpPr>
            <a:xfrm>
              <a:off x="1651211" y="1394938"/>
              <a:ext cx="3451731" cy="374869"/>
              <a:chOff x="6591944" y="1178628"/>
              <a:chExt cx="5173582" cy="374869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DF4BD05D-9BE9-45DF-BBC5-23532297D9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91944" y="1553497"/>
                <a:ext cx="4473677" cy="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3FA2B48-CA7C-4B17-86B7-AE349DD8E000}"/>
                  </a:ext>
                </a:extLst>
              </p:cNvPr>
              <p:cNvSpPr txBox="1"/>
              <p:nvPr/>
            </p:nvSpPr>
            <p:spPr>
              <a:xfrm>
                <a:off x="8166920" y="1178628"/>
                <a:ext cx="3598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Fast scan</a:t>
                </a:r>
                <a:endParaRPr lang="en-US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8F2EDB0-D332-46CC-94B9-E00C7C0D19BB}"/>
                </a:ext>
              </a:extLst>
            </p:cNvPr>
            <p:cNvGrpSpPr/>
            <p:nvPr/>
          </p:nvGrpSpPr>
          <p:grpSpPr>
            <a:xfrm>
              <a:off x="970487" y="1617407"/>
              <a:ext cx="409908" cy="3549446"/>
              <a:chOff x="5758820" y="1018074"/>
              <a:chExt cx="409908" cy="5097591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98E53892-7143-4E11-AF0A-9C2F44B511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68514" y="2152506"/>
                <a:ext cx="214" cy="3963159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AB7C5A5-EC19-4165-997A-E41016526143}"/>
                  </a:ext>
                </a:extLst>
              </p:cNvPr>
              <p:cNvSpPr txBox="1"/>
              <p:nvPr/>
            </p:nvSpPr>
            <p:spPr>
              <a:xfrm rot="16200000">
                <a:off x="4144183" y="2632711"/>
                <a:ext cx="3598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/>
                  <a:t>Slow scan</a:t>
                </a:r>
                <a:endParaRPr lang="en-US" dirty="0"/>
              </a:p>
            </p:txBody>
          </p:sp>
        </p:grpSp>
      </p:grpSp>
      <p:sp>
        <p:nvSpPr>
          <p:cNvPr id="24" name="Title 27">
            <a:extLst>
              <a:ext uri="{FF2B5EF4-FFF2-40B4-BE49-F238E27FC236}">
                <a16:creationId xmlns:a16="http://schemas.microsoft.com/office/drawing/2014/main" id="{E8452C3E-FDA1-471F-A050-0E62E163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SI" dirty="0"/>
              <a:t>S</a:t>
            </a:r>
            <a:r>
              <a:rPr lang="hr-HR" dirty="0"/>
              <a:t>c</a:t>
            </a:r>
            <a:r>
              <a:rPr lang="en-SI" dirty="0"/>
              <a:t>a</a:t>
            </a:r>
            <a:r>
              <a:rPr lang="hr-HR" dirty="0"/>
              <a:t>n</a:t>
            </a:r>
            <a:r>
              <a:rPr lang="en-SI" dirty="0"/>
              <a:t>n</a:t>
            </a:r>
            <a:r>
              <a:rPr lang="hr-HR" dirty="0"/>
              <a:t>i</a:t>
            </a:r>
            <a:r>
              <a:rPr lang="en-SI" dirty="0"/>
              <a:t>n</a:t>
            </a:r>
            <a:r>
              <a:rPr lang="hr-HR" dirty="0"/>
              <a:t>g</a:t>
            </a:r>
            <a:r>
              <a:rPr lang="en-SI" dirty="0"/>
              <a:t> </a:t>
            </a:r>
            <a:r>
              <a:rPr lang="hr-HR" dirty="0"/>
              <a:t>R</a:t>
            </a:r>
            <a:r>
              <a:rPr lang="en-SI" dirty="0"/>
              <a:t>O</a:t>
            </a:r>
            <a:r>
              <a:rPr lang="hr-HR" dirty="0"/>
              <a:t>I</a:t>
            </a:r>
            <a:r>
              <a:rPr lang="en-SI" dirty="0"/>
              <a:t> </a:t>
            </a:r>
            <a:r>
              <a:rPr lang="hr-HR" dirty="0"/>
              <a:t>u</a:t>
            </a:r>
            <a:r>
              <a:rPr lang="en-SI" dirty="0"/>
              <a:t>n</a:t>
            </a:r>
            <a:r>
              <a:rPr lang="hr-HR" dirty="0"/>
              <a:t>d</a:t>
            </a:r>
            <a:r>
              <a:rPr lang="en-SI" dirty="0"/>
              <a:t>e</a:t>
            </a:r>
            <a:r>
              <a:rPr lang="hr-HR" dirty="0"/>
              <a:t>r</a:t>
            </a:r>
            <a:r>
              <a:rPr lang="en-SI" dirty="0"/>
              <a:t> </a:t>
            </a:r>
            <a:r>
              <a:rPr lang="hr-HR" dirty="0"/>
              <a:t>d</a:t>
            </a:r>
            <a:r>
              <a:rPr lang="en-SI" dirty="0"/>
              <a:t>r</a:t>
            </a:r>
            <a:r>
              <a:rPr lang="hr-HR" dirty="0"/>
              <a:t>i</a:t>
            </a:r>
            <a:r>
              <a:rPr lang="en-SI" dirty="0"/>
              <a:t>f</a:t>
            </a:r>
            <a:r>
              <a:rPr lang="hr-HR" dirty="0"/>
              <a:t>t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8EEC6C-1DE2-41F0-853A-F86168B0A10A}"/>
              </a:ext>
            </a:extLst>
          </p:cNvPr>
          <p:cNvGrpSpPr/>
          <p:nvPr/>
        </p:nvGrpSpPr>
        <p:grpSpPr>
          <a:xfrm>
            <a:off x="8207846" y="1845441"/>
            <a:ext cx="4152981" cy="3717746"/>
            <a:chOff x="8207846" y="1845441"/>
            <a:chExt cx="4152981" cy="371774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7FCB25F-97AB-4F78-8D5A-2C5AA02BB7E7}"/>
                </a:ext>
              </a:extLst>
            </p:cNvPr>
            <p:cNvGrpSpPr/>
            <p:nvPr/>
          </p:nvGrpSpPr>
          <p:grpSpPr>
            <a:xfrm>
              <a:off x="8207846" y="1845441"/>
              <a:ext cx="4152981" cy="3717746"/>
              <a:chOff x="8198702" y="1744857"/>
              <a:chExt cx="4152981" cy="3717746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243239CD-0652-4D7A-94BD-68B642D6E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920870" y="2465427"/>
                <a:ext cx="3089535" cy="2997176"/>
              </a:xfrm>
              <a:prstGeom prst="rect">
                <a:avLst/>
              </a:prstGeom>
              <a:pattFill prst="pct5">
                <a:fgClr>
                  <a:schemeClr val="tx2"/>
                </a:fgClr>
                <a:bgClr>
                  <a:schemeClr val="bg1"/>
                </a:bgClr>
              </a:patt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9F993CD-C2AA-4D3E-A05C-A097F87BA68E}"/>
                  </a:ext>
                </a:extLst>
              </p:cNvPr>
              <p:cNvGrpSpPr/>
              <p:nvPr/>
            </p:nvGrpSpPr>
            <p:grpSpPr>
              <a:xfrm>
                <a:off x="8198702" y="1819222"/>
                <a:ext cx="409908" cy="3549446"/>
                <a:chOff x="5758820" y="1018074"/>
                <a:chExt cx="409908" cy="5097591"/>
              </a:xfrm>
            </p:grpSpPr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9D61D78C-804F-44AE-A3C2-2A30F865EF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68514" y="2152506"/>
                  <a:ext cx="214" cy="3963159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A6C46981-53BE-4725-8182-828B2A588A33}"/>
                    </a:ext>
                  </a:extLst>
                </p:cNvPr>
                <p:cNvSpPr txBox="1"/>
                <p:nvPr/>
              </p:nvSpPr>
              <p:spPr>
                <a:xfrm rot="16200000">
                  <a:off x="4144183" y="2632711"/>
                  <a:ext cx="35986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dirty="0"/>
                    <a:t>Slow scan</a:t>
                  </a:r>
                  <a:endParaRPr lang="en-US" dirty="0"/>
                </a:p>
              </p:txBody>
            </p: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2DC35E9B-3B5D-47AE-9AC1-0141AFC67FAA}"/>
                  </a:ext>
                </a:extLst>
              </p:cNvPr>
              <p:cNvGrpSpPr/>
              <p:nvPr/>
            </p:nvGrpSpPr>
            <p:grpSpPr>
              <a:xfrm>
                <a:off x="8899952" y="1744857"/>
                <a:ext cx="3451731" cy="374869"/>
                <a:chOff x="6591944" y="1178628"/>
                <a:chExt cx="5173582" cy="374869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9ADD00BA-2520-4ECB-AE5E-85631C5111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91944" y="1553497"/>
                  <a:ext cx="4473677" cy="0"/>
                </a:xfrm>
                <a:prstGeom prst="straightConnector1">
                  <a:avLst/>
                </a:prstGeom>
                <a:ln w="76200"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FEBCB86-6158-4E97-B7A5-43F45FFA5189}"/>
                    </a:ext>
                  </a:extLst>
                </p:cNvPr>
                <p:cNvSpPr txBox="1"/>
                <p:nvPr/>
              </p:nvSpPr>
              <p:spPr>
                <a:xfrm>
                  <a:off x="8166920" y="1178628"/>
                  <a:ext cx="35986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hr-HR" dirty="0"/>
                    <a:t>Fast scan</a:t>
                  </a:r>
                  <a:endParaRPr lang="en-US" dirty="0"/>
                </a:p>
              </p:txBody>
            </p:sp>
          </p:grpSp>
        </p:grpSp>
        <p:sp>
          <p:nvSpPr>
            <p:cNvPr id="33" name="Flowchart: Manual Input 32">
              <a:extLst>
                <a:ext uri="{FF2B5EF4-FFF2-40B4-BE49-F238E27FC236}">
                  <a16:creationId xmlns:a16="http://schemas.microsoft.com/office/drawing/2014/main" id="{D06AFE3B-0961-4621-94E6-74C8862E7006}"/>
                </a:ext>
              </a:extLst>
            </p:cNvPr>
            <p:cNvSpPr/>
            <p:nvPr/>
          </p:nvSpPr>
          <p:spPr>
            <a:xfrm rot="10800000">
              <a:off x="9279966" y="2851371"/>
              <a:ext cx="2371342" cy="2059543"/>
            </a:xfrm>
            <a:prstGeom prst="flowChartManualInput">
              <a:avLst/>
            </a:prstGeom>
            <a:solidFill>
              <a:schemeClr val="accent1">
                <a:alpha val="29000"/>
              </a:schemeClr>
            </a:solidFill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B24A42-2D11-45A6-90F6-4F122ECCF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25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image of a pattern&#10;&#10;Description automatically generated">
            <a:extLst>
              <a:ext uri="{FF2B5EF4-FFF2-40B4-BE49-F238E27FC236}">
                <a16:creationId xmlns:a16="http://schemas.microsoft.com/office/drawing/2014/main" id="{2ED8503C-2E4A-4A58-B018-3E1BB8D1E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7000"/>
            <a:ext cx="4671688" cy="467168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60DE12-0367-4E9C-97CC-8DDA5164384F}"/>
              </a:ext>
            </a:extLst>
          </p:cNvPr>
          <p:cNvGrpSpPr/>
          <p:nvPr/>
        </p:nvGrpSpPr>
        <p:grpSpPr>
          <a:xfrm>
            <a:off x="6189710" y="2244108"/>
            <a:ext cx="5249785" cy="2683984"/>
            <a:chOff x="6715272" y="3945835"/>
            <a:chExt cx="5249785" cy="26839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E983C08-DAE3-404A-AEAB-0F725C2A7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5272" y="3945835"/>
              <a:ext cx="4638528" cy="241231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57B2EB5-FF3A-41C6-A772-2721FC469DFC}"/>
                </a:ext>
              </a:extLst>
            </p:cNvPr>
            <p:cNvSpPr txBox="1"/>
            <p:nvPr/>
          </p:nvSpPr>
          <p:spPr>
            <a:xfrm>
              <a:off x="6981227" y="6260487"/>
              <a:ext cx="4983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/>
                <a:t>Jones, L., &amp; </a:t>
              </a:r>
              <a:r>
                <a:rPr lang="en-US" sz="900" dirty="0" err="1"/>
                <a:t>Nellist</a:t>
              </a:r>
              <a:r>
                <a:rPr lang="en-US" sz="900" dirty="0"/>
                <a:t>, P. D. (2013). Identifying and correcting scan noise and drift in the scanning transmission electron microscope. </a:t>
              </a:r>
              <a:r>
                <a:rPr lang="en-US" sz="900" i="1" dirty="0"/>
                <a:t>Microscopy and Microanalysis</a:t>
              </a:r>
              <a:r>
                <a:rPr lang="en-US" sz="900" dirty="0"/>
                <a:t>, </a:t>
              </a:r>
              <a:r>
                <a:rPr lang="en-US" sz="900" i="1" dirty="0"/>
                <a:t>19</a:t>
              </a:r>
              <a:r>
                <a:rPr lang="en-US" sz="900" dirty="0"/>
                <a:t>(4), 1050-1060.</a:t>
              </a:r>
              <a:endParaRPr lang="en-SI" sz="900" dirty="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0F57DD-07AA-445B-BBE7-F90D04506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CD525-D82C-4FC0-B2DF-8A7BB37CB4E7}" type="slidenum">
              <a:rPr lang="sl-SI" smtClean="0"/>
              <a:t>9</a:t>
            </a:fld>
            <a:endParaRPr lang="sl-S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EA53D9-1395-437E-AAE3-D4876EE70C6C}"/>
              </a:ext>
            </a:extLst>
          </p:cNvPr>
          <p:cNvSpPr txBox="1"/>
          <p:nvPr/>
        </p:nvSpPr>
        <p:spPr>
          <a:xfrm>
            <a:off x="838200" y="5968688"/>
            <a:ext cx="308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I" dirty="0"/>
              <a:t>I</a:t>
            </a:r>
            <a:r>
              <a:rPr lang="hr-HR" dirty="0"/>
              <a:t>m</a:t>
            </a:r>
            <a:r>
              <a:rPr lang="en-SI" dirty="0"/>
              <a:t>a</a:t>
            </a:r>
            <a:r>
              <a:rPr lang="hr-HR" dirty="0"/>
              <a:t>g</a:t>
            </a:r>
            <a:r>
              <a:rPr lang="en-SI" dirty="0"/>
              <a:t>e </a:t>
            </a:r>
            <a:r>
              <a:rPr lang="hr-HR" dirty="0"/>
              <a:t>s</a:t>
            </a:r>
            <a:r>
              <a:rPr lang="en-SI" dirty="0"/>
              <a:t>o</a:t>
            </a:r>
            <a:r>
              <a:rPr lang="hr-HR" dirty="0"/>
              <a:t>u</a:t>
            </a:r>
            <a:r>
              <a:rPr lang="en-SI" dirty="0"/>
              <a:t>r</a:t>
            </a:r>
            <a:r>
              <a:rPr lang="hr-HR" dirty="0"/>
              <a:t>c</a:t>
            </a:r>
            <a:r>
              <a:rPr lang="en-SI" dirty="0"/>
              <a:t>e: </a:t>
            </a:r>
            <a:r>
              <a:rPr lang="hr-HR" dirty="0"/>
              <a:t>P</a:t>
            </a:r>
            <a:r>
              <a:rPr lang="en-SI" dirty="0"/>
              <a:t>r</a:t>
            </a:r>
            <a:r>
              <a:rPr lang="hr-HR" dirty="0"/>
              <a:t>o</a:t>
            </a:r>
            <a:r>
              <a:rPr lang="en-SI" dirty="0"/>
              <a:t>f. </a:t>
            </a:r>
            <a:r>
              <a:rPr lang="hr-HR" dirty="0"/>
              <a:t>S</a:t>
            </a:r>
            <a:r>
              <a:rPr lang="en-SI" dirty="0"/>
              <a:t>a</a:t>
            </a:r>
            <a:r>
              <a:rPr lang="hr-HR" dirty="0"/>
              <a:t>š</a:t>
            </a:r>
            <a:r>
              <a:rPr lang="en-SI" dirty="0"/>
              <a:t>o </a:t>
            </a:r>
            <a:r>
              <a:rPr lang="hr-HR" dirty="0"/>
              <a:t>Š</a:t>
            </a:r>
            <a:r>
              <a:rPr lang="en-SI" dirty="0"/>
              <a:t>t</a:t>
            </a:r>
            <a:r>
              <a:rPr lang="hr-HR" dirty="0"/>
              <a:t>u</a:t>
            </a:r>
            <a:r>
              <a:rPr lang="en-SI" dirty="0"/>
              <a:t>r</a:t>
            </a:r>
            <a:r>
              <a:rPr lang="hr-HR" dirty="0"/>
              <a:t>m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285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AN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684"/>
      </a:accent1>
      <a:accent2>
        <a:srgbClr val="8829A2"/>
      </a:accent2>
      <a:accent3>
        <a:srgbClr val="006D60"/>
      </a:accent3>
      <a:accent4>
        <a:srgbClr val="00AF44"/>
      </a:accent4>
      <a:accent5>
        <a:srgbClr val="293A4A"/>
      </a:accent5>
      <a:accent6>
        <a:srgbClr val="FF8200"/>
      </a:accent6>
      <a:hlink>
        <a:srgbClr val="B5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51AF1D7-6825-452E-B778-EEDF84B82C6E}" vid="{EC4C3972-444D-4E84-A284-1EE2EADA64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NANO_ppt_template_ENG</Template>
  <TotalTime>389</TotalTime>
  <Words>737</Words>
  <Application>Microsoft Office PowerPoint</Application>
  <PresentationFormat>Widescreen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Deep learning based drift correction in atomically resolved STEM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STEM mode of operation</vt:lpstr>
      <vt:lpstr>Scanning ROI under drift</vt:lpstr>
      <vt:lpstr>PowerPoint Presentation</vt:lpstr>
      <vt:lpstr>Convolutional Autoencoder</vt:lpstr>
      <vt:lpstr>Convolutional Autoencoder</vt:lpstr>
      <vt:lpstr>Multislice simulations for data generation</vt:lpstr>
      <vt:lpstr>PowerPoint Presentation</vt:lpstr>
      <vt:lpstr>Results</vt:lpstr>
      <vt:lpstr>PowerPoint Presentation</vt:lpstr>
      <vt:lpstr>PowerPoint Presentation</vt:lpstr>
      <vt:lpstr>PowerPoint Presentation</vt:lpstr>
      <vt:lpstr>Acknowledgement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based drift correction in atomically resolved STEM images</dc:title>
  <dc:creator>Vinko Srsan</dc:creator>
  <cp:lastModifiedBy>Vinko Srsan</cp:lastModifiedBy>
  <cp:revision>27</cp:revision>
  <dcterms:created xsi:type="dcterms:W3CDTF">2024-05-16T00:59:17Z</dcterms:created>
  <dcterms:modified xsi:type="dcterms:W3CDTF">2024-05-16T08:04:45Z</dcterms:modified>
</cp:coreProperties>
</file>