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1346" r:id="rId2"/>
    <p:sldId id="2172" r:id="rId3"/>
    <p:sldId id="1309" r:id="rId4"/>
    <p:sldId id="1336" r:id="rId5"/>
    <p:sldId id="1313" r:id="rId6"/>
    <p:sldId id="2150" r:id="rId7"/>
    <p:sldId id="2152" r:id="rId8"/>
    <p:sldId id="2153" r:id="rId9"/>
    <p:sldId id="2154" r:id="rId10"/>
    <p:sldId id="2155" r:id="rId11"/>
    <p:sldId id="2157" r:id="rId12"/>
    <p:sldId id="1380" r:id="rId13"/>
    <p:sldId id="2149" r:id="rId14"/>
    <p:sldId id="1343" r:id="rId15"/>
    <p:sldId id="2160" r:id="rId16"/>
    <p:sldId id="2163" r:id="rId17"/>
    <p:sldId id="2161" r:id="rId18"/>
    <p:sldId id="2162" r:id="rId19"/>
    <p:sldId id="2164" r:id="rId20"/>
    <p:sldId id="2166" r:id="rId21"/>
    <p:sldId id="2165" r:id="rId22"/>
    <p:sldId id="2168" r:id="rId23"/>
    <p:sldId id="2171" r:id="rId24"/>
    <p:sldId id="1382" r:id="rId25"/>
    <p:sldId id="2173" r:id="rId26"/>
    <p:sldId id="1341" r:id="rId27"/>
    <p:sldId id="1334" r:id="rId28"/>
    <p:sldId id="1387" r:id="rId29"/>
    <p:sldId id="1367" r:id="rId30"/>
    <p:sldId id="1369" r:id="rId31"/>
    <p:sldId id="1388" r:id="rId32"/>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8917"/>
    <a:srgbClr val="3CC213"/>
    <a:srgbClr val="FF5302"/>
    <a:srgbClr val="F8670C"/>
    <a:srgbClr val="EDB230"/>
    <a:srgbClr val="006D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362" autoAdjust="0"/>
    <p:restoredTop sz="97572"/>
  </p:normalViewPr>
  <p:slideViewPr>
    <p:cSldViewPr snapToGrid="0">
      <p:cViewPr varScale="1">
        <p:scale>
          <a:sx n="117" d="100"/>
          <a:sy n="117" d="100"/>
        </p:scale>
        <p:origin x="200" y="160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135.tif"/><Relationship Id="rId7" Type="http://schemas.openxmlformats.org/officeDocument/2006/relationships/hyperlink" Target="https://www.frontiersin.org/articles/10.3389/fchem.2020.602322/full" TargetMode="External"/><Relationship Id="rId2" Type="http://schemas.openxmlformats.org/officeDocument/2006/relationships/hyperlink" Target="https://commons.wikimedia.org/wiki/File:Iridium_foil.jpg" TargetMode="External"/><Relationship Id="rId1" Type="http://schemas.openxmlformats.org/officeDocument/2006/relationships/image" Target="../media/image134.jpg"/><Relationship Id="rId6" Type="http://schemas.openxmlformats.org/officeDocument/2006/relationships/image" Target="../media/image137.jpg"/><Relationship Id="rId5" Type="http://schemas.openxmlformats.org/officeDocument/2006/relationships/hyperlink" Target="https://www.hindawi.com/journals/ijp/2013/289328/" TargetMode="External"/><Relationship Id="rId4" Type="http://schemas.openxmlformats.org/officeDocument/2006/relationships/image" Target="../media/image136.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35.tif"/><Relationship Id="rId7" Type="http://schemas.openxmlformats.org/officeDocument/2006/relationships/hyperlink" Target="https://www.frontiersin.org/articles/10.3389/fchem.2020.602322/full" TargetMode="External"/><Relationship Id="rId2" Type="http://schemas.openxmlformats.org/officeDocument/2006/relationships/hyperlink" Target="https://commons.wikimedia.org/wiki/File:Iridium_foil.jpg" TargetMode="External"/><Relationship Id="rId1" Type="http://schemas.openxmlformats.org/officeDocument/2006/relationships/image" Target="../media/image134.jpg"/><Relationship Id="rId6" Type="http://schemas.openxmlformats.org/officeDocument/2006/relationships/image" Target="../media/image137.jpg"/><Relationship Id="rId5" Type="http://schemas.openxmlformats.org/officeDocument/2006/relationships/hyperlink" Target="https://www.hindawi.com/journals/ijp/2013/289328/" TargetMode="External"/><Relationship Id="rId4" Type="http://schemas.openxmlformats.org/officeDocument/2006/relationships/image" Target="../media/image136.jp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2AD567-1EEB-4AFF-B96E-44FB896905F4}" type="doc">
      <dgm:prSet loTypeId="urn:microsoft.com/office/officeart/2005/8/layout/hProcess10" loCatId="process" qsTypeId="urn:microsoft.com/office/officeart/2005/8/quickstyle/simple5" qsCatId="simple" csTypeId="urn:microsoft.com/office/officeart/2005/8/colors/accent2_1" csCatId="accent2" phldr="1"/>
      <dgm:spPr/>
      <dgm:t>
        <a:bodyPr/>
        <a:lstStyle/>
        <a:p>
          <a:endParaRPr lang="en-US"/>
        </a:p>
      </dgm:t>
    </dgm:pt>
    <dgm:pt modelId="{526ECC78-7872-478B-9134-E4AD37470F84}">
      <dgm:prSet phldrT="[Text]" custT="1"/>
      <dgm:spPr/>
      <dgm:t>
        <a:bodyPr/>
        <a:lstStyle/>
        <a:p>
          <a:r>
            <a:rPr lang="en-GB" sz="1800" b="1" noProof="0" dirty="0"/>
            <a:t>Raw</a:t>
          </a:r>
          <a:r>
            <a:rPr lang="sl-SI" sz="1800" b="1" dirty="0"/>
            <a:t> material (R)</a:t>
          </a:r>
          <a:endParaRPr lang="en-US" sz="1800" b="1" dirty="0"/>
        </a:p>
      </dgm:t>
    </dgm:pt>
    <dgm:pt modelId="{5AA6F4AE-7BEE-41FC-BD8B-3C6D97449C0E}" type="parTrans" cxnId="{2CC63610-0F5D-4322-AEDC-92AE0659A510}">
      <dgm:prSet/>
      <dgm:spPr/>
      <dgm:t>
        <a:bodyPr/>
        <a:lstStyle/>
        <a:p>
          <a:endParaRPr lang="en-US"/>
        </a:p>
      </dgm:t>
    </dgm:pt>
    <dgm:pt modelId="{FB1802C7-451B-4F00-8006-A3843531C0A2}" type="sibTrans" cxnId="{2CC63610-0F5D-4322-AEDC-92AE0659A510}">
      <dgm:prSet/>
      <dgm:spPr>
        <a:solidFill>
          <a:srgbClr val="C55A11"/>
        </a:solidFill>
      </dgm:spPr>
      <dgm:t>
        <a:bodyPr/>
        <a:lstStyle/>
        <a:p>
          <a:endParaRPr lang="en-US"/>
        </a:p>
      </dgm:t>
    </dgm:pt>
    <dgm:pt modelId="{090E8A85-0855-4392-8335-2EBA1C577784}">
      <dgm:prSet phldrT="[Text]"/>
      <dgm:spPr/>
      <dgm:t>
        <a:bodyPr/>
        <a:lstStyle/>
        <a:p>
          <a:r>
            <a:rPr lang="en-GB" sz="2000" noProof="0" dirty="0"/>
            <a:t>Meta</a:t>
          </a:r>
          <a:r>
            <a:rPr lang="sl-SI" sz="2000" noProof="0" dirty="0"/>
            <a:t>l</a:t>
          </a:r>
          <a:r>
            <a:rPr lang="en-US" sz="2000" noProof="0" dirty="0" err="1"/>
            <a:t>lic</a:t>
          </a:r>
          <a:r>
            <a:rPr lang="sl-SI" sz="2000" dirty="0"/>
            <a:t> Ti </a:t>
          </a:r>
          <a:r>
            <a:rPr lang="en-GB" sz="2000" noProof="0" dirty="0"/>
            <a:t>foil</a:t>
          </a:r>
        </a:p>
      </dgm:t>
    </dgm:pt>
    <dgm:pt modelId="{075F3FFE-41DE-47CF-9059-5BDDE346BD8C}" type="parTrans" cxnId="{E9957428-B26A-408F-A7FB-117CDE3FD3FA}">
      <dgm:prSet/>
      <dgm:spPr/>
      <dgm:t>
        <a:bodyPr/>
        <a:lstStyle/>
        <a:p>
          <a:endParaRPr lang="en-US"/>
        </a:p>
      </dgm:t>
    </dgm:pt>
    <dgm:pt modelId="{5AA73710-0868-4F5B-A065-224D77601590}" type="sibTrans" cxnId="{E9957428-B26A-408F-A7FB-117CDE3FD3FA}">
      <dgm:prSet/>
      <dgm:spPr/>
      <dgm:t>
        <a:bodyPr/>
        <a:lstStyle/>
        <a:p>
          <a:endParaRPr lang="en-US"/>
        </a:p>
      </dgm:t>
    </dgm:pt>
    <dgm:pt modelId="{7AD4AB1C-F16C-420F-884C-8EA5BC5C6421}">
      <dgm:prSet phldrT="[Text]" custT="1"/>
      <dgm:spPr/>
      <dgm:t>
        <a:bodyPr/>
        <a:lstStyle/>
        <a:p>
          <a:r>
            <a:rPr lang="sl-SI" sz="1800" b="1" dirty="0"/>
            <a:t>AO + </a:t>
          </a:r>
          <a:r>
            <a:rPr lang="en-GB" sz="1800" b="1" noProof="0" dirty="0"/>
            <a:t>Annealed</a:t>
          </a:r>
          <a:r>
            <a:rPr lang="sl-SI" sz="1800" b="1" dirty="0"/>
            <a:t> material (AO+AN)</a:t>
          </a:r>
          <a:endParaRPr lang="en-US" sz="1800" b="1" dirty="0"/>
        </a:p>
      </dgm:t>
    </dgm:pt>
    <dgm:pt modelId="{2533D2D5-15ED-475D-9777-73D4FF6CEB69}" type="parTrans" cxnId="{B120F6F5-ADC0-4718-A5AC-596C154B53BC}">
      <dgm:prSet/>
      <dgm:spPr/>
      <dgm:t>
        <a:bodyPr/>
        <a:lstStyle/>
        <a:p>
          <a:endParaRPr lang="en-US"/>
        </a:p>
      </dgm:t>
    </dgm:pt>
    <dgm:pt modelId="{B3B21C78-3413-4B7C-9321-A3E2A1275F36}" type="sibTrans" cxnId="{B120F6F5-ADC0-4718-A5AC-596C154B53BC}">
      <dgm:prSet/>
      <dgm:spPr>
        <a:solidFill>
          <a:srgbClr val="C55A11"/>
        </a:solidFill>
      </dgm:spPr>
      <dgm:t>
        <a:bodyPr/>
        <a:lstStyle/>
        <a:p>
          <a:endParaRPr lang="en-US"/>
        </a:p>
      </dgm:t>
    </dgm:pt>
    <dgm:pt modelId="{A8EB8AA3-7341-4487-98B4-D55DB3815E68}">
      <dgm:prSet phldrT="[Text]" custT="1"/>
      <dgm:spPr/>
      <dgm:t>
        <a:bodyPr/>
        <a:lstStyle/>
        <a:p>
          <a:r>
            <a:rPr lang="sl-SI" sz="1600" dirty="0"/>
            <a:t>TiO</a:t>
          </a:r>
          <a:r>
            <a:rPr lang="sl-SI" sz="1600" baseline="-25000" dirty="0"/>
            <a:t>2</a:t>
          </a:r>
          <a:r>
            <a:rPr lang="sl-SI" sz="1600" dirty="0"/>
            <a:t> </a:t>
          </a:r>
          <a:r>
            <a:rPr lang="en-US" sz="1600" dirty="0"/>
            <a:t>crystalline nanotubes</a:t>
          </a:r>
        </a:p>
      </dgm:t>
    </dgm:pt>
    <dgm:pt modelId="{344AA07C-B46A-4142-8A4F-257A90558936}" type="parTrans" cxnId="{126BF877-AB63-4052-98BE-9A463ABC92D0}">
      <dgm:prSet/>
      <dgm:spPr/>
      <dgm:t>
        <a:bodyPr/>
        <a:lstStyle/>
        <a:p>
          <a:endParaRPr lang="en-US"/>
        </a:p>
      </dgm:t>
    </dgm:pt>
    <dgm:pt modelId="{E57A7FFA-E5D7-43DB-BBFB-E8D1CE7B9866}" type="sibTrans" cxnId="{126BF877-AB63-4052-98BE-9A463ABC92D0}">
      <dgm:prSet/>
      <dgm:spPr/>
      <dgm:t>
        <a:bodyPr/>
        <a:lstStyle/>
        <a:p>
          <a:endParaRPr lang="en-US"/>
        </a:p>
      </dgm:t>
    </dgm:pt>
    <dgm:pt modelId="{CCD9E0C1-30A5-4C45-88A3-B74B14565346}">
      <dgm:prSet phldrT="[Text]" custT="1"/>
      <dgm:spPr/>
      <dgm:t>
        <a:bodyPr/>
        <a:lstStyle/>
        <a:p>
          <a:r>
            <a:rPr lang="en-GB" sz="1800" b="1" noProof="0" dirty="0" err="1"/>
            <a:t>Characteri</a:t>
          </a:r>
          <a:r>
            <a:rPr lang="sl-SI" sz="1800" b="1" noProof="0" dirty="0"/>
            <a:t>s</a:t>
          </a:r>
          <a:r>
            <a:rPr lang="en-US" sz="1800" b="1" noProof="0" dirty="0"/>
            <a:t>ed</a:t>
          </a:r>
          <a:r>
            <a:rPr lang="sl-SI" sz="1800" b="1" dirty="0"/>
            <a:t> material (C)</a:t>
          </a:r>
          <a:endParaRPr lang="en-US" sz="1800" b="1" dirty="0"/>
        </a:p>
      </dgm:t>
    </dgm:pt>
    <dgm:pt modelId="{81587D5F-C7BB-4468-BA19-A9A37A74EC6E}" type="parTrans" cxnId="{BBE586A0-90EB-4044-A9B5-F8A7961152EE}">
      <dgm:prSet/>
      <dgm:spPr/>
      <dgm:t>
        <a:bodyPr/>
        <a:lstStyle/>
        <a:p>
          <a:endParaRPr lang="en-US"/>
        </a:p>
      </dgm:t>
    </dgm:pt>
    <dgm:pt modelId="{3F74FF37-2747-4F96-BFE2-0FB3429AAEA4}" type="sibTrans" cxnId="{BBE586A0-90EB-4044-A9B5-F8A7961152EE}">
      <dgm:prSet/>
      <dgm:spPr/>
      <dgm:t>
        <a:bodyPr/>
        <a:lstStyle/>
        <a:p>
          <a:endParaRPr lang="en-US"/>
        </a:p>
      </dgm:t>
    </dgm:pt>
    <dgm:pt modelId="{116C6864-B590-469D-B689-8BB6200B5C1A}">
      <dgm:prSet phldrT="[Text]" custT="1"/>
      <dgm:spPr/>
      <dgm:t>
        <a:bodyPr/>
        <a:lstStyle/>
        <a:p>
          <a:r>
            <a:rPr lang="en-GB" sz="1600" noProof="0" dirty="0">
              <a:solidFill>
                <a:schemeClr val="tx1"/>
              </a:solidFill>
            </a:rPr>
            <a:t>Electrochemical characterisation </a:t>
          </a:r>
          <a:r>
            <a:rPr lang="sl-SI" sz="1600" dirty="0">
              <a:solidFill>
                <a:schemeClr val="tx1"/>
              </a:solidFill>
            </a:rPr>
            <a:t>of AO+AN material</a:t>
          </a:r>
          <a:endParaRPr lang="en-US" sz="1600" dirty="0"/>
        </a:p>
      </dgm:t>
    </dgm:pt>
    <dgm:pt modelId="{DF89858E-6364-4BFC-89AB-A1FC5DEAA24B}" type="parTrans" cxnId="{5BF7F9FC-18DF-4B28-B7C6-FF5F5E6F6B1D}">
      <dgm:prSet/>
      <dgm:spPr/>
      <dgm:t>
        <a:bodyPr/>
        <a:lstStyle/>
        <a:p>
          <a:endParaRPr lang="en-US"/>
        </a:p>
      </dgm:t>
    </dgm:pt>
    <dgm:pt modelId="{A68C0D6F-25B3-4895-9818-1590630F81CB}" type="sibTrans" cxnId="{5BF7F9FC-18DF-4B28-B7C6-FF5F5E6F6B1D}">
      <dgm:prSet/>
      <dgm:spPr/>
      <dgm:t>
        <a:bodyPr/>
        <a:lstStyle/>
        <a:p>
          <a:endParaRPr lang="en-US"/>
        </a:p>
      </dgm:t>
    </dgm:pt>
    <dgm:pt modelId="{0BFA72CE-014A-40AD-92E3-F2F66EBAD352}">
      <dgm:prSet custT="1"/>
      <dgm:spPr/>
      <dgm:t>
        <a:bodyPr/>
        <a:lstStyle/>
        <a:p>
          <a:r>
            <a:rPr lang="en-GB" sz="1800" b="1" noProof="0" dirty="0"/>
            <a:t>Anodised</a:t>
          </a:r>
          <a:r>
            <a:rPr lang="sl-SI" sz="1800" b="1" dirty="0"/>
            <a:t> material (AO)</a:t>
          </a:r>
          <a:endParaRPr lang="en-US" sz="1800" b="1" dirty="0"/>
        </a:p>
      </dgm:t>
    </dgm:pt>
    <dgm:pt modelId="{A55326E6-A8D1-4AD8-BAEA-5B3BE6F27310}" type="parTrans" cxnId="{D6F00319-55E5-4A75-AF9C-C5717DFE9550}">
      <dgm:prSet/>
      <dgm:spPr/>
      <dgm:t>
        <a:bodyPr/>
        <a:lstStyle/>
        <a:p>
          <a:endParaRPr lang="en-US"/>
        </a:p>
      </dgm:t>
    </dgm:pt>
    <dgm:pt modelId="{C8E54126-95E8-4615-8D2E-8C8E37A011E6}" type="sibTrans" cxnId="{D6F00319-55E5-4A75-AF9C-C5717DFE9550}">
      <dgm:prSet/>
      <dgm:spPr>
        <a:solidFill>
          <a:srgbClr val="C55A11"/>
        </a:solidFill>
      </dgm:spPr>
      <dgm:t>
        <a:bodyPr/>
        <a:lstStyle/>
        <a:p>
          <a:endParaRPr lang="en-US"/>
        </a:p>
      </dgm:t>
    </dgm:pt>
    <dgm:pt modelId="{E8A88FE4-06F8-4FD7-9460-40779DB4E5E2}">
      <dgm:prSet/>
      <dgm:spPr/>
      <dgm:t>
        <a:bodyPr/>
        <a:lstStyle/>
        <a:p>
          <a:r>
            <a:rPr lang="sl-SI" sz="1600" dirty="0"/>
            <a:t>TiO</a:t>
          </a:r>
          <a:r>
            <a:rPr lang="sl-SI" sz="1600" baseline="-25000" dirty="0"/>
            <a:t>2</a:t>
          </a:r>
          <a:r>
            <a:rPr lang="sl-SI" sz="1600" dirty="0"/>
            <a:t> </a:t>
          </a:r>
          <a:r>
            <a:rPr lang="en-GB" sz="1600" noProof="0" dirty="0"/>
            <a:t>amorphous</a:t>
          </a:r>
          <a:r>
            <a:rPr lang="sl-SI" sz="1600" dirty="0"/>
            <a:t> </a:t>
          </a:r>
          <a:r>
            <a:rPr lang="en-GB" sz="1600" noProof="0" dirty="0"/>
            <a:t>nanotubes</a:t>
          </a:r>
        </a:p>
      </dgm:t>
    </dgm:pt>
    <dgm:pt modelId="{F52AE903-3134-49A6-ABC4-BCE7A18F1702}" type="parTrans" cxnId="{00B2A9FF-231B-43B8-B349-DA08D98850E8}">
      <dgm:prSet/>
      <dgm:spPr/>
      <dgm:t>
        <a:bodyPr/>
        <a:lstStyle/>
        <a:p>
          <a:endParaRPr lang="en-US"/>
        </a:p>
      </dgm:t>
    </dgm:pt>
    <dgm:pt modelId="{5D84AEA8-EFF8-4CFD-852C-3CA84F825111}" type="sibTrans" cxnId="{00B2A9FF-231B-43B8-B349-DA08D98850E8}">
      <dgm:prSet/>
      <dgm:spPr/>
      <dgm:t>
        <a:bodyPr/>
        <a:lstStyle/>
        <a:p>
          <a:endParaRPr lang="en-US"/>
        </a:p>
      </dgm:t>
    </dgm:pt>
    <dgm:pt modelId="{F134291D-A034-40FB-99AC-CCDE049A903D}">
      <dgm:prSet/>
      <dgm:spPr/>
      <dgm:t>
        <a:bodyPr/>
        <a:lstStyle/>
        <a:p>
          <a:endParaRPr lang="en-US" sz="1600"/>
        </a:p>
      </dgm:t>
    </dgm:pt>
    <dgm:pt modelId="{ED8BDC25-2762-4A89-AC60-BCFAA90C531C}" type="parTrans" cxnId="{CB25F01C-CFD7-489F-BCAF-C0B3D3C28A0B}">
      <dgm:prSet/>
      <dgm:spPr/>
      <dgm:t>
        <a:bodyPr/>
        <a:lstStyle/>
        <a:p>
          <a:endParaRPr lang="en-US"/>
        </a:p>
      </dgm:t>
    </dgm:pt>
    <dgm:pt modelId="{73298C7B-D5FF-4325-98E8-1E9A98DB49A5}" type="sibTrans" cxnId="{CB25F01C-CFD7-489F-BCAF-C0B3D3C28A0B}">
      <dgm:prSet/>
      <dgm:spPr/>
      <dgm:t>
        <a:bodyPr/>
        <a:lstStyle/>
        <a:p>
          <a:endParaRPr lang="en-US"/>
        </a:p>
      </dgm:t>
    </dgm:pt>
    <dgm:pt modelId="{A6A40A9E-D0AF-4B4B-B60C-310A4FEB958E}" type="pres">
      <dgm:prSet presAssocID="{E22AD567-1EEB-4AFF-B96E-44FB896905F4}" presName="Name0" presStyleCnt="0">
        <dgm:presLayoutVars>
          <dgm:dir/>
          <dgm:resizeHandles val="exact"/>
        </dgm:presLayoutVars>
      </dgm:prSet>
      <dgm:spPr/>
    </dgm:pt>
    <dgm:pt modelId="{B990295A-7D36-4F14-9B1A-791A4E8724D6}" type="pres">
      <dgm:prSet presAssocID="{526ECC78-7872-478B-9134-E4AD37470F84}" presName="composite" presStyleCnt="0"/>
      <dgm:spPr/>
    </dgm:pt>
    <dgm:pt modelId="{CF1E924F-A9C8-46C2-BEF4-8BC3B8625969}" type="pres">
      <dgm:prSet presAssocID="{526ECC78-7872-478B-9134-E4AD37470F84}" presName="imagSh" presStyleLbl="bgImgPlace1" presStyleIdx="0" presStyleCnt="4"/>
      <dgm:spPr>
        <a:blipFill>
          <a:blip xmlns:r="http://schemas.openxmlformats.org/officeDocument/2006/relationships" r:embed="rId1">
            <a:extLst>
              <a:ext uri="{837473B0-CC2E-450A-ABE3-18F120FF3D39}">
                <a1611:picAttrSrcUrl xmlns:a1611="http://schemas.microsoft.com/office/drawing/2016/11/main" r:id="rId2"/>
              </a:ext>
            </a:extLst>
          </a:blip>
          <a:srcRect/>
          <a:stretch>
            <a:fillRect l="-9000" r="-9000"/>
          </a:stretch>
        </a:blipFill>
      </dgm:spPr>
    </dgm:pt>
    <dgm:pt modelId="{72FFB273-068D-4C6A-801E-13EA4404627F}" type="pres">
      <dgm:prSet presAssocID="{526ECC78-7872-478B-9134-E4AD37470F84}" presName="txNode" presStyleLbl="node1" presStyleIdx="0" presStyleCnt="4">
        <dgm:presLayoutVars>
          <dgm:bulletEnabled val="1"/>
        </dgm:presLayoutVars>
      </dgm:prSet>
      <dgm:spPr/>
    </dgm:pt>
    <dgm:pt modelId="{07C45357-E3A2-4D3D-97EE-366644FDFB37}" type="pres">
      <dgm:prSet presAssocID="{FB1802C7-451B-4F00-8006-A3843531C0A2}" presName="sibTrans" presStyleLbl="sibTrans2D1" presStyleIdx="0" presStyleCnt="3"/>
      <dgm:spPr/>
    </dgm:pt>
    <dgm:pt modelId="{18E41AAB-EE40-47E7-8272-EEC09EAF0200}" type="pres">
      <dgm:prSet presAssocID="{FB1802C7-451B-4F00-8006-A3843531C0A2}" presName="connTx" presStyleLbl="sibTrans2D1" presStyleIdx="0" presStyleCnt="3"/>
      <dgm:spPr/>
    </dgm:pt>
    <dgm:pt modelId="{0CC5445F-129B-467D-B516-9C16ADCAF075}" type="pres">
      <dgm:prSet presAssocID="{0BFA72CE-014A-40AD-92E3-F2F66EBAD352}" presName="composite" presStyleCnt="0"/>
      <dgm:spPr/>
    </dgm:pt>
    <dgm:pt modelId="{6543A18F-16A3-4A5D-95AC-83A621E94B3E}" type="pres">
      <dgm:prSet presAssocID="{0BFA72CE-014A-40AD-92E3-F2F66EBAD352}" presName="imagSh" presStyleLbl="bgImgPlace1" presStyleIdx="1" presStyleCnt="4"/>
      <dgm:spPr>
        <a:blipFill>
          <a:blip xmlns:r="http://schemas.openxmlformats.org/officeDocument/2006/relationships" r:embed="rId3"/>
          <a:srcRect/>
          <a:stretch>
            <a:fillRect l="-12000" r="-12000"/>
          </a:stretch>
        </a:blipFill>
      </dgm:spPr>
    </dgm:pt>
    <dgm:pt modelId="{78012671-30AF-4852-836C-A952A3F2B6D7}" type="pres">
      <dgm:prSet presAssocID="{0BFA72CE-014A-40AD-92E3-F2F66EBAD352}" presName="txNode" presStyleLbl="node1" presStyleIdx="1" presStyleCnt="4">
        <dgm:presLayoutVars>
          <dgm:bulletEnabled val="1"/>
        </dgm:presLayoutVars>
      </dgm:prSet>
      <dgm:spPr/>
    </dgm:pt>
    <dgm:pt modelId="{FA8318B0-C99E-41AC-8D25-2EAA3572328E}" type="pres">
      <dgm:prSet presAssocID="{C8E54126-95E8-4615-8D2E-8C8E37A011E6}" presName="sibTrans" presStyleLbl="sibTrans2D1" presStyleIdx="1" presStyleCnt="3"/>
      <dgm:spPr/>
    </dgm:pt>
    <dgm:pt modelId="{2DB7BAB4-7320-4C51-B160-E4EC48BCCFCA}" type="pres">
      <dgm:prSet presAssocID="{C8E54126-95E8-4615-8D2E-8C8E37A011E6}" presName="connTx" presStyleLbl="sibTrans2D1" presStyleIdx="1" presStyleCnt="3"/>
      <dgm:spPr/>
    </dgm:pt>
    <dgm:pt modelId="{42639024-4B54-4A06-95CF-DC00E12F3843}" type="pres">
      <dgm:prSet presAssocID="{7AD4AB1C-F16C-420F-884C-8EA5BC5C6421}" presName="composite" presStyleCnt="0"/>
      <dgm:spPr/>
    </dgm:pt>
    <dgm:pt modelId="{97C0223C-E02B-432C-BCEC-E012A01E504D}" type="pres">
      <dgm:prSet presAssocID="{7AD4AB1C-F16C-420F-884C-8EA5BC5C6421}" presName="imagSh" presStyleLbl="bgImgPlace1" presStyleIdx="2" presStyleCnt="4"/>
      <dgm:spPr>
        <a:blipFill>
          <a:blip xmlns:r="http://schemas.openxmlformats.org/officeDocument/2006/relationships" r:embed="rId4">
            <a:extLst>
              <a:ext uri="{837473B0-CC2E-450A-ABE3-18F120FF3D39}">
                <a1611:picAttrSrcUrl xmlns:a1611="http://schemas.microsoft.com/office/drawing/2016/11/main" r:id="rId5"/>
              </a:ext>
            </a:extLst>
          </a:blip>
          <a:srcRect/>
          <a:stretch>
            <a:fillRect t="-11000" b="-11000"/>
          </a:stretch>
        </a:blipFill>
      </dgm:spPr>
    </dgm:pt>
    <dgm:pt modelId="{03FE1CD6-3159-4878-ACE8-ADACE06A819F}" type="pres">
      <dgm:prSet presAssocID="{7AD4AB1C-F16C-420F-884C-8EA5BC5C6421}" presName="txNode" presStyleLbl="node1" presStyleIdx="2" presStyleCnt="4">
        <dgm:presLayoutVars>
          <dgm:bulletEnabled val="1"/>
        </dgm:presLayoutVars>
      </dgm:prSet>
      <dgm:spPr/>
    </dgm:pt>
    <dgm:pt modelId="{E35CE61C-4FE0-4897-8D0B-B939B30871B6}" type="pres">
      <dgm:prSet presAssocID="{B3B21C78-3413-4B7C-9321-A3E2A1275F36}" presName="sibTrans" presStyleLbl="sibTrans2D1" presStyleIdx="2" presStyleCnt="3"/>
      <dgm:spPr/>
    </dgm:pt>
    <dgm:pt modelId="{8C4DB0DB-751B-4791-8E23-19ACBD12E935}" type="pres">
      <dgm:prSet presAssocID="{B3B21C78-3413-4B7C-9321-A3E2A1275F36}" presName="connTx" presStyleLbl="sibTrans2D1" presStyleIdx="2" presStyleCnt="3"/>
      <dgm:spPr/>
    </dgm:pt>
    <dgm:pt modelId="{97B8F7AE-DB5B-468B-B362-72D6879A0E4A}" type="pres">
      <dgm:prSet presAssocID="{CCD9E0C1-30A5-4C45-88A3-B74B14565346}" presName="composite" presStyleCnt="0"/>
      <dgm:spPr/>
    </dgm:pt>
    <dgm:pt modelId="{151E696E-303D-4A3A-A299-E2F2EAFF4731}" type="pres">
      <dgm:prSet presAssocID="{CCD9E0C1-30A5-4C45-88A3-B74B14565346}" presName="imagSh" presStyleLbl="bgImgPlace1" presStyleIdx="3" presStyleCnt="4"/>
      <dgm:spPr>
        <a:blipFill>
          <a:blip xmlns:r="http://schemas.openxmlformats.org/officeDocument/2006/relationships"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t="-4000" b="-4000"/>
          </a:stretch>
        </a:blipFill>
      </dgm:spPr>
    </dgm:pt>
    <dgm:pt modelId="{B004A126-EA32-4A12-933A-BE3273AC7166}" type="pres">
      <dgm:prSet presAssocID="{CCD9E0C1-30A5-4C45-88A3-B74B14565346}" presName="txNode" presStyleLbl="node1" presStyleIdx="3" presStyleCnt="4">
        <dgm:presLayoutVars>
          <dgm:bulletEnabled val="1"/>
        </dgm:presLayoutVars>
      </dgm:prSet>
      <dgm:spPr/>
    </dgm:pt>
  </dgm:ptLst>
  <dgm:cxnLst>
    <dgm:cxn modelId="{2CC63610-0F5D-4322-AEDC-92AE0659A510}" srcId="{E22AD567-1EEB-4AFF-B96E-44FB896905F4}" destId="{526ECC78-7872-478B-9134-E4AD37470F84}" srcOrd="0" destOrd="0" parTransId="{5AA6F4AE-7BEE-41FC-BD8B-3C6D97449C0E}" sibTransId="{FB1802C7-451B-4F00-8006-A3843531C0A2}"/>
    <dgm:cxn modelId="{9D123215-A515-4C8A-BA76-D8ECC2D75B67}" type="presOf" srcId="{B3B21C78-3413-4B7C-9321-A3E2A1275F36}" destId="{8C4DB0DB-751B-4791-8E23-19ACBD12E935}" srcOrd="1" destOrd="0" presId="urn:microsoft.com/office/officeart/2005/8/layout/hProcess10"/>
    <dgm:cxn modelId="{D6F00319-55E5-4A75-AF9C-C5717DFE9550}" srcId="{E22AD567-1EEB-4AFF-B96E-44FB896905F4}" destId="{0BFA72CE-014A-40AD-92E3-F2F66EBAD352}" srcOrd="1" destOrd="0" parTransId="{A55326E6-A8D1-4AD8-BAEA-5B3BE6F27310}" sibTransId="{C8E54126-95E8-4615-8D2E-8C8E37A011E6}"/>
    <dgm:cxn modelId="{57AB211A-6DC6-4ACF-BCA9-DC7F0463751A}" type="presOf" srcId="{CCD9E0C1-30A5-4C45-88A3-B74B14565346}" destId="{B004A126-EA32-4A12-933A-BE3273AC7166}" srcOrd="0" destOrd="0" presId="urn:microsoft.com/office/officeart/2005/8/layout/hProcess10"/>
    <dgm:cxn modelId="{CB25F01C-CFD7-489F-BCAF-C0B3D3C28A0B}" srcId="{0BFA72CE-014A-40AD-92E3-F2F66EBAD352}" destId="{F134291D-A034-40FB-99AC-CCDE049A903D}" srcOrd="1" destOrd="0" parTransId="{ED8BDC25-2762-4A89-AC60-BCFAA90C531C}" sibTransId="{73298C7B-D5FF-4325-98E8-1E9A98DB49A5}"/>
    <dgm:cxn modelId="{266C3024-9D3E-4666-8CAC-0C0890C1C128}" type="presOf" srcId="{B3B21C78-3413-4B7C-9321-A3E2A1275F36}" destId="{E35CE61C-4FE0-4897-8D0B-B939B30871B6}" srcOrd="0" destOrd="0" presId="urn:microsoft.com/office/officeart/2005/8/layout/hProcess10"/>
    <dgm:cxn modelId="{F8AB0426-76BA-4124-A67E-CA4E93C5BF47}" type="presOf" srcId="{116C6864-B590-469D-B689-8BB6200B5C1A}" destId="{B004A126-EA32-4A12-933A-BE3273AC7166}" srcOrd="0" destOrd="1" presId="urn:microsoft.com/office/officeart/2005/8/layout/hProcess10"/>
    <dgm:cxn modelId="{E9957428-B26A-408F-A7FB-117CDE3FD3FA}" srcId="{526ECC78-7872-478B-9134-E4AD37470F84}" destId="{090E8A85-0855-4392-8335-2EBA1C577784}" srcOrd="0" destOrd="0" parTransId="{075F3FFE-41DE-47CF-9059-5BDDE346BD8C}" sibTransId="{5AA73710-0868-4F5B-A065-224D77601590}"/>
    <dgm:cxn modelId="{AA7F5E3D-E975-4CD2-ACA3-20B6B83516F0}" type="presOf" srcId="{F134291D-A034-40FB-99AC-CCDE049A903D}" destId="{78012671-30AF-4852-836C-A952A3F2B6D7}" srcOrd="0" destOrd="2" presId="urn:microsoft.com/office/officeart/2005/8/layout/hProcess10"/>
    <dgm:cxn modelId="{11AD8049-0816-4BE0-A652-8C5EC4F92AEA}" type="presOf" srcId="{E22AD567-1EEB-4AFF-B96E-44FB896905F4}" destId="{A6A40A9E-D0AF-4B4B-B60C-310A4FEB958E}" srcOrd="0" destOrd="0" presId="urn:microsoft.com/office/officeart/2005/8/layout/hProcess10"/>
    <dgm:cxn modelId="{9FE2096D-D637-495A-AC8C-7535ED59C60F}" type="presOf" srcId="{E8A88FE4-06F8-4FD7-9460-40779DB4E5E2}" destId="{78012671-30AF-4852-836C-A952A3F2B6D7}" srcOrd="0" destOrd="1" presId="urn:microsoft.com/office/officeart/2005/8/layout/hProcess10"/>
    <dgm:cxn modelId="{126BF877-AB63-4052-98BE-9A463ABC92D0}" srcId="{7AD4AB1C-F16C-420F-884C-8EA5BC5C6421}" destId="{A8EB8AA3-7341-4487-98B4-D55DB3815E68}" srcOrd="0" destOrd="0" parTransId="{344AA07C-B46A-4142-8A4F-257A90558936}" sibTransId="{E57A7FFA-E5D7-43DB-BBFB-E8D1CE7B9866}"/>
    <dgm:cxn modelId="{6414CC7D-C6EF-4C85-9403-2C9F8148E500}" type="presOf" srcId="{0BFA72CE-014A-40AD-92E3-F2F66EBAD352}" destId="{78012671-30AF-4852-836C-A952A3F2B6D7}" srcOrd="0" destOrd="0" presId="urn:microsoft.com/office/officeart/2005/8/layout/hProcess10"/>
    <dgm:cxn modelId="{BC8FDF82-DD57-46DB-9959-7EF7892B5145}" type="presOf" srcId="{7AD4AB1C-F16C-420F-884C-8EA5BC5C6421}" destId="{03FE1CD6-3159-4878-ACE8-ADACE06A819F}" srcOrd="0" destOrd="0" presId="urn:microsoft.com/office/officeart/2005/8/layout/hProcess10"/>
    <dgm:cxn modelId="{BBE586A0-90EB-4044-A9B5-F8A7961152EE}" srcId="{E22AD567-1EEB-4AFF-B96E-44FB896905F4}" destId="{CCD9E0C1-30A5-4C45-88A3-B74B14565346}" srcOrd="3" destOrd="0" parTransId="{81587D5F-C7BB-4468-BA19-A9A37A74EC6E}" sibTransId="{3F74FF37-2747-4F96-BFE2-0FB3429AAEA4}"/>
    <dgm:cxn modelId="{3B6BF9A6-6023-4F57-864A-BE715387533E}" type="presOf" srcId="{A8EB8AA3-7341-4487-98B4-D55DB3815E68}" destId="{03FE1CD6-3159-4878-ACE8-ADACE06A819F}" srcOrd="0" destOrd="1" presId="urn:microsoft.com/office/officeart/2005/8/layout/hProcess10"/>
    <dgm:cxn modelId="{C08E86AD-7ACD-406D-8127-F632D78753B0}" type="presOf" srcId="{C8E54126-95E8-4615-8D2E-8C8E37A011E6}" destId="{2DB7BAB4-7320-4C51-B160-E4EC48BCCFCA}" srcOrd="1" destOrd="0" presId="urn:microsoft.com/office/officeart/2005/8/layout/hProcess10"/>
    <dgm:cxn modelId="{77F149C1-2773-4894-96D2-505136D66961}" type="presOf" srcId="{C8E54126-95E8-4615-8D2E-8C8E37A011E6}" destId="{FA8318B0-C99E-41AC-8D25-2EAA3572328E}" srcOrd="0" destOrd="0" presId="urn:microsoft.com/office/officeart/2005/8/layout/hProcess10"/>
    <dgm:cxn modelId="{30603BC2-EA15-4C9D-B37F-87656659698B}" type="presOf" srcId="{526ECC78-7872-478B-9134-E4AD37470F84}" destId="{72FFB273-068D-4C6A-801E-13EA4404627F}" srcOrd="0" destOrd="0" presId="urn:microsoft.com/office/officeart/2005/8/layout/hProcess10"/>
    <dgm:cxn modelId="{D7594BD1-019F-4A79-9BBE-99421A119371}" type="presOf" srcId="{FB1802C7-451B-4F00-8006-A3843531C0A2}" destId="{07C45357-E3A2-4D3D-97EE-366644FDFB37}" srcOrd="0" destOrd="0" presId="urn:microsoft.com/office/officeart/2005/8/layout/hProcess10"/>
    <dgm:cxn modelId="{AD11CCDF-8BDC-4D2C-9ED0-D9B3AD3C327E}" type="presOf" srcId="{FB1802C7-451B-4F00-8006-A3843531C0A2}" destId="{18E41AAB-EE40-47E7-8272-EEC09EAF0200}" srcOrd="1" destOrd="0" presId="urn:microsoft.com/office/officeart/2005/8/layout/hProcess10"/>
    <dgm:cxn modelId="{127911EE-A519-4085-BB8C-56C5935EA9AC}" type="presOf" srcId="{090E8A85-0855-4392-8335-2EBA1C577784}" destId="{72FFB273-068D-4C6A-801E-13EA4404627F}" srcOrd="0" destOrd="1" presId="urn:microsoft.com/office/officeart/2005/8/layout/hProcess10"/>
    <dgm:cxn modelId="{B120F6F5-ADC0-4718-A5AC-596C154B53BC}" srcId="{E22AD567-1EEB-4AFF-B96E-44FB896905F4}" destId="{7AD4AB1C-F16C-420F-884C-8EA5BC5C6421}" srcOrd="2" destOrd="0" parTransId="{2533D2D5-15ED-475D-9777-73D4FF6CEB69}" sibTransId="{B3B21C78-3413-4B7C-9321-A3E2A1275F36}"/>
    <dgm:cxn modelId="{5BF7F9FC-18DF-4B28-B7C6-FF5F5E6F6B1D}" srcId="{CCD9E0C1-30A5-4C45-88A3-B74B14565346}" destId="{116C6864-B590-469D-B689-8BB6200B5C1A}" srcOrd="0" destOrd="0" parTransId="{DF89858E-6364-4BFC-89AB-A1FC5DEAA24B}" sibTransId="{A68C0D6F-25B3-4895-9818-1590630F81CB}"/>
    <dgm:cxn modelId="{00B2A9FF-231B-43B8-B349-DA08D98850E8}" srcId="{0BFA72CE-014A-40AD-92E3-F2F66EBAD352}" destId="{E8A88FE4-06F8-4FD7-9460-40779DB4E5E2}" srcOrd="0" destOrd="0" parTransId="{F52AE903-3134-49A6-ABC4-BCE7A18F1702}" sibTransId="{5D84AEA8-EFF8-4CFD-852C-3CA84F825111}"/>
    <dgm:cxn modelId="{1163C62E-2C6C-463B-BC75-B3C917ADB4A2}" type="presParOf" srcId="{A6A40A9E-D0AF-4B4B-B60C-310A4FEB958E}" destId="{B990295A-7D36-4F14-9B1A-791A4E8724D6}" srcOrd="0" destOrd="0" presId="urn:microsoft.com/office/officeart/2005/8/layout/hProcess10"/>
    <dgm:cxn modelId="{13CBE684-45A8-4DC2-BE05-C1A27ABCF0AA}" type="presParOf" srcId="{B990295A-7D36-4F14-9B1A-791A4E8724D6}" destId="{CF1E924F-A9C8-46C2-BEF4-8BC3B8625969}" srcOrd="0" destOrd="0" presId="urn:microsoft.com/office/officeart/2005/8/layout/hProcess10"/>
    <dgm:cxn modelId="{CECC67B4-5675-4810-A3CC-5C055CA1EB3E}" type="presParOf" srcId="{B990295A-7D36-4F14-9B1A-791A4E8724D6}" destId="{72FFB273-068D-4C6A-801E-13EA4404627F}" srcOrd="1" destOrd="0" presId="urn:microsoft.com/office/officeart/2005/8/layout/hProcess10"/>
    <dgm:cxn modelId="{D644AC3F-288C-41E5-B0E4-D236DCA726B0}" type="presParOf" srcId="{A6A40A9E-D0AF-4B4B-B60C-310A4FEB958E}" destId="{07C45357-E3A2-4D3D-97EE-366644FDFB37}" srcOrd="1" destOrd="0" presId="urn:microsoft.com/office/officeart/2005/8/layout/hProcess10"/>
    <dgm:cxn modelId="{64D31579-C21D-4F7F-8518-A311E45A6E54}" type="presParOf" srcId="{07C45357-E3A2-4D3D-97EE-366644FDFB37}" destId="{18E41AAB-EE40-47E7-8272-EEC09EAF0200}" srcOrd="0" destOrd="0" presId="urn:microsoft.com/office/officeart/2005/8/layout/hProcess10"/>
    <dgm:cxn modelId="{C79E79F8-50D6-4516-8C5F-D740FB2E5419}" type="presParOf" srcId="{A6A40A9E-D0AF-4B4B-B60C-310A4FEB958E}" destId="{0CC5445F-129B-467D-B516-9C16ADCAF075}" srcOrd="2" destOrd="0" presId="urn:microsoft.com/office/officeart/2005/8/layout/hProcess10"/>
    <dgm:cxn modelId="{4C26D754-BA3D-4518-912B-76FE7EB98542}" type="presParOf" srcId="{0CC5445F-129B-467D-B516-9C16ADCAF075}" destId="{6543A18F-16A3-4A5D-95AC-83A621E94B3E}" srcOrd="0" destOrd="0" presId="urn:microsoft.com/office/officeart/2005/8/layout/hProcess10"/>
    <dgm:cxn modelId="{4370AF17-F936-4D0F-A241-C703B4956D69}" type="presParOf" srcId="{0CC5445F-129B-467D-B516-9C16ADCAF075}" destId="{78012671-30AF-4852-836C-A952A3F2B6D7}" srcOrd="1" destOrd="0" presId="urn:microsoft.com/office/officeart/2005/8/layout/hProcess10"/>
    <dgm:cxn modelId="{FCAA3017-F864-46EE-B556-CFC80548F934}" type="presParOf" srcId="{A6A40A9E-D0AF-4B4B-B60C-310A4FEB958E}" destId="{FA8318B0-C99E-41AC-8D25-2EAA3572328E}" srcOrd="3" destOrd="0" presId="urn:microsoft.com/office/officeart/2005/8/layout/hProcess10"/>
    <dgm:cxn modelId="{15A1223C-20F9-4A4D-BF61-08B288E11B2A}" type="presParOf" srcId="{FA8318B0-C99E-41AC-8D25-2EAA3572328E}" destId="{2DB7BAB4-7320-4C51-B160-E4EC48BCCFCA}" srcOrd="0" destOrd="0" presId="urn:microsoft.com/office/officeart/2005/8/layout/hProcess10"/>
    <dgm:cxn modelId="{78B1235B-2C72-4039-BC0F-DD10504DF231}" type="presParOf" srcId="{A6A40A9E-D0AF-4B4B-B60C-310A4FEB958E}" destId="{42639024-4B54-4A06-95CF-DC00E12F3843}" srcOrd="4" destOrd="0" presId="urn:microsoft.com/office/officeart/2005/8/layout/hProcess10"/>
    <dgm:cxn modelId="{CE483A8F-BEEB-4B95-9F33-A40DFB0EC0FE}" type="presParOf" srcId="{42639024-4B54-4A06-95CF-DC00E12F3843}" destId="{97C0223C-E02B-432C-BCEC-E012A01E504D}" srcOrd="0" destOrd="0" presId="urn:microsoft.com/office/officeart/2005/8/layout/hProcess10"/>
    <dgm:cxn modelId="{B490ED91-3FE5-4EB3-9796-46FFBABBCA37}" type="presParOf" srcId="{42639024-4B54-4A06-95CF-DC00E12F3843}" destId="{03FE1CD6-3159-4878-ACE8-ADACE06A819F}" srcOrd="1" destOrd="0" presId="urn:microsoft.com/office/officeart/2005/8/layout/hProcess10"/>
    <dgm:cxn modelId="{85BEBA17-B54A-41F4-A37C-8B07C277A62A}" type="presParOf" srcId="{A6A40A9E-D0AF-4B4B-B60C-310A4FEB958E}" destId="{E35CE61C-4FE0-4897-8D0B-B939B30871B6}" srcOrd="5" destOrd="0" presId="urn:microsoft.com/office/officeart/2005/8/layout/hProcess10"/>
    <dgm:cxn modelId="{E1EE57FA-D297-4345-8223-A978EA882682}" type="presParOf" srcId="{E35CE61C-4FE0-4897-8D0B-B939B30871B6}" destId="{8C4DB0DB-751B-4791-8E23-19ACBD12E935}" srcOrd="0" destOrd="0" presId="urn:microsoft.com/office/officeart/2005/8/layout/hProcess10"/>
    <dgm:cxn modelId="{DD1E00BE-866A-43B2-A85C-841F32EB5295}" type="presParOf" srcId="{A6A40A9E-D0AF-4B4B-B60C-310A4FEB958E}" destId="{97B8F7AE-DB5B-468B-B362-72D6879A0E4A}" srcOrd="6" destOrd="0" presId="urn:microsoft.com/office/officeart/2005/8/layout/hProcess10"/>
    <dgm:cxn modelId="{ED90D376-CB0C-45D5-BA08-D7D5B1004428}" type="presParOf" srcId="{97B8F7AE-DB5B-468B-B362-72D6879A0E4A}" destId="{151E696E-303D-4A3A-A299-E2F2EAFF4731}" srcOrd="0" destOrd="0" presId="urn:microsoft.com/office/officeart/2005/8/layout/hProcess10"/>
    <dgm:cxn modelId="{682B4F0F-EE78-47DF-9C47-3F5A4BE2BAFE}" type="presParOf" srcId="{97B8F7AE-DB5B-468B-B362-72D6879A0E4A}" destId="{B004A126-EA32-4A12-933A-BE3273AC7166}" srcOrd="1" destOrd="0" presId="urn:microsoft.com/office/officeart/2005/8/layout/hProcess10"/>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1E924F-A9C8-46C2-BEF4-8BC3B8625969}">
      <dsp:nvSpPr>
        <dsp:cNvPr id="0" name=""/>
        <dsp:cNvSpPr/>
      </dsp:nvSpPr>
      <dsp:spPr>
        <a:xfrm>
          <a:off x="1364" y="1457636"/>
          <a:ext cx="1777043" cy="1777043"/>
        </a:xfrm>
        <a:prstGeom prst="roundRect">
          <a:avLst>
            <a:gd name="adj" fmla="val 10000"/>
          </a:avLst>
        </a:prstGeom>
        <a:blipFill>
          <a:blip xmlns:r="http://schemas.openxmlformats.org/officeDocument/2006/relationships" r:embed="rId1">
            <a:extLst>
              <a:ext uri="{837473B0-CC2E-450A-ABE3-18F120FF3D39}">
                <a1611:picAttrSrcUrl xmlns:a1611="http://schemas.microsoft.com/office/drawing/2016/11/main" r:id="rId2"/>
              </a:ext>
            </a:extLst>
          </a:blip>
          <a:srcRect/>
          <a:stretch>
            <a:fillRect l="-9000" r="-9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72FFB273-068D-4C6A-801E-13EA4404627F}">
      <dsp:nvSpPr>
        <dsp:cNvPr id="0" name=""/>
        <dsp:cNvSpPr/>
      </dsp:nvSpPr>
      <dsp:spPr>
        <a:xfrm>
          <a:off x="290650" y="2523862"/>
          <a:ext cx="1777043" cy="1777043"/>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kern="1200" noProof="0" dirty="0"/>
            <a:t>Raw</a:t>
          </a:r>
          <a:r>
            <a:rPr lang="sl-SI" sz="1800" b="1" kern="1200" dirty="0"/>
            <a:t> material (R)</a:t>
          </a:r>
          <a:endParaRPr lang="en-US" sz="1800" b="1" kern="1200" dirty="0"/>
        </a:p>
        <a:p>
          <a:pPr marL="228600" lvl="1" indent="-228600" algn="l" defTabSz="889000">
            <a:lnSpc>
              <a:spcPct val="90000"/>
            </a:lnSpc>
            <a:spcBef>
              <a:spcPct val="0"/>
            </a:spcBef>
            <a:spcAft>
              <a:spcPct val="15000"/>
            </a:spcAft>
            <a:buChar char="•"/>
          </a:pPr>
          <a:r>
            <a:rPr lang="en-GB" sz="2000" kern="1200" noProof="0" dirty="0"/>
            <a:t>Meta</a:t>
          </a:r>
          <a:r>
            <a:rPr lang="sl-SI" sz="2000" kern="1200" noProof="0" dirty="0"/>
            <a:t>l</a:t>
          </a:r>
          <a:r>
            <a:rPr lang="en-US" sz="2000" kern="1200" noProof="0" dirty="0" err="1"/>
            <a:t>lic</a:t>
          </a:r>
          <a:r>
            <a:rPr lang="sl-SI" sz="2000" kern="1200" dirty="0"/>
            <a:t> Ti </a:t>
          </a:r>
          <a:r>
            <a:rPr lang="en-GB" sz="2000" kern="1200" noProof="0" dirty="0"/>
            <a:t>foil</a:t>
          </a:r>
        </a:p>
      </dsp:txBody>
      <dsp:txXfrm>
        <a:off x="342698" y="2575910"/>
        <a:ext cx="1672947" cy="1672947"/>
      </dsp:txXfrm>
    </dsp:sp>
    <dsp:sp modelId="{07C45357-E3A2-4D3D-97EE-366644FDFB37}">
      <dsp:nvSpPr>
        <dsp:cNvPr id="0" name=""/>
        <dsp:cNvSpPr/>
      </dsp:nvSpPr>
      <dsp:spPr>
        <a:xfrm>
          <a:off x="2120706" y="2132658"/>
          <a:ext cx="342297" cy="426998"/>
        </a:xfrm>
        <a:prstGeom prst="rightArrow">
          <a:avLst>
            <a:gd name="adj1" fmla="val 60000"/>
            <a:gd name="adj2" fmla="val 50000"/>
          </a:avLst>
        </a:prstGeom>
        <a:solidFill>
          <a:srgbClr val="C55A1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120706" y="2218058"/>
        <a:ext cx="239608" cy="256198"/>
      </dsp:txXfrm>
    </dsp:sp>
    <dsp:sp modelId="{6543A18F-16A3-4A5D-95AC-83A621E94B3E}">
      <dsp:nvSpPr>
        <dsp:cNvPr id="0" name=""/>
        <dsp:cNvSpPr/>
      </dsp:nvSpPr>
      <dsp:spPr>
        <a:xfrm>
          <a:off x="2756402" y="1457636"/>
          <a:ext cx="1777043" cy="1777043"/>
        </a:xfrm>
        <a:prstGeom prst="roundRect">
          <a:avLst>
            <a:gd name="adj" fmla="val 10000"/>
          </a:avLst>
        </a:prstGeom>
        <a:blipFill>
          <a:blip xmlns:r="http://schemas.openxmlformats.org/officeDocument/2006/relationships" r:embed="rId3"/>
          <a:srcRect/>
          <a:stretch>
            <a:fillRect l="-12000" r="-12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78012671-30AF-4852-836C-A952A3F2B6D7}">
      <dsp:nvSpPr>
        <dsp:cNvPr id="0" name=""/>
        <dsp:cNvSpPr/>
      </dsp:nvSpPr>
      <dsp:spPr>
        <a:xfrm>
          <a:off x="3045688" y="2523862"/>
          <a:ext cx="1777043" cy="1777043"/>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kern="1200" noProof="0" dirty="0"/>
            <a:t>Anodised</a:t>
          </a:r>
          <a:r>
            <a:rPr lang="sl-SI" sz="1800" b="1" kern="1200" dirty="0"/>
            <a:t> material (AO)</a:t>
          </a:r>
          <a:endParaRPr lang="en-US" sz="1800" b="1" kern="1200" dirty="0"/>
        </a:p>
        <a:p>
          <a:pPr marL="171450" lvl="1" indent="-171450" algn="l" defTabSz="711200">
            <a:lnSpc>
              <a:spcPct val="90000"/>
            </a:lnSpc>
            <a:spcBef>
              <a:spcPct val="0"/>
            </a:spcBef>
            <a:spcAft>
              <a:spcPct val="15000"/>
            </a:spcAft>
            <a:buChar char="•"/>
          </a:pPr>
          <a:r>
            <a:rPr lang="sl-SI" sz="1600" kern="1200" dirty="0"/>
            <a:t>TiO</a:t>
          </a:r>
          <a:r>
            <a:rPr lang="sl-SI" sz="1600" kern="1200" baseline="-25000" dirty="0"/>
            <a:t>2</a:t>
          </a:r>
          <a:r>
            <a:rPr lang="sl-SI" sz="1600" kern="1200" dirty="0"/>
            <a:t> </a:t>
          </a:r>
          <a:r>
            <a:rPr lang="en-GB" sz="1600" kern="1200" noProof="0" dirty="0"/>
            <a:t>amorphous</a:t>
          </a:r>
          <a:r>
            <a:rPr lang="sl-SI" sz="1600" kern="1200" dirty="0"/>
            <a:t> </a:t>
          </a:r>
          <a:r>
            <a:rPr lang="en-GB" sz="1600" kern="1200" noProof="0" dirty="0"/>
            <a:t>nanotubes</a:t>
          </a:r>
        </a:p>
        <a:p>
          <a:pPr marL="171450" lvl="1" indent="-171450" algn="l" defTabSz="711200">
            <a:lnSpc>
              <a:spcPct val="90000"/>
            </a:lnSpc>
            <a:spcBef>
              <a:spcPct val="0"/>
            </a:spcBef>
            <a:spcAft>
              <a:spcPct val="15000"/>
            </a:spcAft>
            <a:buChar char="•"/>
          </a:pPr>
          <a:endParaRPr lang="en-US" sz="1600" kern="1200"/>
        </a:p>
      </dsp:txBody>
      <dsp:txXfrm>
        <a:off x="3097736" y="2575910"/>
        <a:ext cx="1672947" cy="1672947"/>
      </dsp:txXfrm>
    </dsp:sp>
    <dsp:sp modelId="{FA8318B0-C99E-41AC-8D25-2EAA3572328E}">
      <dsp:nvSpPr>
        <dsp:cNvPr id="0" name=""/>
        <dsp:cNvSpPr/>
      </dsp:nvSpPr>
      <dsp:spPr>
        <a:xfrm>
          <a:off x="4875743" y="2132658"/>
          <a:ext cx="342297" cy="426998"/>
        </a:xfrm>
        <a:prstGeom prst="rightArrow">
          <a:avLst>
            <a:gd name="adj1" fmla="val 60000"/>
            <a:gd name="adj2" fmla="val 50000"/>
          </a:avLst>
        </a:prstGeom>
        <a:solidFill>
          <a:srgbClr val="C55A1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875743" y="2218058"/>
        <a:ext cx="239608" cy="256198"/>
      </dsp:txXfrm>
    </dsp:sp>
    <dsp:sp modelId="{97C0223C-E02B-432C-BCEC-E012A01E504D}">
      <dsp:nvSpPr>
        <dsp:cNvPr id="0" name=""/>
        <dsp:cNvSpPr/>
      </dsp:nvSpPr>
      <dsp:spPr>
        <a:xfrm>
          <a:off x="5511439" y="1457636"/>
          <a:ext cx="1777043" cy="1777043"/>
        </a:xfrm>
        <a:prstGeom prst="roundRect">
          <a:avLst>
            <a:gd name="adj" fmla="val 10000"/>
          </a:avLst>
        </a:prstGeom>
        <a:blipFill>
          <a:blip xmlns:r="http://schemas.openxmlformats.org/officeDocument/2006/relationships" r:embed="rId4">
            <a:extLst>
              <a:ext uri="{837473B0-CC2E-450A-ABE3-18F120FF3D39}">
                <a1611:picAttrSrcUrl xmlns:a1611="http://schemas.microsoft.com/office/drawing/2016/11/main" r:id="rId5"/>
              </a:ext>
            </a:extLst>
          </a:blip>
          <a:srcRect/>
          <a:stretch>
            <a:fillRect t="-11000" b="-11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3FE1CD6-3159-4878-ACE8-ADACE06A819F}">
      <dsp:nvSpPr>
        <dsp:cNvPr id="0" name=""/>
        <dsp:cNvSpPr/>
      </dsp:nvSpPr>
      <dsp:spPr>
        <a:xfrm>
          <a:off x="5800726" y="2523862"/>
          <a:ext cx="1777043" cy="1777043"/>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sl-SI" sz="1800" b="1" kern="1200" dirty="0"/>
            <a:t>AO + </a:t>
          </a:r>
          <a:r>
            <a:rPr lang="en-GB" sz="1800" b="1" kern="1200" noProof="0" dirty="0"/>
            <a:t>Annealed</a:t>
          </a:r>
          <a:r>
            <a:rPr lang="sl-SI" sz="1800" b="1" kern="1200" dirty="0"/>
            <a:t> material (AO+AN)</a:t>
          </a:r>
          <a:endParaRPr lang="en-US" sz="1800" b="1" kern="1200" dirty="0"/>
        </a:p>
        <a:p>
          <a:pPr marL="171450" lvl="1" indent="-171450" algn="l" defTabSz="711200">
            <a:lnSpc>
              <a:spcPct val="90000"/>
            </a:lnSpc>
            <a:spcBef>
              <a:spcPct val="0"/>
            </a:spcBef>
            <a:spcAft>
              <a:spcPct val="15000"/>
            </a:spcAft>
            <a:buChar char="•"/>
          </a:pPr>
          <a:r>
            <a:rPr lang="sl-SI" sz="1600" kern="1200" dirty="0"/>
            <a:t>TiO</a:t>
          </a:r>
          <a:r>
            <a:rPr lang="sl-SI" sz="1600" kern="1200" baseline="-25000" dirty="0"/>
            <a:t>2</a:t>
          </a:r>
          <a:r>
            <a:rPr lang="sl-SI" sz="1600" kern="1200" dirty="0"/>
            <a:t> </a:t>
          </a:r>
          <a:r>
            <a:rPr lang="en-US" sz="1600" kern="1200" dirty="0"/>
            <a:t>crystalline nanotubes</a:t>
          </a:r>
        </a:p>
      </dsp:txBody>
      <dsp:txXfrm>
        <a:off x="5852774" y="2575910"/>
        <a:ext cx="1672947" cy="1672947"/>
      </dsp:txXfrm>
    </dsp:sp>
    <dsp:sp modelId="{E35CE61C-4FE0-4897-8D0B-B939B30871B6}">
      <dsp:nvSpPr>
        <dsp:cNvPr id="0" name=""/>
        <dsp:cNvSpPr/>
      </dsp:nvSpPr>
      <dsp:spPr>
        <a:xfrm>
          <a:off x="7630781" y="2132658"/>
          <a:ext cx="342297" cy="426998"/>
        </a:xfrm>
        <a:prstGeom prst="rightArrow">
          <a:avLst>
            <a:gd name="adj1" fmla="val 60000"/>
            <a:gd name="adj2" fmla="val 50000"/>
          </a:avLst>
        </a:prstGeom>
        <a:solidFill>
          <a:srgbClr val="C55A1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7630781" y="2218058"/>
        <a:ext cx="239608" cy="256198"/>
      </dsp:txXfrm>
    </dsp:sp>
    <dsp:sp modelId="{151E696E-303D-4A3A-A299-E2F2EAFF4731}">
      <dsp:nvSpPr>
        <dsp:cNvPr id="0" name=""/>
        <dsp:cNvSpPr/>
      </dsp:nvSpPr>
      <dsp:spPr>
        <a:xfrm>
          <a:off x="8266477" y="1457636"/>
          <a:ext cx="1777043" cy="1777043"/>
        </a:xfrm>
        <a:prstGeom prst="roundRect">
          <a:avLst>
            <a:gd name="adj" fmla="val 10000"/>
          </a:avLst>
        </a:prstGeom>
        <a:blipFill>
          <a:blip xmlns:r="http://schemas.openxmlformats.org/officeDocument/2006/relationships"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t="-4000" b="-4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004A126-EA32-4A12-933A-BE3273AC7166}">
      <dsp:nvSpPr>
        <dsp:cNvPr id="0" name=""/>
        <dsp:cNvSpPr/>
      </dsp:nvSpPr>
      <dsp:spPr>
        <a:xfrm>
          <a:off x="8555763" y="2523862"/>
          <a:ext cx="1777043" cy="1777043"/>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kern="1200" noProof="0" dirty="0" err="1"/>
            <a:t>Characteri</a:t>
          </a:r>
          <a:r>
            <a:rPr lang="sl-SI" sz="1800" b="1" kern="1200" noProof="0" dirty="0"/>
            <a:t>s</a:t>
          </a:r>
          <a:r>
            <a:rPr lang="en-US" sz="1800" b="1" kern="1200" noProof="0" dirty="0"/>
            <a:t>ed</a:t>
          </a:r>
          <a:r>
            <a:rPr lang="sl-SI" sz="1800" b="1" kern="1200" dirty="0"/>
            <a:t> material (C)</a:t>
          </a:r>
          <a:endParaRPr lang="en-US" sz="1800" b="1" kern="1200" dirty="0"/>
        </a:p>
        <a:p>
          <a:pPr marL="171450" lvl="1" indent="-171450" algn="l" defTabSz="711200">
            <a:lnSpc>
              <a:spcPct val="90000"/>
            </a:lnSpc>
            <a:spcBef>
              <a:spcPct val="0"/>
            </a:spcBef>
            <a:spcAft>
              <a:spcPct val="15000"/>
            </a:spcAft>
            <a:buChar char="•"/>
          </a:pPr>
          <a:r>
            <a:rPr lang="en-GB" sz="1600" kern="1200" noProof="0" dirty="0">
              <a:solidFill>
                <a:schemeClr val="tx1"/>
              </a:solidFill>
            </a:rPr>
            <a:t>Electrochemical characterisation </a:t>
          </a:r>
          <a:r>
            <a:rPr lang="sl-SI" sz="1600" kern="1200" dirty="0">
              <a:solidFill>
                <a:schemeClr val="tx1"/>
              </a:solidFill>
            </a:rPr>
            <a:t>of AO+AN material</a:t>
          </a:r>
          <a:endParaRPr lang="en-US" sz="1600" kern="1200" dirty="0"/>
        </a:p>
      </dsp:txBody>
      <dsp:txXfrm>
        <a:off x="8607811" y="2575910"/>
        <a:ext cx="1672947" cy="167294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019DEE-41A5-49E1-B117-ABD1298229AB}" type="datetimeFigureOut">
              <a:rPr lang="sl-SI" smtClean="0"/>
              <a:t>14. 5. 24</a:t>
            </a:fld>
            <a:endParaRPr lang="sl-S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05A42D-BC77-4A94-9AC0-77ACC23A982E}" type="slidenum">
              <a:rPr lang="sl-SI" smtClean="0"/>
              <a:t>‹#›</a:t>
            </a:fld>
            <a:endParaRPr lang="sl-SI"/>
          </a:p>
        </p:txBody>
      </p:sp>
    </p:spTree>
    <p:extLst>
      <p:ext uri="{BB962C8B-B14F-4D97-AF65-F5344CB8AC3E}">
        <p14:creationId xmlns:p14="http://schemas.microsoft.com/office/powerpoint/2010/main" val="3325324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E229C09-FB08-4A72-9EFC-6AB23A9D88A7}" type="slidenum">
              <a:rPr lang="en-US" smtClean="0"/>
              <a:t>1</a:t>
            </a:fld>
            <a:endParaRPr lang="en-US"/>
          </a:p>
        </p:txBody>
      </p:sp>
    </p:spTree>
    <p:extLst>
      <p:ext uri="{BB962C8B-B14F-4D97-AF65-F5344CB8AC3E}">
        <p14:creationId xmlns:p14="http://schemas.microsoft.com/office/powerpoint/2010/main" val="1131953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E229C09-FB08-4A72-9EFC-6AB23A9D88A7}" type="slidenum">
              <a:rPr lang="en-US" smtClean="0"/>
              <a:t>26</a:t>
            </a:fld>
            <a:endParaRPr lang="en-US"/>
          </a:p>
        </p:txBody>
      </p:sp>
    </p:spTree>
    <p:extLst>
      <p:ext uri="{BB962C8B-B14F-4D97-AF65-F5344CB8AC3E}">
        <p14:creationId xmlns:p14="http://schemas.microsoft.com/office/powerpoint/2010/main" val="823143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E229C09-FB08-4A72-9EFC-6AB23A9D88A7}" type="slidenum">
              <a:rPr lang="en-US" smtClean="0"/>
              <a:t>27</a:t>
            </a:fld>
            <a:endParaRPr lang="en-US"/>
          </a:p>
        </p:txBody>
      </p:sp>
    </p:spTree>
    <p:extLst>
      <p:ext uri="{BB962C8B-B14F-4D97-AF65-F5344CB8AC3E}">
        <p14:creationId xmlns:p14="http://schemas.microsoft.com/office/powerpoint/2010/main" val="1550496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E229C09-FB08-4A72-9EFC-6AB23A9D88A7}" type="slidenum">
              <a:rPr lang="en-US" smtClean="0"/>
              <a:t>28</a:t>
            </a:fld>
            <a:endParaRPr lang="en-US"/>
          </a:p>
        </p:txBody>
      </p:sp>
    </p:spTree>
    <p:extLst>
      <p:ext uri="{BB962C8B-B14F-4D97-AF65-F5344CB8AC3E}">
        <p14:creationId xmlns:p14="http://schemas.microsoft.com/office/powerpoint/2010/main" val="1369620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E229C09-FB08-4A72-9EFC-6AB23A9D88A7}" type="slidenum">
              <a:rPr lang="en-US" smtClean="0"/>
              <a:t>29</a:t>
            </a:fld>
            <a:endParaRPr lang="en-US"/>
          </a:p>
        </p:txBody>
      </p:sp>
    </p:spTree>
    <p:extLst>
      <p:ext uri="{BB962C8B-B14F-4D97-AF65-F5344CB8AC3E}">
        <p14:creationId xmlns:p14="http://schemas.microsoft.com/office/powerpoint/2010/main" val="31687510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E229C09-FB08-4A72-9EFC-6AB23A9D88A7}" type="slidenum">
              <a:rPr lang="en-US" smtClean="0"/>
              <a:t>30</a:t>
            </a:fld>
            <a:endParaRPr lang="en-US"/>
          </a:p>
        </p:txBody>
      </p:sp>
    </p:spTree>
    <p:extLst>
      <p:ext uri="{BB962C8B-B14F-4D97-AF65-F5344CB8AC3E}">
        <p14:creationId xmlns:p14="http://schemas.microsoft.com/office/powerpoint/2010/main" val="4210562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E229C09-FB08-4A72-9EFC-6AB23A9D88A7}" type="slidenum">
              <a:rPr lang="en-US" smtClean="0"/>
              <a:t>31</a:t>
            </a:fld>
            <a:endParaRPr lang="en-US"/>
          </a:p>
        </p:txBody>
      </p:sp>
    </p:spTree>
    <p:extLst>
      <p:ext uri="{BB962C8B-B14F-4D97-AF65-F5344CB8AC3E}">
        <p14:creationId xmlns:p14="http://schemas.microsoft.com/office/powerpoint/2010/main" val="2847493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E229C09-FB08-4A72-9EFC-6AB23A9D88A7}" type="slidenum">
              <a:rPr lang="en-US" smtClean="0"/>
              <a:t>2</a:t>
            </a:fld>
            <a:endParaRPr lang="en-US"/>
          </a:p>
        </p:txBody>
      </p:sp>
    </p:spTree>
    <p:extLst>
      <p:ext uri="{BB962C8B-B14F-4D97-AF65-F5344CB8AC3E}">
        <p14:creationId xmlns:p14="http://schemas.microsoft.com/office/powerpoint/2010/main" val="1255740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E229C09-FB08-4A72-9EFC-6AB23A9D88A7}" type="slidenum">
              <a:rPr lang="en-US" smtClean="0"/>
              <a:t>3</a:t>
            </a:fld>
            <a:endParaRPr lang="en-US"/>
          </a:p>
        </p:txBody>
      </p:sp>
    </p:spTree>
    <p:extLst>
      <p:ext uri="{BB962C8B-B14F-4D97-AF65-F5344CB8AC3E}">
        <p14:creationId xmlns:p14="http://schemas.microsoft.com/office/powerpoint/2010/main" val="2771511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E229C09-FB08-4A72-9EFC-6AB23A9D88A7}" type="slidenum">
              <a:rPr lang="en-US" smtClean="0"/>
              <a:t>4</a:t>
            </a:fld>
            <a:endParaRPr lang="en-US"/>
          </a:p>
        </p:txBody>
      </p:sp>
    </p:spTree>
    <p:extLst>
      <p:ext uri="{BB962C8B-B14F-4D97-AF65-F5344CB8AC3E}">
        <p14:creationId xmlns:p14="http://schemas.microsoft.com/office/powerpoint/2010/main" val="559536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E229C09-FB08-4A72-9EFC-6AB23A9D88A7}" type="slidenum">
              <a:rPr lang="en-US" smtClean="0"/>
              <a:t>5</a:t>
            </a:fld>
            <a:endParaRPr lang="en-US"/>
          </a:p>
        </p:txBody>
      </p:sp>
    </p:spTree>
    <p:extLst>
      <p:ext uri="{BB962C8B-B14F-4D97-AF65-F5344CB8AC3E}">
        <p14:creationId xmlns:p14="http://schemas.microsoft.com/office/powerpoint/2010/main" val="1970441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E229C09-FB08-4A72-9EFC-6AB23A9D88A7}" type="slidenum">
              <a:rPr lang="en-US" smtClean="0"/>
              <a:t>12</a:t>
            </a:fld>
            <a:endParaRPr lang="en-US"/>
          </a:p>
        </p:txBody>
      </p:sp>
    </p:spTree>
    <p:extLst>
      <p:ext uri="{BB962C8B-B14F-4D97-AF65-F5344CB8AC3E}">
        <p14:creationId xmlns:p14="http://schemas.microsoft.com/office/powerpoint/2010/main" val="1417351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E229C09-FB08-4A72-9EFC-6AB23A9D88A7}" type="slidenum">
              <a:rPr lang="en-US" smtClean="0"/>
              <a:t>14</a:t>
            </a:fld>
            <a:endParaRPr lang="en-US"/>
          </a:p>
        </p:txBody>
      </p:sp>
    </p:spTree>
    <p:extLst>
      <p:ext uri="{BB962C8B-B14F-4D97-AF65-F5344CB8AC3E}">
        <p14:creationId xmlns:p14="http://schemas.microsoft.com/office/powerpoint/2010/main" val="3025966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E229C09-FB08-4A72-9EFC-6AB23A9D88A7}" type="slidenum">
              <a:rPr lang="en-US" smtClean="0"/>
              <a:t>24</a:t>
            </a:fld>
            <a:endParaRPr lang="en-US"/>
          </a:p>
        </p:txBody>
      </p:sp>
    </p:spTree>
    <p:extLst>
      <p:ext uri="{BB962C8B-B14F-4D97-AF65-F5344CB8AC3E}">
        <p14:creationId xmlns:p14="http://schemas.microsoft.com/office/powerpoint/2010/main" val="2950579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E229C09-FB08-4A72-9EFC-6AB23A9D88A7}" type="slidenum">
              <a:rPr lang="en-US" smtClean="0"/>
              <a:t>25</a:t>
            </a:fld>
            <a:endParaRPr lang="en-US"/>
          </a:p>
        </p:txBody>
      </p:sp>
    </p:spTree>
    <p:extLst>
      <p:ext uri="{BB962C8B-B14F-4D97-AF65-F5344CB8AC3E}">
        <p14:creationId xmlns:p14="http://schemas.microsoft.com/office/powerpoint/2010/main" val="35468177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0E0925-E47B-41FA-AA74-FD9B721858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4" y="0"/>
            <a:ext cx="12190912" cy="6858000"/>
          </a:xfrm>
          <a:prstGeom prst="rect">
            <a:avLst/>
          </a:prstGeom>
        </p:spPr>
      </p:pic>
      <p:sp>
        <p:nvSpPr>
          <p:cNvPr id="2" name="Title 1">
            <a:extLst>
              <a:ext uri="{FF2B5EF4-FFF2-40B4-BE49-F238E27FC236}">
                <a16:creationId xmlns:a16="http://schemas.microsoft.com/office/drawing/2014/main" id="{16544055-052E-4439-9D06-397AAB97980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sl-SI"/>
          </a:p>
        </p:txBody>
      </p:sp>
      <p:sp>
        <p:nvSpPr>
          <p:cNvPr id="3" name="Subtitle 2">
            <a:extLst>
              <a:ext uri="{FF2B5EF4-FFF2-40B4-BE49-F238E27FC236}">
                <a16:creationId xmlns:a16="http://schemas.microsoft.com/office/drawing/2014/main" id="{10ED37DF-6732-4215-9BAB-A8D1413AFC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sl-SI"/>
          </a:p>
        </p:txBody>
      </p:sp>
      <p:sp>
        <p:nvSpPr>
          <p:cNvPr id="4" name="Date Placeholder 3">
            <a:extLst>
              <a:ext uri="{FF2B5EF4-FFF2-40B4-BE49-F238E27FC236}">
                <a16:creationId xmlns:a16="http://schemas.microsoft.com/office/drawing/2014/main" id="{4E6CB5DA-A3B7-4673-8311-AEEC005E48F3}"/>
              </a:ext>
            </a:extLst>
          </p:cNvPr>
          <p:cNvSpPr>
            <a:spLocks noGrp="1"/>
          </p:cNvSpPr>
          <p:nvPr>
            <p:ph type="dt" sz="half" idx="10"/>
          </p:nvPr>
        </p:nvSpPr>
        <p:spPr/>
        <p:txBody>
          <a:bodyPr/>
          <a:lstStyle/>
          <a:p>
            <a:endParaRPr lang="sl-SI"/>
          </a:p>
        </p:txBody>
      </p:sp>
      <p:sp>
        <p:nvSpPr>
          <p:cNvPr id="5" name="Footer Placeholder 4">
            <a:extLst>
              <a:ext uri="{FF2B5EF4-FFF2-40B4-BE49-F238E27FC236}">
                <a16:creationId xmlns:a16="http://schemas.microsoft.com/office/drawing/2014/main" id="{0B0C1A35-394F-4E2F-9F9A-640F4DD4E66E}"/>
              </a:ext>
            </a:extLst>
          </p:cNvPr>
          <p:cNvSpPr>
            <a:spLocks noGrp="1"/>
          </p:cNvSpPr>
          <p:nvPr>
            <p:ph type="ftr" sz="quarter" idx="11"/>
          </p:nvPr>
        </p:nvSpPr>
        <p:spPr/>
        <p:txBody>
          <a:bodyPr/>
          <a:lstStyle/>
          <a:p>
            <a:endParaRPr lang="sl-SI"/>
          </a:p>
        </p:txBody>
      </p:sp>
      <p:sp>
        <p:nvSpPr>
          <p:cNvPr id="6" name="Slide Number Placeholder 5">
            <a:extLst>
              <a:ext uri="{FF2B5EF4-FFF2-40B4-BE49-F238E27FC236}">
                <a16:creationId xmlns:a16="http://schemas.microsoft.com/office/drawing/2014/main" id="{4C39CB50-D201-4592-B0EB-5A92BD02EA0E}"/>
              </a:ext>
            </a:extLst>
          </p:cNvPr>
          <p:cNvSpPr>
            <a:spLocks noGrp="1"/>
          </p:cNvSpPr>
          <p:nvPr>
            <p:ph type="sldNum" sz="quarter" idx="12"/>
          </p:nvPr>
        </p:nvSpPr>
        <p:spPr/>
        <p:txBody>
          <a:bodyPr/>
          <a:lstStyle/>
          <a:p>
            <a:fld id="{EE1CD525-D82C-4FC0-B2DF-8A7BB37CB4E7}" type="slidenum">
              <a:rPr lang="sl-SI" smtClean="0"/>
              <a:t>‹#›</a:t>
            </a:fld>
            <a:endParaRPr lang="sl-SI"/>
          </a:p>
        </p:txBody>
      </p:sp>
    </p:spTree>
    <p:extLst>
      <p:ext uri="{BB962C8B-B14F-4D97-AF65-F5344CB8AC3E}">
        <p14:creationId xmlns:p14="http://schemas.microsoft.com/office/powerpoint/2010/main" val="206268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F844BD-20D6-461C-8A89-EF0A960431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4" y="0"/>
            <a:ext cx="12190912" cy="6858000"/>
          </a:xfrm>
          <a:prstGeom prst="rect">
            <a:avLst/>
          </a:prstGeom>
        </p:spPr>
      </p:pic>
      <p:sp>
        <p:nvSpPr>
          <p:cNvPr id="2" name="Date Placeholder 1">
            <a:extLst>
              <a:ext uri="{FF2B5EF4-FFF2-40B4-BE49-F238E27FC236}">
                <a16:creationId xmlns:a16="http://schemas.microsoft.com/office/drawing/2014/main" id="{EFB40F47-A56D-4E5E-9256-68B7403D9991}"/>
              </a:ext>
            </a:extLst>
          </p:cNvPr>
          <p:cNvSpPr>
            <a:spLocks noGrp="1"/>
          </p:cNvSpPr>
          <p:nvPr>
            <p:ph type="dt" sz="half" idx="10"/>
          </p:nvPr>
        </p:nvSpPr>
        <p:spPr/>
        <p:txBody>
          <a:bodyPr/>
          <a:lstStyle/>
          <a:p>
            <a:endParaRPr lang="sl-SI"/>
          </a:p>
        </p:txBody>
      </p:sp>
      <p:sp>
        <p:nvSpPr>
          <p:cNvPr id="3" name="Footer Placeholder 2">
            <a:extLst>
              <a:ext uri="{FF2B5EF4-FFF2-40B4-BE49-F238E27FC236}">
                <a16:creationId xmlns:a16="http://schemas.microsoft.com/office/drawing/2014/main" id="{686E29E8-3044-429F-AD48-C9261D281770}"/>
              </a:ext>
            </a:extLst>
          </p:cNvPr>
          <p:cNvSpPr>
            <a:spLocks noGrp="1"/>
          </p:cNvSpPr>
          <p:nvPr>
            <p:ph type="ftr" sz="quarter" idx="11"/>
          </p:nvPr>
        </p:nvSpPr>
        <p:spPr/>
        <p:txBody>
          <a:bodyPr/>
          <a:lstStyle/>
          <a:p>
            <a:endParaRPr lang="sl-SI"/>
          </a:p>
        </p:txBody>
      </p:sp>
      <p:sp>
        <p:nvSpPr>
          <p:cNvPr id="4" name="Slide Number Placeholder 3">
            <a:extLst>
              <a:ext uri="{FF2B5EF4-FFF2-40B4-BE49-F238E27FC236}">
                <a16:creationId xmlns:a16="http://schemas.microsoft.com/office/drawing/2014/main" id="{A7C347BB-12F4-4BBB-9C36-859D6338FEE5}"/>
              </a:ext>
            </a:extLst>
          </p:cNvPr>
          <p:cNvSpPr>
            <a:spLocks noGrp="1"/>
          </p:cNvSpPr>
          <p:nvPr>
            <p:ph type="sldNum" sz="quarter" idx="12"/>
          </p:nvPr>
        </p:nvSpPr>
        <p:spPr/>
        <p:txBody>
          <a:bodyPr/>
          <a:lstStyle/>
          <a:p>
            <a:fld id="{EE1CD525-D82C-4FC0-B2DF-8A7BB37CB4E7}" type="slidenum">
              <a:rPr lang="sl-SI" smtClean="0"/>
              <a:t>‹#›</a:t>
            </a:fld>
            <a:endParaRPr lang="sl-SI"/>
          </a:p>
        </p:txBody>
      </p:sp>
    </p:spTree>
    <p:extLst>
      <p:ext uri="{BB962C8B-B14F-4D97-AF65-F5344CB8AC3E}">
        <p14:creationId xmlns:p14="http://schemas.microsoft.com/office/powerpoint/2010/main" val="695855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Ic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A12D51-2396-4D41-9C94-0DA6542831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EFB40F47-A56D-4E5E-9256-68B7403D9991}"/>
              </a:ext>
            </a:extLst>
          </p:cNvPr>
          <p:cNvSpPr>
            <a:spLocks noGrp="1"/>
          </p:cNvSpPr>
          <p:nvPr>
            <p:ph type="dt" sz="half" idx="10"/>
          </p:nvPr>
        </p:nvSpPr>
        <p:spPr/>
        <p:txBody>
          <a:bodyPr/>
          <a:lstStyle/>
          <a:p>
            <a:endParaRPr lang="sl-SI"/>
          </a:p>
        </p:txBody>
      </p:sp>
      <p:sp>
        <p:nvSpPr>
          <p:cNvPr id="3" name="Footer Placeholder 2">
            <a:extLst>
              <a:ext uri="{FF2B5EF4-FFF2-40B4-BE49-F238E27FC236}">
                <a16:creationId xmlns:a16="http://schemas.microsoft.com/office/drawing/2014/main" id="{686E29E8-3044-429F-AD48-C9261D281770}"/>
              </a:ext>
            </a:extLst>
          </p:cNvPr>
          <p:cNvSpPr>
            <a:spLocks noGrp="1"/>
          </p:cNvSpPr>
          <p:nvPr>
            <p:ph type="ftr" sz="quarter" idx="11"/>
          </p:nvPr>
        </p:nvSpPr>
        <p:spPr/>
        <p:txBody>
          <a:bodyPr/>
          <a:lstStyle/>
          <a:p>
            <a:endParaRPr lang="sl-SI"/>
          </a:p>
        </p:txBody>
      </p:sp>
      <p:sp>
        <p:nvSpPr>
          <p:cNvPr id="4" name="Slide Number Placeholder 3">
            <a:extLst>
              <a:ext uri="{FF2B5EF4-FFF2-40B4-BE49-F238E27FC236}">
                <a16:creationId xmlns:a16="http://schemas.microsoft.com/office/drawing/2014/main" id="{A7C347BB-12F4-4BBB-9C36-859D6338FEE5}"/>
              </a:ext>
            </a:extLst>
          </p:cNvPr>
          <p:cNvSpPr>
            <a:spLocks noGrp="1"/>
          </p:cNvSpPr>
          <p:nvPr>
            <p:ph type="sldNum" sz="quarter" idx="12"/>
          </p:nvPr>
        </p:nvSpPr>
        <p:spPr/>
        <p:txBody>
          <a:bodyPr/>
          <a:lstStyle/>
          <a:p>
            <a:fld id="{EE1CD525-D82C-4FC0-B2DF-8A7BB37CB4E7}" type="slidenum">
              <a:rPr lang="sl-SI" smtClean="0"/>
              <a:t>‹#›</a:t>
            </a:fld>
            <a:endParaRPr lang="sl-SI"/>
          </a:p>
        </p:txBody>
      </p:sp>
    </p:spTree>
    <p:extLst>
      <p:ext uri="{BB962C8B-B14F-4D97-AF65-F5344CB8AC3E}">
        <p14:creationId xmlns:p14="http://schemas.microsoft.com/office/powerpoint/2010/main" val="6778261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Icon Colo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09B71D-6885-459C-AF7F-0B77DEF8AB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EFB40F47-A56D-4E5E-9256-68B7403D9991}"/>
              </a:ext>
            </a:extLst>
          </p:cNvPr>
          <p:cNvSpPr>
            <a:spLocks noGrp="1"/>
          </p:cNvSpPr>
          <p:nvPr>
            <p:ph type="dt" sz="half" idx="10"/>
          </p:nvPr>
        </p:nvSpPr>
        <p:spPr/>
        <p:txBody>
          <a:bodyPr/>
          <a:lstStyle/>
          <a:p>
            <a:endParaRPr lang="sl-SI"/>
          </a:p>
        </p:txBody>
      </p:sp>
      <p:sp>
        <p:nvSpPr>
          <p:cNvPr id="3" name="Footer Placeholder 2">
            <a:extLst>
              <a:ext uri="{FF2B5EF4-FFF2-40B4-BE49-F238E27FC236}">
                <a16:creationId xmlns:a16="http://schemas.microsoft.com/office/drawing/2014/main" id="{686E29E8-3044-429F-AD48-C9261D281770}"/>
              </a:ext>
            </a:extLst>
          </p:cNvPr>
          <p:cNvSpPr>
            <a:spLocks noGrp="1"/>
          </p:cNvSpPr>
          <p:nvPr>
            <p:ph type="ftr" sz="quarter" idx="11"/>
          </p:nvPr>
        </p:nvSpPr>
        <p:spPr/>
        <p:txBody>
          <a:bodyPr/>
          <a:lstStyle/>
          <a:p>
            <a:endParaRPr lang="sl-SI"/>
          </a:p>
        </p:txBody>
      </p:sp>
      <p:sp>
        <p:nvSpPr>
          <p:cNvPr id="4" name="Slide Number Placeholder 3">
            <a:extLst>
              <a:ext uri="{FF2B5EF4-FFF2-40B4-BE49-F238E27FC236}">
                <a16:creationId xmlns:a16="http://schemas.microsoft.com/office/drawing/2014/main" id="{A7C347BB-12F4-4BBB-9C36-859D6338FEE5}"/>
              </a:ext>
            </a:extLst>
          </p:cNvPr>
          <p:cNvSpPr>
            <a:spLocks noGrp="1"/>
          </p:cNvSpPr>
          <p:nvPr>
            <p:ph type="sldNum" sz="quarter" idx="12"/>
          </p:nvPr>
        </p:nvSpPr>
        <p:spPr/>
        <p:txBody>
          <a:bodyPr/>
          <a:lstStyle/>
          <a:p>
            <a:fld id="{EE1CD525-D82C-4FC0-B2DF-8A7BB37CB4E7}" type="slidenum">
              <a:rPr lang="sl-SI" smtClean="0"/>
              <a:t>‹#›</a:t>
            </a:fld>
            <a:endParaRPr lang="sl-SI"/>
          </a:p>
        </p:txBody>
      </p:sp>
    </p:spTree>
    <p:extLst>
      <p:ext uri="{BB962C8B-B14F-4D97-AF65-F5344CB8AC3E}">
        <p14:creationId xmlns:p14="http://schemas.microsoft.com/office/powerpoint/2010/main" val="39948757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Final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F5F624-2C25-4B74-993E-F7322BCB66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4" y="0"/>
            <a:ext cx="12190912" cy="6858000"/>
          </a:xfrm>
          <a:prstGeom prst="rect">
            <a:avLst/>
          </a:prstGeom>
        </p:spPr>
      </p:pic>
      <p:sp>
        <p:nvSpPr>
          <p:cNvPr id="2" name="Date Placeholder 1">
            <a:extLst>
              <a:ext uri="{FF2B5EF4-FFF2-40B4-BE49-F238E27FC236}">
                <a16:creationId xmlns:a16="http://schemas.microsoft.com/office/drawing/2014/main" id="{EFB40F47-A56D-4E5E-9256-68B7403D9991}"/>
              </a:ext>
            </a:extLst>
          </p:cNvPr>
          <p:cNvSpPr>
            <a:spLocks noGrp="1"/>
          </p:cNvSpPr>
          <p:nvPr>
            <p:ph type="dt" sz="half" idx="10"/>
          </p:nvPr>
        </p:nvSpPr>
        <p:spPr/>
        <p:txBody>
          <a:bodyPr/>
          <a:lstStyle/>
          <a:p>
            <a:endParaRPr lang="sl-SI"/>
          </a:p>
        </p:txBody>
      </p:sp>
      <p:sp>
        <p:nvSpPr>
          <p:cNvPr id="3" name="Footer Placeholder 2">
            <a:extLst>
              <a:ext uri="{FF2B5EF4-FFF2-40B4-BE49-F238E27FC236}">
                <a16:creationId xmlns:a16="http://schemas.microsoft.com/office/drawing/2014/main" id="{686E29E8-3044-429F-AD48-C9261D281770}"/>
              </a:ext>
            </a:extLst>
          </p:cNvPr>
          <p:cNvSpPr>
            <a:spLocks noGrp="1"/>
          </p:cNvSpPr>
          <p:nvPr>
            <p:ph type="ftr" sz="quarter" idx="11"/>
          </p:nvPr>
        </p:nvSpPr>
        <p:spPr/>
        <p:txBody>
          <a:bodyPr/>
          <a:lstStyle/>
          <a:p>
            <a:endParaRPr lang="sl-SI"/>
          </a:p>
        </p:txBody>
      </p:sp>
      <p:sp>
        <p:nvSpPr>
          <p:cNvPr id="4" name="Slide Number Placeholder 3">
            <a:extLst>
              <a:ext uri="{FF2B5EF4-FFF2-40B4-BE49-F238E27FC236}">
                <a16:creationId xmlns:a16="http://schemas.microsoft.com/office/drawing/2014/main" id="{A7C347BB-12F4-4BBB-9C36-859D6338FEE5}"/>
              </a:ext>
            </a:extLst>
          </p:cNvPr>
          <p:cNvSpPr>
            <a:spLocks noGrp="1"/>
          </p:cNvSpPr>
          <p:nvPr>
            <p:ph type="sldNum" sz="quarter" idx="12"/>
          </p:nvPr>
        </p:nvSpPr>
        <p:spPr/>
        <p:txBody>
          <a:bodyPr/>
          <a:lstStyle/>
          <a:p>
            <a:fld id="{EE1CD525-D82C-4FC0-B2DF-8A7BB37CB4E7}" type="slidenum">
              <a:rPr lang="sl-SI" smtClean="0"/>
              <a:t>‹#›</a:t>
            </a:fld>
            <a:endParaRPr lang="sl-SI"/>
          </a:p>
        </p:txBody>
      </p:sp>
    </p:spTree>
    <p:extLst>
      <p:ext uri="{BB962C8B-B14F-4D97-AF65-F5344CB8AC3E}">
        <p14:creationId xmlns:p14="http://schemas.microsoft.com/office/powerpoint/2010/main" val="861124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8241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_logo_top">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AD4F27A-FF14-45A4-A6FE-59BE719957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4" y="0"/>
            <a:ext cx="12190912" cy="6858000"/>
          </a:xfrm>
          <a:prstGeom prst="rect">
            <a:avLst/>
          </a:prstGeom>
        </p:spPr>
      </p:pic>
      <p:sp>
        <p:nvSpPr>
          <p:cNvPr id="2" name="Title 1">
            <a:extLst>
              <a:ext uri="{FF2B5EF4-FFF2-40B4-BE49-F238E27FC236}">
                <a16:creationId xmlns:a16="http://schemas.microsoft.com/office/drawing/2014/main" id="{CCD50BE0-CF51-4063-9F6D-90E78B08D4F1}"/>
              </a:ext>
            </a:extLst>
          </p:cNvPr>
          <p:cNvSpPr>
            <a:spLocks noGrp="1"/>
          </p:cNvSpPr>
          <p:nvPr>
            <p:ph type="title"/>
          </p:nvPr>
        </p:nvSpPr>
        <p:spPr/>
        <p:txBody>
          <a:bodyPr/>
          <a:lstStyle/>
          <a:p>
            <a:r>
              <a:rPr lang="en-GB"/>
              <a:t>Click to edit Master title style</a:t>
            </a:r>
            <a:endParaRPr lang="sl-SI"/>
          </a:p>
        </p:txBody>
      </p:sp>
      <p:sp>
        <p:nvSpPr>
          <p:cNvPr id="3" name="Content Placeholder 2">
            <a:extLst>
              <a:ext uri="{FF2B5EF4-FFF2-40B4-BE49-F238E27FC236}">
                <a16:creationId xmlns:a16="http://schemas.microsoft.com/office/drawing/2014/main" id="{8F4247B6-81FC-469B-A68B-CBAC48A24F2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l-SI"/>
          </a:p>
        </p:txBody>
      </p:sp>
      <p:sp>
        <p:nvSpPr>
          <p:cNvPr id="4" name="Date Placeholder 3">
            <a:extLst>
              <a:ext uri="{FF2B5EF4-FFF2-40B4-BE49-F238E27FC236}">
                <a16:creationId xmlns:a16="http://schemas.microsoft.com/office/drawing/2014/main" id="{F8A86264-728F-4359-838F-4BA494C5C4B6}"/>
              </a:ext>
            </a:extLst>
          </p:cNvPr>
          <p:cNvSpPr>
            <a:spLocks noGrp="1"/>
          </p:cNvSpPr>
          <p:nvPr>
            <p:ph type="dt" sz="half" idx="10"/>
          </p:nvPr>
        </p:nvSpPr>
        <p:spPr/>
        <p:txBody>
          <a:bodyPr/>
          <a:lstStyle/>
          <a:p>
            <a:endParaRPr lang="sl-SI"/>
          </a:p>
        </p:txBody>
      </p:sp>
      <p:sp>
        <p:nvSpPr>
          <p:cNvPr id="5" name="Footer Placeholder 4">
            <a:extLst>
              <a:ext uri="{FF2B5EF4-FFF2-40B4-BE49-F238E27FC236}">
                <a16:creationId xmlns:a16="http://schemas.microsoft.com/office/drawing/2014/main" id="{6CF477CF-2170-4370-A739-943733575339}"/>
              </a:ext>
            </a:extLst>
          </p:cNvPr>
          <p:cNvSpPr>
            <a:spLocks noGrp="1"/>
          </p:cNvSpPr>
          <p:nvPr>
            <p:ph type="ftr" sz="quarter" idx="11"/>
          </p:nvPr>
        </p:nvSpPr>
        <p:spPr/>
        <p:txBody>
          <a:bodyPr/>
          <a:lstStyle/>
          <a:p>
            <a:endParaRPr lang="sl-SI"/>
          </a:p>
        </p:txBody>
      </p:sp>
      <p:sp>
        <p:nvSpPr>
          <p:cNvPr id="6" name="Slide Number Placeholder 5">
            <a:extLst>
              <a:ext uri="{FF2B5EF4-FFF2-40B4-BE49-F238E27FC236}">
                <a16:creationId xmlns:a16="http://schemas.microsoft.com/office/drawing/2014/main" id="{0FC9B17B-95A2-4AB9-9015-E2834640967D}"/>
              </a:ext>
            </a:extLst>
          </p:cNvPr>
          <p:cNvSpPr>
            <a:spLocks noGrp="1"/>
          </p:cNvSpPr>
          <p:nvPr>
            <p:ph type="sldNum" sz="quarter" idx="12"/>
          </p:nvPr>
        </p:nvSpPr>
        <p:spPr/>
        <p:txBody>
          <a:bodyPr/>
          <a:lstStyle/>
          <a:p>
            <a:fld id="{EE1CD525-D82C-4FC0-B2DF-8A7BB37CB4E7}" type="slidenum">
              <a:rPr lang="sl-SI" smtClean="0"/>
              <a:t>‹#›</a:t>
            </a:fld>
            <a:endParaRPr lang="sl-SI"/>
          </a:p>
        </p:txBody>
      </p:sp>
    </p:spTree>
    <p:extLst>
      <p:ext uri="{BB962C8B-B14F-4D97-AF65-F5344CB8AC3E}">
        <p14:creationId xmlns:p14="http://schemas.microsoft.com/office/powerpoint/2010/main" val="2225023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_logo_bottom">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C8798D2-A8E1-47AC-BEC6-BC49E7D01A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4" y="0"/>
            <a:ext cx="12190912" cy="6858000"/>
          </a:xfrm>
          <a:prstGeom prst="rect">
            <a:avLst/>
          </a:prstGeom>
        </p:spPr>
      </p:pic>
      <p:sp>
        <p:nvSpPr>
          <p:cNvPr id="11" name="Date Placeholder 3">
            <a:extLst>
              <a:ext uri="{FF2B5EF4-FFF2-40B4-BE49-F238E27FC236}">
                <a16:creationId xmlns:a16="http://schemas.microsoft.com/office/drawing/2014/main" id="{851BF181-31E2-44A3-8367-4B39B60C1AD1}"/>
              </a:ext>
            </a:extLst>
          </p:cNvPr>
          <p:cNvSpPr>
            <a:spLocks noGrp="1"/>
          </p:cNvSpPr>
          <p:nvPr>
            <p:ph type="dt" sz="half" idx="10"/>
          </p:nvPr>
        </p:nvSpPr>
        <p:spPr>
          <a:xfrm>
            <a:off x="838200" y="6356350"/>
            <a:ext cx="2743200" cy="365125"/>
          </a:xfrm>
        </p:spPr>
        <p:txBody>
          <a:bodyPr/>
          <a:lstStyle/>
          <a:p>
            <a:endParaRPr lang="sl-SI"/>
          </a:p>
        </p:txBody>
      </p:sp>
      <p:sp>
        <p:nvSpPr>
          <p:cNvPr id="12" name="Footer Placeholder 4">
            <a:extLst>
              <a:ext uri="{FF2B5EF4-FFF2-40B4-BE49-F238E27FC236}">
                <a16:creationId xmlns:a16="http://schemas.microsoft.com/office/drawing/2014/main" id="{447C71BC-CEB7-49C6-8AFB-6715B3A5B800}"/>
              </a:ext>
            </a:extLst>
          </p:cNvPr>
          <p:cNvSpPr>
            <a:spLocks noGrp="1"/>
          </p:cNvSpPr>
          <p:nvPr>
            <p:ph type="ftr" sz="quarter" idx="11"/>
          </p:nvPr>
        </p:nvSpPr>
        <p:spPr>
          <a:xfrm>
            <a:off x="4038600" y="6356350"/>
            <a:ext cx="4114800" cy="365125"/>
          </a:xfrm>
        </p:spPr>
        <p:txBody>
          <a:bodyPr/>
          <a:lstStyle/>
          <a:p>
            <a:endParaRPr lang="sl-SI"/>
          </a:p>
        </p:txBody>
      </p:sp>
      <p:sp>
        <p:nvSpPr>
          <p:cNvPr id="13" name="Slide Number Placeholder 5">
            <a:extLst>
              <a:ext uri="{FF2B5EF4-FFF2-40B4-BE49-F238E27FC236}">
                <a16:creationId xmlns:a16="http://schemas.microsoft.com/office/drawing/2014/main" id="{8DC0751E-B018-4793-9874-C060189A4178}"/>
              </a:ext>
            </a:extLst>
          </p:cNvPr>
          <p:cNvSpPr>
            <a:spLocks noGrp="1"/>
          </p:cNvSpPr>
          <p:nvPr>
            <p:ph type="sldNum" sz="quarter" idx="12"/>
          </p:nvPr>
        </p:nvSpPr>
        <p:spPr>
          <a:xfrm>
            <a:off x="8610600" y="6356350"/>
            <a:ext cx="426720" cy="365125"/>
          </a:xfrm>
        </p:spPr>
        <p:txBody>
          <a:bodyPr/>
          <a:lstStyle>
            <a:lvl1pPr algn="l">
              <a:defRPr/>
            </a:lvl1pPr>
          </a:lstStyle>
          <a:p>
            <a:fld id="{EE1CD525-D82C-4FC0-B2DF-8A7BB37CB4E7}" type="slidenum">
              <a:rPr lang="sl-SI" smtClean="0"/>
              <a:pPr/>
              <a:t>‹#›</a:t>
            </a:fld>
            <a:endParaRPr lang="sl-SI"/>
          </a:p>
        </p:txBody>
      </p:sp>
      <p:sp>
        <p:nvSpPr>
          <p:cNvPr id="2" name="Title 1">
            <a:extLst>
              <a:ext uri="{FF2B5EF4-FFF2-40B4-BE49-F238E27FC236}">
                <a16:creationId xmlns:a16="http://schemas.microsoft.com/office/drawing/2014/main" id="{CCD50BE0-CF51-4063-9F6D-90E78B08D4F1}"/>
              </a:ext>
            </a:extLst>
          </p:cNvPr>
          <p:cNvSpPr>
            <a:spLocks noGrp="1"/>
          </p:cNvSpPr>
          <p:nvPr>
            <p:ph type="title"/>
          </p:nvPr>
        </p:nvSpPr>
        <p:spPr/>
        <p:txBody>
          <a:bodyPr/>
          <a:lstStyle/>
          <a:p>
            <a:r>
              <a:rPr lang="en-GB"/>
              <a:t>Click to edit Master title style</a:t>
            </a:r>
            <a:endParaRPr lang="sl-SI"/>
          </a:p>
        </p:txBody>
      </p:sp>
      <p:sp>
        <p:nvSpPr>
          <p:cNvPr id="3" name="Content Placeholder 2">
            <a:extLst>
              <a:ext uri="{FF2B5EF4-FFF2-40B4-BE49-F238E27FC236}">
                <a16:creationId xmlns:a16="http://schemas.microsoft.com/office/drawing/2014/main" id="{8F4247B6-81FC-469B-A68B-CBAC48A24F2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l-SI"/>
          </a:p>
        </p:txBody>
      </p:sp>
    </p:spTree>
    <p:extLst>
      <p:ext uri="{BB962C8B-B14F-4D97-AF65-F5344CB8AC3E}">
        <p14:creationId xmlns:p14="http://schemas.microsoft.com/office/powerpoint/2010/main" val="1685898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_logo_bottom">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EB60E7C-DCA3-407D-894A-434DEB4C4D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Date Placeholder 3">
            <a:extLst>
              <a:ext uri="{FF2B5EF4-FFF2-40B4-BE49-F238E27FC236}">
                <a16:creationId xmlns:a16="http://schemas.microsoft.com/office/drawing/2014/main" id="{851BF181-31E2-44A3-8367-4B39B60C1AD1}"/>
              </a:ext>
            </a:extLst>
          </p:cNvPr>
          <p:cNvSpPr>
            <a:spLocks noGrp="1"/>
          </p:cNvSpPr>
          <p:nvPr>
            <p:ph type="dt" sz="half" idx="10"/>
          </p:nvPr>
        </p:nvSpPr>
        <p:spPr>
          <a:xfrm>
            <a:off x="838200" y="6356350"/>
            <a:ext cx="2743200" cy="365125"/>
          </a:xfrm>
        </p:spPr>
        <p:txBody>
          <a:bodyPr/>
          <a:lstStyle/>
          <a:p>
            <a:endParaRPr lang="sl-SI"/>
          </a:p>
        </p:txBody>
      </p:sp>
      <p:sp>
        <p:nvSpPr>
          <p:cNvPr id="12" name="Footer Placeholder 4">
            <a:extLst>
              <a:ext uri="{FF2B5EF4-FFF2-40B4-BE49-F238E27FC236}">
                <a16:creationId xmlns:a16="http://schemas.microsoft.com/office/drawing/2014/main" id="{447C71BC-CEB7-49C6-8AFB-6715B3A5B800}"/>
              </a:ext>
            </a:extLst>
          </p:cNvPr>
          <p:cNvSpPr>
            <a:spLocks noGrp="1"/>
          </p:cNvSpPr>
          <p:nvPr>
            <p:ph type="ftr" sz="quarter" idx="11"/>
          </p:nvPr>
        </p:nvSpPr>
        <p:spPr>
          <a:xfrm>
            <a:off x="4038600" y="6356350"/>
            <a:ext cx="4114800" cy="365125"/>
          </a:xfrm>
        </p:spPr>
        <p:txBody>
          <a:bodyPr/>
          <a:lstStyle/>
          <a:p>
            <a:endParaRPr lang="sl-SI"/>
          </a:p>
        </p:txBody>
      </p:sp>
      <p:sp>
        <p:nvSpPr>
          <p:cNvPr id="13" name="Slide Number Placeholder 5">
            <a:extLst>
              <a:ext uri="{FF2B5EF4-FFF2-40B4-BE49-F238E27FC236}">
                <a16:creationId xmlns:a16="http://schemas.microsoft.com/office/drawing/2014/main" id="{8DC0751E-B018-4793-9874-C060189A4178}"/>
              </a:ext>
            </a:extLst>
          </p:cNvPr>
          <p:cNvSpPr>
            <a:spLocks noGrp="1"/>
          </p:cNvSpPr>
          <p:nvPr>
            <p:ph type="sldNum" sz="quarter" idx="12"/>
          </p:nvPr>
        </p:nvSpPr>
        <p:spPr>
          <a:xfrm>
            <a:off x="8610600" y="6356350"/>
            <a:ext cx="426720" cy="365125"/>
          </a:xfrm>
        </p:spPr>
        <p:txBody>
          <a:bodyPr/>
          <a:lstStyle>
            <a:lvl1pPr algn="l">
              <a:defRPr/>
            </a:lvl1pPr>
          </a:lstStyle>
          <a:p>
            <a:fld id="{EE1CD525-D82C-4FC0-B2DF-8A7BB37CB4E7}" type="slidenum">
              <a:rPr lang="sl-SI" smtClean="0"/>
              <a:pPr/>
              <a:t>‹#›</a:t>
            </a:fld>
            <a:endParaRPr lang="sl-SI"/>
          </a:p>
        </p:txBody>
      </p:sp>
      <p:sp>
        <p:nvSpPr>
          <p:cNvPr id="2" name="Title 1">
            <a:extLst>
              <a:ext uri="{FF2B5EF4-FFF2-40B4-BE49-F238E27FC236}">
                <a16:creationId xmlns:a16="http://schemas.microsoft.com/office/drawing/2014/main" id="{CCD50BE0-CF51-4063-9F6D-90E78B08D4F1}"/>
              </a:ext>
            </a:extLst>
          </p:cNvPr>
          <p:cNvSpPr>
            <a:spLocks noGrp="1"/>
          </p:cNvSpPr>
          <p:nvPr>
            <p:ph type="title"/>
          </p:nvPr>
        </p:nvSpPr>
        <p:spPr/>
        <p:txBody>
          <a:bodyPr/>
          <a:lstStyle/>
          <a:p>
            <a:r>
              <a:rPr lang="en-GB"/>
              <a:t>Click to edit Master title style</a:t>
            </a:r>
            <a:endParaRPr lang="sl-SI"/>
          </a:p>
        </p:txBody>
      </p:sp>
      <p:sp>
        <p:nvSpPr>
          <p:cNvPr id="3" name="Content Placeholder 2">
            <a:extLst>
              <a:ext uri="{FF2B5EF4-FFF2-40B4-BE49-F238E27FC236}">
                <a16:creationId xmlns:a16="http://schemas.microsoft.com/office/drawing/2014/main" id="{8F4247B6-81FC-469B-A68B-CBAC48A24F2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l-SI"/>
          </a:p>
        </p:txBody>
      </p:sp>
    </p:spTree>
    <p:extLst>
      <p:ext uri="{BB962C8B-B14F-4D97-AF65-F5344CB8AC3E}">
        <p14:creationId xmlns:p14="http://schemas.microsoft.com/office/powerpoint/2010/main" val="969014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_logo_bottom">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456E36-B4A9-4FF9-9BB6-298ED11854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4" y="0"/>
            <a:ext cx="12190912" cy="6858000"/>
          </a:xfrm>
          <a:prstGeom prst="rect">
            <a:avLst/>
          </a:prstGeom>
        </p:spPr>
      </p:pic>
      <p:sp>
        <p:nvSpPr>
          <p:cNvPr id="11" name="Date Placeholder 3">
            <a:extLst>
              <a:ext uri="{FF2B5EF4-FFF2-40B4-BE49-F238E27FC236}">
                <a16:creationId xmlns:a16="http://schemas.microsoft.com/office/drawing/2014/main" id="{851BF181-31E2-44A3-8367-4B39B60C1AD1}"/>
              </a:ext>
            </a:extLst>
          </p:cNvPr>
          <p:cNvSpPr>
            <a:spLocks noGrp="1"/>
          </p:cNvSpPr>
          <p:nvPr>
            <p:ph type="dt" sz="half" idx="10"/>
          </p:nvPr>
        </p:nvSpPr>
        <p:spPr>
          <a:xfrm>
            <a:off x="838200" y="6356350"/>
            <a:ext cx="2743200" cy="365125"/>
          </a:xfrm>
        </p:spPr>
        <p:txBody>
          <a:bodyPr/>
          <a:lstStyle/>
          <a:p>
            <a:endParaRPr lang="sl-SI"/>
          </a:p>
        </p:txBody>
      </p:sp>
      <p:sp>
        <p:nvSpPr>
          <p:cNvPr id="12" name="Footer Placeholder 4">
            <a:extLst>
              <a:ext uri="{FF2B5EF4-FFF2-40B4-BE49-F238E27FC236}">
                <a16:creationId xmlns:a16="http://schemas.microsoft.com/office/drawing/2014/main" id="{447C71BC-CEB7-49C6-8AFB-6715B3A5B800}"/>
              </a:ext>
            </a:extLst>
          </p:cNvPr>
          <p:cNvSpPr>
            <a:spLocks noGrp="1"/>
          </p:cNvSpPr>
          <p:nvPr>
            <p:ph type="ftr" sz="quarter" idx="11"/>
          </p:nvPr>
        </p:nvSpPr>
        <p:spPr>
          <a:xfrm>
            <a:off x="4038600" y="6356350"/>
            <a:ext cx="4114800" cy="365125"/>
          </a:xfrm>
        </p:spPr>
        <p:txBody>
          <a:bodyPr/>
          <a:lstStyle/>
          <a:p>
            <a:endParaRPr lang="sl-SI"/>
          </a:p>
        </p:txBody>
      </p:sp>
      <p:sp>
        <p:nvSpPr>
          <p:cNvPr id="13" name="Slide Number Placeholder 5">
            <a:extLst>
              <a:ext uri="{FF2B5EF4-FFF2-40B4-BE49-F238E27FC236}">
                <a16:creationId xmlns:a16="http://schemas.microsoft.com/office/drawing/2014/main" id="{8DC0751E-B018-4793-9874-C060189A4178}"/>
              </a:ext>
            </a:extLst>
          </p:cNvPr>
          <p:cNvSpPr>
            <a:spLocks noGrp="1"/>
          </p:cNvSpPr>
          <p:nvPr>
            <p:ph type="sldNum" sz="quarter" idx="12"/>
          </p:nvPr>
        </p:nvSpPr>
        <p:spPr>
          <a:xfrm>
            <a:off x="8610600" y="6356350"/>
            <a:ext cx="2743200" cy="365125"/>
          </a:xfrm>
        </p:spPr>
        <p:txBody>
          <a:bodyPr/>
          <a:lstStyle>
            <a:lvl1pPr algn="r">
              <a:defRPr/>
            </a:lvl1pPr>
          </a:lstStyle>
          <a:p>
            <a:fld id="{EE1CD525-D82C-4FC0-B2DF-8A7BB37CB4E7}" type="slidenum">
              <a:rPr lang="sl-SI" smtClean="0"/>
              <a:pPr/>
              <a:t>‹#›</a:t>
            </a:fld>
            <a:endParaRPr lang="sl-SI"/>
          </a:p>
        </p:txBody>
      </p:sp>
      <p:sp>
        <p:nvSpPr>
          <p:cNvPr id="2" name="Title 1">
            <a:extLst>
              <a:ext uri="{FF2B5EF4-FFF2-40B4-BE49-F238E27FC236}">
                <a16:creationId xmlns:a16="http://schemas.microsoft.com/office/drawing/2014/main" id="{CCD50BE0-CF51-4063-9F6D-90E78B08D4F1}"/>
              </a:ext>
            </a:extLst>
          </p:cNvPr>
          <p:cNvSpPr>
            <a:spLocks noGrp="1"/>
          </p:cNvSpPr>
          <p:nvPr>
            <p:ph type="title"/>
          </p:nvPr>
        </p:nvSpPr>
        <p:spPr/>
        <p:txBody>
          <a:bodyPr/>
          <a:lstStyle/>
          <a:p>
            <a:r>
              <a:rPr lang="en-GB"/>
              <a:t>Click to edit Master title style</a:t>
            </a:r>
            <a:endParaRPr lang="sl-SI"/>
          </a:p>
        </p:txBody>
      </p:sp>
      <p:sp>
        <p:nvSpPr>
          <p:cNvPr id="3" name="Content Placeholder 2">
            <a:extLst>
              <a:ext uri="{FF2B5EF4-FFF2-40B4-BE49-F238E27FC236}">
                <a16:creationId xmlns:a16="http://schemas.microsoft.com/office/drawing/2014/main" id="{8F4247B6-81FC-469B-A68B-CBAC48A24F2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l-SI"/>
          </a:p>
        </p:txBody>
      </p:sp>
    </p:spTree>
    <p:extLst>
      <p:ext uri="{BB962C8B-B14F-4D97-AF65-F5344CB8AC3E}">
        <p14:creationId xmlns:p14="http://schemas.microsoft.com/office/powerpoint/2010/main" val="3522727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1F503EA-EDB0-4591-B02E-9C44484215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4" y="0"/>
            <a:ext cx="12190912" cy="6858000"/>
          </a:xfrm>
          <a:prstGeom prst="rect">
            <a:avLst/>
          </a:prstGeom>
        </p:spPr>
      </p:pic>
      <p:sp>
        <p:nvSpPr>
          <p:cNvPr id="2" name="Title 1">
            <a:extLst>
              <a:ext uri="{FF2B5EF4-FFF2-40B4-BE49-F238E27FC236}">
                <a16:creationId xmlns:a16="http://schemas.microsoft.com/office/drawing/2014/main" id="{FEF088B8-EC70-44B3-8D30-621B6ACD78C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sl-SI"/>
          </a:p>
        </p:txBody>
      </p:sp>
      <p:sp>
        <p:nvSpPr>
          <p:cNvPr id="3" name="Text Placeholder 2">
            <a:extLst>
              <a:ext uri="{FF2B5EF4-FFF2-40B4-BE49-F238E27FC236}">
                <a16:creationId xmlns:a16="http://schemas.microsoft.com/office/drawing/2014/main" id="{496E6291-3D1A-4184-B696-E673198210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24BA257-B02E-49C2-A885-C73B46AF7B1E}"/>
              </a:ext>
            </a:extLst>
          </p:cNvPr>
          <p:cNvSpPr>
            <a:spLocks noGrp="1"/>
          </p:cNvSpPr>
          <p:nvPr>
            <p:ph type="dt" sz="half" idx="10"/>
          </p:nvPr>
        </p:nvSpPr>
        <p:spPr/>
        <p:txBody>
          <a:bodyPr/>
          <a:lstStyle/>
          <a:p>
            <a:endParaRPr lang="sl-SI"/>
          </a:p>
        </p:txBody>
      </p:sp>
      <p:sp>
        <p:nvSpPr>
          <p:cNvPr id="5" name="Footer Placeholder 4">
            <a:extLst>
              <a:ext uri="{FF2B5EF4-FFF2-40B4-BE49-F238E27FC236}">
                <a16:creationId xmlns:a16="http://schemas.microsoft.com/office/drawing/2014/main" id="{04DD21BC-39AF-42DD-9A3F-6B301C1FDE73}"/>
              </a:ext>
            </a:extLst>
          </p:cNvPr>
          <p:cNvSpPr>
            <a:spLocks noGrp="1"/>
          </p:cNvSpPr>
          <p:nvPr>
            <p:ph type="ftr" sz="quarter" idx="11"/>
          </p:nvPr>
        </p:nvSpPr>
        <p:spPr/>
        <p:txBody>
          <a:bodyPr/>
          <a:lstStyle/>
          <a:p>
            <a:endParaRPr lang="sl-SI"/>
          </a:p>
        </p:txBody>
      </p:sp>
      <p:sp>
        <p:nvSpPr>
          <p:cNvPr id="6" name="Slide Number Placeholder 5">
            <a:extLst>
              <a:ext uri="{FF2B5EF4-FFF2-40B4-BE49-F238E27FC236}">
                <a16:creationId xmlns:a16="http://schemas.microsoft.com/office/drawing/2014/main" id="{ED796A0C-0FE0-4CFC-A3BF-359910098D3D}"/>
              </a:ext>
            </a:extLst>
          </p:cNvPr>
          <p:cNvSpPr>
            <a:spLocks noGrp="1"/>
          </p:cNvSpPr>
          <p:nvPr>
            <p:ph type="sldNum" sz="quarter" idx="12"/>
          </p:nvPr>
        </p:nvSpPr>
        <p:spPr/>
        <p:txBody>
          <a:bodyPr/>
          <a:lstStyle/>
          <a:p>
            <a:fld id="{EE1CD525-D82C-4FC0-B2DF-8A7BB37CB4E7}" type="slidenum">
              <a:rPr lang="sl-SI" smtClean="0"/>
              <a:t>‹#›</a:t>
            </a:fld>
            <a:endParaRPr lang="sl-SI"/>
          </a:p>
        </p:txBody>
      </p:sp>
    </p:spTree>
    <p:extLst>
      <p:ext uri="{BB962C8B-B14F-4D97-AF65-F5344CB8AC3E}">
        <p14:creationId xmlns:p14="http://schemas.microsoft.com/office/powerpoint/2010/main" val="580642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E4811C-BA2A-4F25-B694-AADE1FE47B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4" y="0"/>
            <a:ext cx="12190912" cy="6858000"/>
          </a:xfrm>
          <a:prstGeom prst="rect">
            <a:avLst/>
          </a:prstGeom>
        </p:spPr>
      </p:pic>
      <p:sp>
        <p:nvSpPr>
          <p:cNvPr id="2" name="Title 1">
            <a:extLst>
              <a:ext uri="{FF2B5EF4-FFF2-40B4-BE49-F238E27FC236}">
                <a16:creationId xmlns:a16="http://schemas.microsoft.com/office/drawing/2014/main" id="{139B889F-FB16-4092-8F6E-B888D3EEE713}"/>
              </a:ext>
            </a:extLst>
          </p:cNvPr>
          <p:cNvSpPr>
            <a:spLocks noGrp="1"/>
          </p:cNvSpPr>
          <p:nvPr>
            <p:ph type="title"/>
          </p:nvPr>
        </p:nvSpPr>
        <p:spPr/>
        <p:txBody>
          <a:bodyPr/>
          <a:lstStyle/>
          <a:p>
            <a:r>
              <a:rPr lang="en-GB"/>
              <a:t>Click to edit Master title style</a:t>
            </a:r>
            <a:endParaRPr lang="sl-SI"/>
          </a:p>
        </p:txBody>
      </p:sp>
      <p:sp>
        <p:nvSpPr>
          <p:cNvPr id="3" name="Content Placeholder 2">
            <a:extLst>
              <a:ext uri="{FF2B5EF4-FFF2-40B4-BE49-F238E27FC236}">
                <a16:creationId xmlns:a16="http://schemas.microsoft.com/office/drawing/2014/main" id="{A320A8EE-1D53-4EA6-9DCC-F0F1E3AA1B0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l-SI"/>
          </a:p>
        </p:txBody>
      </p:sp>
      <p:sp>
        <p:nvSpPr>
          <p:cNvPr id="4" name="Content Placeholder 3">
            <a:extLst>
              <a:ext uri="{FF2B5EF4-FFF2-40B4-BE49-F238E27FC236}">
                <a16:creationId xmlns:a16="http://schemas.microsoft.com/office/drawing/2014/main" id="{267239D0-D630-47EC-8A3E-E21205E677E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l-SI"/>
          </a:p>
        </p:txBody>
      </p:sp>
      <p:sp>
        <p:nvSpPr>
          <p:cNvPr id="5" name="Date Placeholder 4">
            <a:extLst>
              <a:ext uri="{FF2B5EF4-FFF2-40B4-BE49-F238E27FC236}">
                <a16:creationId xmlns:a16="http://schemas.microsoft.com/office/drawing/2014/main" id="{8843566B-034E-4DDA-BFB0-9074C613018F}"/>
              </a:ext>
            </a:extLst>
          </p:cNvPr>
          <p:cNvSpPr>
            <a:spLocks noGrp="1"/>
          </p:cNvSpPr>
          <p:nvPr>
            <p:ph type="dt" sz="half" idx="10"/>
          </p:nvPr>
        </p:nvSpPr>
        <p:spPr/>
        <p:txBody>
          <a:bodyPr/>
          <a:lstStyle/>
          <a:p>
            <a:endParaRPr lang="sl-SI"/>
          </a:p>
        </p:txBody>
      </p:sp>
      <p:sp>
        <p:nvSpPr>
          <p:cNvPr id="6" name="Footer Placeholder 5">
            <a:extLst>
              <a:ext uri="{FF2B5EF4-FFF2-40B4-BE49-F238E27FC236}">
                <a16:creationId xmlns:a16="http://schemas.microsoft.com/office/drawing/2014/main" id="{0ACE6877-2163-4C8E-A814-36E45F904658}"/>
              </a:ext>
            </a:extLst>
          </p:cNvPr>
          <p:cNvSpPr>
            <a:spLocks noGrp="1"/>
          </p:cNvSpPr>
          <p:nvPr>
            <p:ph type="ftr" sz="quarter" idx="11"/>
          </p:nvPr>
        </p:nvSpPr>
        <p:spPr/>
        <p:txBody>
          <a:bodyPr/>
          <a:lstStyle/>
          <a:p>
            <a:endParaRPr lang="sl-SI"/>
          </a:p>
        </p:txBody>
      </p:sp>
      <p:sp>
        <p:nvSpPr>
          <p:cNvPr id="7" name="Slide Number Placeholder 6">
            <a:extLst>
              <a:ext uri="{FF2B5EF4-FFF2-40B4-BE49-F238E27FC236}">
                <a16:creationId xmlns:a16="http://schemas.microsoft.com/office/drawing/2014/main" id="{DBB38B3A-2303-41C4-9004-772EA2A2CB14}"/>
              </a:ext>
            </a:extLst>
          </p:cNvPr>
          <p:cNvSpPr>
            <a:spLocks noGrp="1"/>
          </p:cNvSpPr>
          <p:nvPr>
            <p:ph type="sldNum" sz="quarter" idx="12"/>
          </p:nvPr>
        </p:nvSpPr>
        <p:spPr/>
        <p:txBody>
          <a:bodyPr/>
          <a:lstStyle/>
          <a:p>
            <a:fld id="{EE1CD525-D82C-4FC0-B2DF-8A7BB37CB4E7}" type="slidenum">
              <a:rPr lang="sl-SI" smtClean="0"/>
              <a:t>‹#›</a:t>
            </a:fld>
            <a:endParaRPr lang="sl-SI"/>
          </a:p>
        </p:txBody>
      </p:sp>
    </p:spTree>
    <p:extLst>
      <p:ext uri="{BB962C8B-B14F-4D97-AF65-F5344CB8AC3E}">
        <p14:creationId xmlns:p14="http://schemas.microsoft.com/office/powerpoint/2010/main" val="3701156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2C86F4A-948E-4367-9F99-821C10DE88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4" y="0"/>
            <a:ext cx="12190912" cy="6858000"/>
          </a:xfrm>
          <a:prstGeom prst="rect">
            <a:avLst/>
          </a:prstGeom>
        </p:spPr>
      </p:pic>
      <p:sp>
        <p:nvSpPr>
          <p:cNvPr id="2" name="Title 1">
            <a:extLst>
              <a:ext uri="{FF2B5EF4-FFF2-40B4-BE49-F238E27FC236}">
                <a16:creationId xmlns:a16="http://schemas.microsoft.com/office/drawing/2014/main" id="{446196E7-43E4-4137-8415-0DE728C9E22A}"/>
              </a:ext>
            </a:extLst>
          </p:cNvPr>
          <p:cNvSpPr>
            <a:spLocks noGrp="1"/>
          </p:cNvSpPr>
          <p:nvPr>
            <p:ph type="title"/>
          </p:nvPr>
        </p:nvSpPr>
        <p:spPr>
          <a:xfrm>
            <a:off x="839788" y="365125"/>
            <a:ext cx="10515600" cy="1325563"/>
          </a:xfrm>
        </p:spPr>
        <p:txBody>
          <a:bodyPr/>
          <a:lstStyle/>
          <a:p>
            <a:r>
              <a:rPr lang="en-GB"/>
              <a:t>Click to edit Master title style</a:t>
            </a:r>
            <a:endParaRPr lang="sl-SI"/>
          </a:p>
        </p:txBody>
      </p:sp>
      <p:sp>
        <p:nvSpPr>
          <p:cNvPr id="3" name="Text Placeholder 2">
            <a:extLst>
              <a:ext uri="{FF2B5EF4-FFF2-40B4-BE49-F238E27FC236}">
                <a16:creationId xmlns:a16="http://schemas.microsoft.com/office/drawing/2014/main" id="{B2935160-1AB9-4FCC-9F27-BC1646DF83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060DB2E-3716-4F24-BE52-0ADC6C2DACD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l-SI"/>
          </a:p>
        </p:txBody>
      </p:sp>
      <p:sp>
        <p:nvSpPr>
          <p:cNvPr id="5" name="Text Placeholder 4">
            <a:extLst>
              <a:ext uri="{FF2B5EF4-FFF2-40B4-BE49-F238E27FC236}">
                <a16:creationId xmlns:a16="http://schemas.microsoft.com/office/drawing/2014/main" id="{45E48C3F-530A-40A0-BD2E-F31D608EBB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C529A9F-6A6B-43F4-AFE8-BE2DC4D593F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l-SI"/>
          </a:p>
        </p:txBody>
      </p:sp>
      <p:sp>
        <p:nvSpPr>
          <p:cNvPr id="7" name="Date Placeholder 6">
            <a:extLst>
              <a:ext uri="{FF2B5EF4-FFF2-40B4-BE49-F238E27FC236}">
                <a16:creationId xmlns:a16="http://schemas.microsoft.com/office/drawing/2014/main" id="{AC3682F6-6A74-4EF0-B47E-D234C98F52A8}"/>
              </a:ext>
            </a:extLst>
          </p:cNvPr>
          <p:cNvSpPr>
            <a:spLocks noGrp="1"/>
          </p:cNvSpPr>
          <p:nvPr>
            <p:ph type="dt" sz="half" idx="10"/>
          </p:nvPr>
        </p:nvSpPr>
        <p:spPr/>
        <p:txBody>
          <a:bodyPr/>
          <a:lstStyle/>
          <a:p>
            <a:endParaRPr lang="sl-SI"/>
          </a:p>
        </p:txBody>
      </p:sp>
      <p:sp>
        <p:nvSpPr>
          <p:cNvPr id="8" name="Footer Placeholder 7">
            <a:extLst>
              <a:ext uri="{FF2B5EF4-FFF2-40B4-BE49-F238E27FC236}">
                <a16:creationId xmlns:a16="http://schemas.microsoft.com/office/drawing/2014/main" id="{DF656A17-D9A1-4523-A75E-6A168CF0830A}"/>
              </a:ext>
            </a:extLst>
          </p:cNvPr>
          <p:cNvSpPr>
            <a:spLocks noGrp="1"/>
          </p:cNvSpPr>
          <p:nvPr>
            <p:ph type="ftr" sz="quarter" idx="11"/>
          </p:nvPr>
        </p:nvSpPr>
        <p:spPr/>
        <p:txBody>
          <a:bodyPr/>
          <a:lstStyle/>
          <a:p>
            <a:endParaRPr lang="sl-SI"/>
          </a:p>
        </p:txBody>
      </p:sp>
      <p:sp>
        <p:nvSpPr>
          <p:cNvPr id="9" name="Slide Number Placeholder 8">
            <a:extLst>
              <a:ext uri="{FF2B5EF4-FFF2-40B4-BE49-F238E27FC236}">
                <a16:creationId xmlns:a16="http://schemas.microsoft.com/office/drawing/2014/main" id="{A12D3449-650F-453F-A16D-A35E853F781A}"/>
              </a:ext>
            </a:extLst>
          </p:cNvPr>
          <p:cNvSpPr>
            <a:spLocks noGrp="1"/>
          </p:cNvSpPr>
          <p:nvPr>
            <p:ph type="sldNum" sz="quarter" idx="12"/>
          </p:nvPr>
        </p:nvSpPr>
        <p:spPr/>
        <p:txBody>
          <a:bodyPr/>
          <a:lstStyle/>
          <a:p>
            <a:fld id="{EE1CD525-D82C-4FC0-B2DF-8A7BB37CB4E7}" type="slidenum">
              <a:rPr lang="sl-SI" smtClean="0"/>
              <a:t>‹#›</a:t>
            </a:fld>
            <a:endParaRPr lang="sl-SI"/>
          </a:p>
        </p:txBody>
      </p:sp>
    </p:spTree>
    <p:extLst>
      <p:ext uri="{BB962C8B-B14F-4D97-AF65-F5344CB8AC3E}">
        <p14:creationId xmlns:p14="http://schemas.microsoft.com/office/powerpoint/2010/main" val="2510824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15664B-859D-4972-BC91-0D4647357E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4" y="0"/>
            <a:ext cx="12190912" cy="6858000"/>
          </a:xfrm>
          <a:prstGeom prst="rect">
            <a:avLst/>
          </a:prstGeom>
        </p:spPr>
      </p:pic>
      <p:sp>
        <p:nvSpPr>
          <p:cNvPr id="2" name="Title 1">
            <a:extLst>
              <a:ext uri="{FF2B5EF4-FFF2-40B4-BE49-F238E27FC236}">
                <a16:creationId xmlns:a16="http://schemas.microsoft.com/office/drawing/2014/main" id="{7266EC97-1651-4400-96E2-B88F2C7B5B51}"/>
              </a:ext>
            </a:extLst>
          </p:cNvPr>
          <p:cNvSpPr>
            <a:spLocks noGrp="1"/>
          </p:cNvSpPr>
          <p:nvPr>
            <p:ph type="title"/>
          </p:nvPr>
        </p:nvSpPr>
        <p:spPr/>
        <p:txBody>
          <a:bodyPr/>
          <a:lstStyle/>
          <a:p>
            <a:r>
              <a:rPr lang="en-GB"/>
              <a:t>Click to edit Master title style</a:t>
            </a:r>
            <a:endParaRPr lang="sl-SI"/>
          </a:p>
        </p:txBody>
      </p:sp>
      <p:sp>
        <p:nvSpPr>
          <p:cNvPr id="3" name="Date Placeholder 2">
            <a:extLst>
              <a:ext uri="{FF2B5EF4-FFF2-40B4-BE49-F238E27FC236}">
                <a16:creationId xmlns:a16="http://schemas.microsoft.com/office/drawing/2014/main" id="{6B813F79-CE19-4455-A31D-5AF40FD40191}"/>
              </a:ext>
            </a:extLst>
          </p:cNvPr>
          <p:cNvSpPr>
            <a:spLocks noGrp="1"/>
          </p:cNvSpPr>
          <p:nvPr>
            <p:ph type="dt" sz="half" idx="10"/>
          </p:nvPr>
        </p:nvSpPr>
        <p:spPr/>
        <p:txBody>
          <a:bodyPr/>
          <a:lstStyle/>
          <a:p>
            <a:endParaRPr lang="sl-SI"/>
          </a:p>
        </p:txBody>
      </p:sp>
      <p:sp>
        <p:nvSpPr>
          <p:cNvPr id="4" name="Footer Placeholder 3">
            <a:extLst>
              <a:ext uri="{FF2B5EF4-FFF2-40B4-BE49-F238E27FC236}">
                <a16:creationId xmlns:a16="http://schemas.microsoft.com/office/drawing/2014/main" id="{2CBBBC30-D76E-4E64-9D24-8C805283227A}"/>
              </a:ext>
            </a:extLst>
          </p:cNvPr>
          <p:cNvSpPr>
            <a:spLocks noGrp="1"/>
          </p:cNvSpPr>
          <p:nvPr>
            <p:ph type="ftr" sz="quarter" idx="11"/>
          </p:nvPr>
        </p:nvSpPr>
        <p:spPr/>
        <p:txBody>
          <a:bodyPr/>
          <a:lstStyle/>
          <a:p>
            <a:endParaRPr lang="sl-SI"/>
          </a:p>
        </p:txBody>
      </p:sp>
      <p:sp>
        <p:nvSpPr>
          <p:cNvPr id="5" name="Slide Number Placeholder 4">
            <a:extLst>
              <a:ext uri="{FF2B5EF4-FFF2-40B4-BE49-F238E27FC236}">
                <a16:creationId xmlns:a16="http://schemas.microsoft.com/office/drawing/2014/main" id="{4220513B-0B98-4D38-85EF-CB28D689B0D5}"/>
              </a:ext>
            </a:extLst>
          </p:cNvPr>
          <p:cNvSpPr>
            <a:spLocks noGrp="1"/>
          </p:cNvSpPr>
          <p:nvPr>
            <p:ph type="sldNum" sz="quarter" idx="12"/>
          </p:nvPr>
        </p:nvSpPr>
        <p:spPr/>
        <p:txBody>
          <a:bodyPr/>
          <a:lstStyle/>
          <a:p>
            <a:fld id="{EE1CD525-D82C-4FC0-B2DF-8A7BB37CB4E7}" type="slidenum">
              <a:rPr lang="sl-SI" smtClean="0"/>
              <a:t>‹#›</a:t>
            </a:fld>
            <a:endParaRPr lang="sl-SI"/>
          </a:p>
        </p:txBody>
      </p:sp>
    </p:spTree>
    <p:extLst>
      <p:ext uri="{BB962C8B-B14F-4D97-AF65-F5344CB8AC3E}">
        <p14:creationId xmlns:p14="http://schemas.microsoft.com/office/powerpoint/2010/main" val="2452893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25803C-C917-48DC-AA1D-924C5876FB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sl-SI"/>
          </a:p>
        </p:txBody>
      </p:sp>
      <p:sp>
        <p:nvSpPr>
          <p:cNvPr id="3" name="Text Placeholder 2">
            <a:extLst>
              <a:ext uri="{FF2B5EF4-FFF2-40B4-BE49-F238E27FC236}">
                <a16:creationId xmlns:a16="http://schemas.microsoft.com/office/drawing/2014/main" id="{3BDAF7FE-527B-4217-989B-B98BBC2BD3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l-SI"/>
          </a:p>
        </p:txBody>
      </p:sp>
      <p:sp>
        <p:nvSpPr>
          <p:cNvPr id="4" name="Date Placeholder 3">
            <a:extLst>
              <a:ext uri="{FF2B5EF4-FFF2-40B4-BE49-F238E27FC236}">
                <a16:creationId xmlns:a16="http://schemas.microsoft.com/office/drawing/2014/main" id="{8ECADFE5-1922-427A-B8E4-548E1E1DEA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endParaRPr lang="sl-SI"/>
          </a:p>
        </p:txBody>
      </p:sp>
      <p:sp>
        <p:nvSpPr>
          <p:cNvPr id="5" name="Footer Placeholder 4">
            <a:extLst>
              <a:ext uri="{FF2B5EF4-FFF2-40B4-BE49-F238E27FC236}">
                <a16:creationId xmlns:a16="http://schemas.microsoft.com/office/drawing/2014/main" id="{904F0AE9-D79D-4D24-B2D7-A333A9D760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sl-SI"/>
          </a:p>
        </p:txBody>
      </p:sp>
      <p:sp>
        <p:nvSpPr>
          <p:cNvPr id="6" name="Slide Number Placeholder 5">
            <a:extLst>
              <a:ext uri="{FF2B5EF4-FFF2-40B4-BE49-F238E27FC236}">
                <a16:creationId xmlns:a16="http://schemas.microsoft.com/office/drawing/2014/main" id="{54B37E0A-8487-40B5-A019-5C55DCCB26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EE1CD525-D82C-4FC0-B2DF-8A7BB37CB4E7}" type="slidenum">
              <a:rPr lang="sl-SI" smtClean="0"/>
              <a:pPr/>
              <a:t>‹#›</a:t>
            </a:fld>
            <a:endParaRPr lang="sl-SI"/>
          </a:p>
        </p:txBody>
      </p:sp>
    </p:spTree>
    <p:extLst>
      <p:ext uri="{BB962C8B-B14F-4D97-AF65-F5344CB8AC3E}">
        <p14:creationId xmlns:p14="http://schemas.microsoft.com/office/powerpoint/2010/main" val="25553101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2" r:id="rId4"/>
    <p:sldLayoutId id="2147483663" r:id="rId5"/>
    <p:sldLayoutId id="2147483651" r:id="rId6"/>
    <p:sldLayoutId id="2147483652" r:id="rId7"/>
    <p:sldLayoutId id="2147483653" r:id="rId8"/>
    <p:sldLayoutId id="2147483654" r:id="rId9"/>
    <p:sldLayoutId id="2147483655" r:id="rId10"/>
    <p:sldLayoutId id="2147483665" r:id="rId11"/>
    <p:sldLayoutId id="2147483660" r:id="rId12"/>
    <p:sldLayoutId id="2147483664" r:id="rId13"/>
    <p:sldLayoutId id="2147483666" r:id="rId14"/>
  </p:sldLayoutIdLst>
  <p:hf sldNum="0" hdr="0" ftr="0" dt="0"/>
  <p:txStyles>
    <p:title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13" Type="http://schemas.openxmlformats.org/officeDocument/2006/relationships/image" Target="../media/image56.svg"/><Relationship Id="rId18" Type="http://schemas.openxmlformats.org/officeDocument/2006/relationships/image" Target="../media/image61.png"/><Relationship Id="rId26" Type="http://schemas.openxmlformats.org/officeDocument/2006/relationships/image" Target="../media/image69.png"/><Relationship Id="rId39" Type="http://schemas.openxmlformats.org/officeDocument/2006/relationships/image" Target="../media/image91.jpeg"/><Relationship Id="rId21" Type="http://schemas.openxmlformats.org/officeDocument/2006/relationships/image" Target="../media/image64.svg"/><Relationship Id="rId34" Type="http://schemas.openxmlformats.org/officeDocument/2006/relationships/image" Target="../media/image87.png"/><Relationship Id="rId7" Type="http://schemas.openxmlformats.org/officeDocument/2006/relationships/image" Target="../media/image50.svg"/><Relationship Id="rId12" Type="http://schemas.openxmlformats.org/officeDocument/2006/relationships/image" Target="../media/image55.png"/><Relationship Id="rId17" Type="http://schemas.openxmlformats.org/officeDocument/2006/relationships/image" Target="../media/image60.svg"/><Relationship Id="rId25" Type="http://schemas.openxmlformats.org/officeDocument/2006/relationships/image" Target="../media/image68.svg"/><Relationship Id="rId33" Type="http://schemas.openxmlformats.org/officeDocument/2006/relationships/image" Target="../media/image85.svg"/><Relationship Id="rId38" Type="http://schemas.openxmlformats.org/officeDocument/2006/relationships/image" Target="cid:d261749e-cee2-4b39-ba67-91107c36f4ce" TargetMode="External"/><Relationship Id="rId2" Type="http://schemas.openxmlformats.org/officeDocument/2006/relationships/image" Target="../media/image17.png"/><Relationship Id="rId16" Type="http://schemas.openxmlformats.org/officeDocument/2006/relationships/image" Target="../media/image59.png"/><Relationship Id="rId20" Type="http://schemas.openxmlformats.org/officeDocument/2006/relationships/image" Target="../media/image63.png"/><Relationship Id="rId29" Type="http://schemas.openxmlformats.org/officeDocument/2006/relationships/image" Target="../media/image72.sv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svg"/><Relationship Id="rId24" Type="http://schemas.openxmlformats.org/officeDocument/2006/relationships/image" Target="../media/image67.png"/><Relationship Id="rId32" Type="http://schemas.openxmlformats.org/officeDocument/2006/relationships/image" Target="../media/image84.png"/><Relationship Id="rId37" Type="http://schemas.openxmlformats.org/officeDocument/2006/relationships/image" Target="../media/image90.jpeg"/><Relationship Id="rId40" Type="http://schemas.openxmlformats.org/officeDocument/2006/relationships/image" Target="cid:ad17989e-69ce-49c3-b4ce-a5b0bc184ccc" TargetMode="External"/><Relationship Id="rId5" Type="http://schemas.openxmlformats.org/officeDocument/2006/relationships/image" Target="../media/image83.svg"/><Relationship Id="rId15" Type="http://schemas.openxmlformats.org/officeDocument/2006/relationships/image" Target="../media/image58.svg"/><Relationship Id="rId23" Type="http://schemas.openxmlformats.org/officeDocument/2006/relationships/image" Target="../media/image66.svg"/><Relationship Id="rId28" Type="http://schemas.openxmlformats.org/officeDocument/2006/relationships/image" Target="../media/image71.png"/><Relationship Id="rId36" Type="http://schemas.openxmlformats.org/officeDocument/2006/relationships/image" Target="../media/image89.png"/><Relationship Id="rId10" Type="http://schemas.openxmlformats.org/officeDocument/2006/relationships/image" Target="../media/image53.png"/><Relationship Id="rId19" Type="http://schemas.openxmlformats.org/officeDocument/2006/relationships/image" Target="../media/image62.svg"/><Relationship Id="rId31" Type="http://schemas.openxmlformats.org/officeDocument/2006/relationships/image" Target="../media/image74.svg"/><Relationship Id="rId4" Type="http://schemas.openxmlformats.org/officeDocument/2006/relationships/image" Target="../media/image82.png"/><Relationship Id="rId9" Type="http://schemas.openxmlformats.org/officeDocument/2006/relationships/image" Target="../media/image52.svg"/><Relationship Id="rId14" Type="http://schemas.openxmlformats.org/officeDocument/2006/relationships/image" Target="../media/image57.png"/><Relationship Id="rId22" Type="http://schemas.openxmlformats.org/officeDocument/2006/relationships/image" Target="../media/image65.png"/><Relationship Id="rId27" Type="http://schemas.openxmlformats.org/officeDocument/2006/relationships/image" Target="../media/image70.svg"/><Relationship Id="rId30" Type="http://schemas.openxmlformats.org/officeDocument/2006/relationships/image" Target="../media/image73.png"/><Relationship Id="rId35" Type="http://schemas.openxmlformats.org/officeDocument/2006/relationships/image" Target="../media/image88.svg"/><Relationship Id="rId8" Type="http://schemas.openxmlformats.org/officeDocument/2006/relationships/image" Target="../media/image51.png"/><Relationship Id="rId3" Type="http://schemas.openxmlformats.org/officeDocument/2006/relationships/image" Target="../media/image18.svg"/></Relationships>
</file>

<file path=ppt/slides/_rels/slide11.xml.rels><?xml version="1.0" encoding="UTF-8" standalone="yes"?>
<Relationships xmlns="http://schemas.openxmlformats.org/package/2006/relationships"><Relationship Id="rId13" Type="http://schemas.openxmlformats.org/officeDocument/2006/relationships/image" Target="../media/image54.svg"/><Relationship Id="rId18" Type="http://schemas.openxmlformats.org/officeDocument/2006/relationships/image" Target="../media/image59.png"/><Relationship Id="rId26" Type="http://schemas.openxmlformats.org/officeDocument/2006/relationships/image" Target="../media/image67.png"/><Relationship Id="rId39" Type="http://schemas.openxmlformats.org/officeDocument/2006/relationships/image" Target="../media/image95.svg"/><Relationship Id="rId21" Type="http://schemas.openxmlformats.org/officeDocument/2006/relationships/image" Target="../media/image62.svg"/><Relationship Id="rId34" Type="http://schemas.openxmlformats.org/officeDocument/2006/relationships/image" Target="../media/image84.png"/><Relationship Id="rId7" Type="http://schemas.openxmlformats.org/officeDocument/2006/relationships/image" Target="../media/image83.svg"/><Relationship Id="rId2" Type="http://schemas.openxmlformats.org/officeDocument/2006/relationships/image" Target="../media/image17.png"/><Relationship Id="rId16" Type="http://schemas.openxmlformats.org/officeDocument/2006/relationships/image" Target="../media/image57.png"/><Relationship Id="rId20" Type="http://schemas.openxmlformats.org/officeDocument/2006/relationships/image" Target="../media/image61.png"/><Relationship Id="rId29" Type="http://schemas.openxmlformats.org/officeDocument/2006/relationships/image" Target="../media/image70.svg"/><Relationship Id="rId41"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82.png"/><Relationship Id="rId11" Type="http://schemas.openxmlformats.org/officeDocument/2006/relationships/image" Target="../media/image52.svg"/><Relationship Id="rId24" Type="http://schemas.openxmlformats.org/officeDocument/2006/relationships/image" Target="../media/image65.png"/><Relationship Id="rId32" Type="http://schemas.openxmlformats.org/officeDocument/2006/relationships/image" Target="../media/image73.png"/><Relationship Id="rId37" Type="http://schemas.openxmlformats.org/officeDocument/2006/relationships/image" Target="../media/image88.svg"/><Relationship Id="rId40" Type="http://schemas.openxmlformats.org/officeDocument/2006/relationships/image" Target="../media/image96.png"/><Relationship Id="rId5" Type="http://schemas.openxmlformats.org/officeDocument/2006/relationships/image" Target="../media/image93.svg"/><Relationship Id="rId15" Type="http://schemas.openxmlformats.org/officeDocument/2006/relationships/image" Target="../media/image56.svg"/><Relationship Id="rId23" Type="http://schemas.openxmlformats.org/officeDocument/2006/relationships/image" Target="../media/image64.svg"/><Relationship Id="rId28" Type="http://schemas.openxmlformats.org/officeDocument/2006/relationships/image" Target="../media/image69.png"/><Relationship Id="rId36" Type="http://schemas.openxmlformats.org/officeDocument/2006/relationships/image" Target="../media/image87.png"/><Relationship Id="rId10" Type="http://schemas.openxmlformats.org/officeDocument/2006/relationships/image" Target="../media/image51.png"/><Relationship Id="rId19" Type="http://schemas.openxmlformats.org/officeDocument/2006/relationships/image" Target="../media/image60.svg"/><Relationship Id="rId31" Type="http://schemas.openxmlformats.org/officeDocument/2006/relationships/image" Target="../media/image72.svg"/><Relationship Id="rId4" Type="http://schemas.openxmlformats.org/officeDocument/2006/relationships/image" Target="../media/image92.png"/><Relationship Id="rId9" Type="http://schemas.openxmlformats.org/officeDocument/2006/relationships/image" Target="../media/image50.svg"/><Relationship Id="rId14" Type="http://schemas.openxmlformats.org/officeDocument/2006/relationships/image" Target="../media/image55.png"/><Relationship Id="rId22" Type="http://schemas.openxmlformats.org/officeDocument/2006/relationships/image" Target="../media/image63.png"/><Relationship Id="rId27" Type="http://schemas.openxmlformats.org/officeDocument/2006/relationships/image" Target="../media/image68.svg"/><Relationship Id="rId30" Type="http://schemas.openxmlformats.org/officeDocument/2006/relationships/image" Target="../media/image71.png"/><Relationship Id="rId35" Type="http://schemas.openxmlformats.org/officeDocument/2006/relationships/image" Target="../media/image85.svg"/><Relationship Id="rId8" Type="http://schemas.openxmlformats.org/officeDocument/2006/relationships/image" Target="../media/image49.png"/><Relationship Id="rId3" Type="http://schemas.openxmlformats.org/officeDocument/2006/relationships/image" Target="../media/image18.svg"/><Relationship Id="rId12" Type="http://schemas.openxmlformats.org/officeDocument/2006/relationships/image" Target="../media/image53.png"/><Relationship Id="rId17" Type="http://schemas.openxmlformats.org/officeDocument/2006/relationships/image" Target="../media/image58.svg"/><Relationship Id="rId25" Type="http://schemas.openxmlformats.org/officeDocument/2006/relationships/image" Target="../media/image66.svg"/><Relationship Id="rId33" Type="http://schemas.openxmlformats.org/officeDocument/2006/relationships/image" Target="../media/image74.svg"/><Relationship Id="rId38" Type="http://schemas.openxmlformats.org/officeDocument/2006/relationships/image" Target="../media/image94.png"/></Relationships>
</file>

<file path=ppt/slides/_rels/slide12.xml.rels><?xml version="1.0" encoding="UTF-8" standalone="yes"?>
<Relationships xmlns="http://schemas.openxmlformats.org/package/2006/relationships"><Relationship Id="rId13" Type="http://schemas.openxmlformats.org/officeDocument/2006/relationships/image" Target="../media/image53.png"/><Relationship Id="rId18" Type="http://schemas.openxmlformats.org/officeDocument/2006/relationships/image" Target="../media/image58.svg"/><Relationship Id="rId26" Type="http://schemas.openxmlformats.org/officeDocument/2006/relationships/image" Target="../media/image66.svg"/><Relationship Id="rId39" Type="http://schemas.openxmlformats.org/officeDocument/2006/relationships/image" Target="../media/image94.png"/><Relationship Id="rId21" Type="http://schemas.openxmlformats.org/officeDocument/2006/relationships/image" Target="../media/image61.png"/><Relationship Id="rId34" Type="http://schemas.openxmlformats.org/officeDocument/2006/relationships/image" Target="../media/image74.svg"/><Relationship Id="rId42" Type="http://schemas.openxmlformats.org/officeDocument/2006/relationships/image" Target="../media/image99.svg"/><Relationship Id="rId47" Type="http://schemas.openxmlformats.org/officeDocument/2006/relationships/image" Target="../media/image104.tiff"/><Relationship Id="rId50" Type="http://schemas.openxmlformats.org/officeDocument/2006/relationships/image" Target="../media/image106.png"/><Relationship Id="rId7" Type="http://schemas.openxmlformats.org/officeDocument/2006/relationships/image" Target="../media/image17.png"/><Relationship Id="rId2" Type="http://schemas.openxmlformats.org/officeDocument/2006/relationships/notesSlide" Target="../notesSlides/notesSlide6.xml"/><Relationship Id="rId16" Type="http://schemas.openxmlformats.org/officeDocument/2006/relationships/image" Target="../media/image56.svg"/><Relationship Id="rId29" Type="http://schemas.openxmlformats.org/officeDocument/2006/relationships/image" Target="../media/image69.png"/><Relationship Id="rId11" Type="http://schemas.openxmlformats.org/officeDocument/2006/relationships/image" Target="../media/image51.png"/><Relationship Id="rId24" Type="http://schemas.openxmlformats.org/officeDocument/2006/relationships/image" Target="../media/image64.svg"/><Relationship Id="rId32" Type="http://schemas.openxmlformats.org/officeDocument/2006/relationships/image" Target="../media/image72.svg"/><Relationship Id="rId37" Type="http://schemas.openxmlformats.org/officeDocument/2006/relationships/image" Target="../media/image87.png"/><Relationship Id="rId40" Type="http://schemas.openxmlformats.org/officeDocument/2006/relationships/image" Target="../media/image95.svg"/><Relationship Id="rId45" Type="http://schemas.openxmlformats.org/officeDocument/2006/relationships/image" Target="../media/image102.png"/><Relationship Id="rId5" Type="http://schemas.openxmlformats.org/officeDocument/2006/relationships/image" Target="../media/image82.png"/><Relationship Id="rId15" Type="http://schemas.openxmlformats.org/officeDocument/2006/relationships/image" Target="../media/image55.png"/><Relationship Id="rId23" Type="http://schemas.openxmlformats.org/officeDocument/2006/relationships/image" Target="../media/image63.png"/><Relationship Id="rId28" Type="http://schemas.openxmlformats.org/officeDocument/2006/relationships/image" Target="../media/image68.svg"/><Relationship Id="rId36" Type="http://schemas.openxmlformats.org/officeDocument/2006/relationships/image" Target="../media/image85.svg"/><Relationship Id="rId49" Type="http://schemas.microsoft.com/office/2007/relationships/hdphoto" Target="../media/hdphoto2.wdp"/><Relationship Id="rId10" Type="http://schemas.openxmlformats.org/officeDocument/2006/relationships/image" Target="../media/image50.svg"/><Relationship Id="rId19" Type="http://schemas.openxmlformats.org/officeDocument/2006/relationships/image" Target="../media/image59.png"/><Relationship Id="rId31" Type="http://schemas.openxmlformats.org/officeDocument/2006/relationships/image" Target="../media/image71.png"/><Relationship Id="rId44" Type="http://schemas.openxmlformats.org/officeDocument/2006/relationships/image" Target="../media/image101.svg"/><Relationship Id="rId52" Type="http://schemas.openxmlformats.org/officeDocument/2006/relationships/image" Target="../media/image108.gif"/><Relationship Id="rId4" Type="http://schemas.openxmlformats.org/officeDocument/2006/relationships/image" Target="../media/image93.svg"/><Relationship Id="rId9" Type="http://schemas.openxmlformats.org/officeDocument/2006/relationships/image" Target="../media/image49.png"/><Relationship Id="rId14" Type="http://schemas.openxmlformats.org/officeDocument/2006/relationships/image" Target="../media/image54.svg"/><Relationship Id="rId22" Type="http://schemas.openxmlformats.org/officeDocument/2006/relationships/image" Target="../media/image62.svg"/><Relationship Id="rId27" Type="http://schemas.openxmlformats.org/officeDocument/2006/relationships/image" Target="../media/image67.png"/><Relationship Id="rId30" Type="http://schemas.openxmlformats.org/officeDocument/2006/relationships/image" Target="../media/image70.svg"/><Relationship Id="rId35" Type="http://schemas.openxmlformats.org/officeDocument/2006/relationships/image" Target="../media/image84.png"/><Relationship Id="rId43" Type="http://schemas.openxmlformats.org/officeDocument/2006/relationships/image" Target="../media/image100.png"/><Relationship Id="rId48" Type="http://schemas.openxmlformats.org/officeDocument/2006/relationships/image" Target="../media/image105.png"/><Relationship Id="rId8" Type="http://schemas.openxmlformats.org/officeDocument/2006/relationships/image" Target="../media/image18.svg"/><Relationship Id="rId51" Type="http://schemas.openxmlformats.org/officeDocument/2006/relationships/image" Target="../media/image107.png"/><Relationship Id="rId3" Type="http://schemas.openxmlformats.org/officeDocument/2006/relationships/image" Target="../media/image92.png"/><Relationship Id="rId12" Type="http://schemas.openxmlformats.org/officeDocument/2006/relationships/image" Target="../media/image52.svg"/><Relationship Id="rId17" Type="http://schemas.openxmlformats.org/officeDocument/2006/relationships/image" Target="../media/image57.png"/><Relationship Id="rId25" Type="http://schemas.openxmlformats.org/officeDocument/2006/relationships/image" Target="../media/image65.png"/><Relationship Id="rId33" Type="http://schemas.openxmlformats.org/officeDocument/2006/relationships/image" Target="../media/image73.png"/><Relationship Id="rId38" Type="http://schemas.openxmlformats.org/officeDocument/2006/relationships/image" Target="../media/image88.svg"/><Relationship Id="rId46" Type="http://schemas.openxmlformats.org/officeDocument/2006/relationships/image" Target="../media/image103.svg"/><Relationship Id="rId20" Type="http://schemas.openxmlformats.org/officeDocument/2006/relationships/image" Target="../media/image60.svg"/><Relationship Id="rId41" Type="http://schemas.openxmlformats.org/officeDocument/2006/relationships/image" Target="../media/image98.png"/><Relationship Id="rId1" Type="http://schemas.openxmlformats.org/officeDocument/2006/relationships/slideLayout" Target="../slideLayouts/slideLayout14.xml"/><Relationship Id="rId6" Type="http://schemas.openxmlformats.org/officeDocument/2006/relationships/image" Target="../media/image83.svg"/></Relationships>
</file>

<file path=ppt/slides/_rels/slide13.xml.rels><?xml version="1.0" encoding="UTF-8" standalone="yes"?>
<Relationships xmlns="http://schemas.openxmlformats.org/package/2006/relationships"><Relationship Id="rId13" Type="http://schemas.openxmlformats.org/officeDocument/2006/relationships/image" Target="../media/image54.svg"/><Relationship Id="rId18" Type="http://schemas.openxmlformats.org/officeDocument/2006/relationships/image" Target="../media/image59.png"/><Relationship Id="rId26" Type="http://schemas.openxmlformats.org/officeDocument/2006/relationships/image" Target="../media/image67.png"/><Relationship Id="rId39" Type="http://schemas.openxmlformats.org/officeDocument/2006/relationships/image" Target="../media/image95.svg"/><Relationship Id="rId21" Type="http://schemas.openxmlformats.org/officeDocument/2006/relationships/image" Target="../media/image62.svg"/><Relationship Id="rId34" Type="http://schemas.openxmlformats.org/officeDocument/2006/relationships/image" Target="../media/image84.png"/><Relationship Id="rId42" Type="http://schemas.openxmlformats.org/officeDocument/2006/relationships/image" Target="../media/image100.png"/><Relationship Id="rId47" Type="http://schemas.openxmlformats.org/officeDocument/2006/relationships/image" Target="../media/image112.svg"/><Relationship Id="rId7" Type="http://schemas.openxmlformats.org/officeDocument/2006/relationships/image" Target="../media/image83.svg"/><Relationship Id="rId2" Type="http://schemas.openxmlformats.org/officeDocument/2006/relationships/image" Target="../media/image109.png"/><Relationship Id="rId16" Type="http://schemas.openxmlformats.org/officeDocument/2006/relationships/image" Target="../media/image57.png"/><Relationship Id="rId29" Type="http://schemas.openxmlformats.org/officeDocument/2006/relationships/image" Target="../media/image70.svg"/><Relationship Id="rId11" Type="http://schemas.openxmlformats.org/officeDocument/2006/relationships/image" Target="../media/image52.svg"/><Relationship Id="rId24" Type="http://schemas.openxmlformats.org/officeDocument/2006/relationships/image" Target="../media/image65.png"/><Relationship Id="rId32" Type="http://schemas.openxmlformats.org/officeDocument/2006/relationships/image" Target="../media/image73.png"/><Relationship Id="rId37" Type="http://schemas.openxmlformats.org/officeDocument/2006/relationships/image" Target="../media/image88.svg"/><Relationship Id="rId40" Type="http://schemas.openxmlformats.org/officeDocument/2006/relationships/image" Target="../media/image98.png"/><Relationship Id="rId45" Type="http://schemas.openxmlformats.org/officeDocument/2006/relationships/image" Target="../media/image103.svg"/><Relationship Id="rId5" Type="http://schemas.openxmlformats.org/officeDocument/2006/relationships/image" Target="../media/image93.svg"/><Relationship Id="rId15" Type="http://schemas.openxmlformats.org/officeDocument/2006/relationships/image" Target="../media/image56.svg"/><Relationship Id="rId23" Type="http://schemas.openxmlformats.org/officeDocument/2006/relationships/image" Target="../media/image64.svg"/><Relationship Id="rId28" Type="http://schemas.openxmlformats.org/officeDocument/2006/relationships/image" Target="../media/image69.png"/><Relationship Id="rId36" Type="http://schemas.openxmlformats.org/officeDocument/2006/relationships/image" Target="../media/image87.png"/><Relationship Id="rId49" Type="http://schemas.openxmlformats.org/officeDocument/2006/relationships/image" Target="../media/image18.svg"/><Relationship Id="rId10" Type="http://schemas.openxmlformats.org/officeDocument/2006/relationships/image" Target="../media/image51.png"/><Relationship Id="rId19" Type="http://schemas.openxmlformats.org/officeDocument/2006/relationships/image" Target="../media/image60.svg"/><Relationship Id="rId31" Type="http://schemas.openxmlformats.org/officeDocument/2006/relationships/image" Target="../media/image72.svg"/><Relationship Id="rId44" Type="http://schemas.openxmlformats.org/officeDocument/2006/relationships/image" Target="../media/image102.png"/><Relationship Id="rId4" Type="http://schemas.openxmlformats.org/officeDocument/2006/relationships/image" Target="../media/image92.png"/><Relationship Id="rId9" Type="http://schemas.openxmlformats.org/officeDocument/2006/relationships/image" Target="../media/image50.svg"/><Relationship Id="rId14" Type="http://schemas.openxmlformats.org/officeDocument/2006/relationships/image" Target="../media/image55.png"/><Relationship Id="rId22" Type="http://schemas.openxmlformats.org/officeDocument/2006/relationships/image" Target="../media/image63.png"/><Relationship Id="rId27" Type="http://schemas.openxmlformats.org/officeDocument/2006/relationships/image" Target="../media/image68.svg"/><Relationship Id="rId30" Type="http://schemas.openxmlformats.org/officeDocument/2006/relationships/image" Target="../media/image71.png"/><Relationship Id="rId35" Type="http://schemas.openxmlformats.org/officeDocument/2006/relationships/image" Target="../media/image85.svg"/><Relationship Id="rId43" Type="http://schemas.openxmlformats.org/officeDocument/2006/relationships/image" Target="../media/image101.svg"/><Relationship Id="rId48" Type="http://schemas.openxmlformats.org/officeDocument/2006/relationships/image" Target="../media/image17.png"/><Relationship Id="rId8" Type="http://schemas.openxmlformats.org/officeDocument/2006/relationships/image" Target="../media/image49.png"/><Relationship Id="rId3" Type="http://schemas.openxmlformats.org/officeDocument/2006/relationships/image" Target="../media/image110.png"/><Relationship Id="rId12" Type="http://schemas.openxmlformats.org/officeDocument/2006/relationships/image" Target="../media/image53.png"/><Relationship Id="rId17" Type="http://schemas.openxmlformats.org/officeDocument/2006/relationships/image" Target="../media/image58.svg"/><Relationship Id="rId25" Type="http://schemas.openxmlformats.org/officeDocument/2006/relationships/image" Target="../media/image66.svg"/><Relationship Id="rId33" Type="http://schemas.openxmlformats.org/officeDocument/2006/relationships/image" Target="../media/image74.svg"/><Relationship Id="rId38" Type="http://schemas.openxmlformats.org/officeDocument/2006/relationships/image" Target="../media/image94.png"/><Relationship Id="rId46" Type="http://schemas.openxmlformats.org/officeDocument/2006/relationships/image" Target="../media/image111.png"/><Relationship Id="rId20" Type="http://schemas.openxmlformats.org/officeDocument/2006/relationships/image" Target="../media/image61.png"/><Relationship Id="rId41" Type="http://schemas.openxmlformats.org/officeDocument/2006/relationships/image" Target="../media/image99.svg"/><Relationship Id="rId1" Type="http://schemas.openxmlformats.org/officeDocument/2006/relationships/slideLayout" Target="../slideLayouts/slideLayout2.xml"/><Relationship Id="rId6" Type="http://schemas.openxmlformats.org/officeDocument/2006/relationships/image" Target="../media/image82.png"/></Relationships>
</file>

<file path=ppt/slides/_rels/slide14.xml.rels><?xml version="1.0" encoding="UTF-8" standalone="yes"?>
<Relationships xmlns="http://schemas.openxmlformats.org/package/2006/relationships"><Relationship Id="rId8" Type="http://schemas.openxmlformats.org/officeDocument/2006/relationships/image" Target="../media/image116.svg"/><Relationship Id="rId3" Type="http://schemas.openxmlformats.org/officeDocument/2006/relationships/image" Target="../media/image17.png"/><Relationship Id="rId7" Type="http://schemas.openxmlformats.org/officeDocument/2006/relationships/image" Target="../media/image115.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14.svg"/><Relationship Id="rId11" Type="http://schemas.openxmlformats.org/officeDocument/2006/relationships/image" Target="../media/image48.png"/><Relationship Id="rId5" Type="http://schemas.openxmlformats.org/officeDocument/2006/relationships/image" Target="../media/image113.png"/><Relationship Id="rId10" Type="http://schemas.openxmlformats.org/officeDocument/2006/relationships/image" Target="../media/image118.svg"/><Relationship Id="rId4" Type="http://schemas.openxmlformats.org/officeDocument/2006/relationships/image" Target="../media/image18.svg"/><Relationship Id="rId9" Type="http://schemas.openxmlformats.org/officeDocument/2006/relationships/image" Target="../media/image1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1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eg"/><Relationship Id="rId1" Type="http://schemas.openxmlformats.org/officeDocument/2006/relationships/slideLayout" Target="../slideLayouts/slideLayout2.xml"/><Relationship Id="rId5" Type="http://schemas.openxmlformats.org/officeDocument/2006/relationships/image" Target="../media/image18.sv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_rels/slide1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29.JPG"/><Relationship Id="rId5" Type="http://schemas.openxmlformats.org/officeDocument/2006/relationships/image" Target="../media/image128.JPG"/><Relationship Id="rId4" Type="http://schemas.openxmlformats.org/officeDocument/2006/relationships/image" Target="../media/image127.JPG"/></Relationships>
</file>

<file path=ppt/slides/_rels/slide1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jpeg"/><Relationship Id="rId4" Type="http://schemas.openxmlformats.org/officeDocument/2006/relationships/image" Target="../media/image130.jpeg"/></Relationships>
</file>

<file path=ppt/slides/_rels/slide2.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18" Type="http://schemas.openxmlformats.org/officeDocument/2006/relationships/image" Target="../media/image30.svg"/><Relationship Id="rId26" Type="http://schemas.openxmlformats.org/officeDocument/2006/relationships/image" Target="../media/image38.png"/><Relationship Id="rId3" Type="http://schemas.openxmlformats.org/officeDocument/2006/relationships/image" Target="../media/image15.png"/><Relationship Id="rId21" Type="http://schemas.openxmlformats.org/officeDocument/2006/relationships/image" Target="../media/image33.svg"/><Relationship Id="rId7" Type="http://schemas.openxmlformats.org/officeDocument/2006/relationships/image" Target="../media/image19.png"/><Relationship Id="rId12" Type="http://schemas.openxmlformats.org/officeDocument/2006/relationships/image" Target="../media/image24.svg"/><Relationship Id="rId17" Type="http://schemas.openxmlformats.org/officeDocument/2006/relationships/image" Target="../media/image29.png"/><Relationship Id="rId25" Type="http://schemas.openxmlformats.org/officeDocument/2006/relationships/image" Target="../media/image37.png"/><Relationship Id="rId2" Type="http://schemas.openxmlformats.org/officeDocument/2006/relationships/notesSlide" Target="../notesSlides/notesSlide2.xml"/><Relationship Id="rId16" Type="http://schemas.openxmlformats.org/officeDocument/2006/relationships/image" Target="../media/image28.svg"/><Relationship Id="rId20" Type="http://schemas.openxmlformats.org/officeDocument/2006/relationships/image" Target="../media/image32.png"/><Relationship Id="rId1" Type="http://schemas.openxmlformats.org/officeDocument/2006/relationships/slideLayout" Target="../slideLayouts/slideLayout14.xml"/><Relationship Id="rId6" Type="http://schemas.openxmlformats.org/officeDocument/2006/relationships/image" Target="../media/image18.svg"/><Relationship Id="rId11" Type="http://schemas.openxmlformats.org/officeDocument/2006/relationships/image" Target="../media/image23.png"/><Relationship Id="rId24" Type="http://schemas.openxmlformats.org/officeDocument/2006/relationships/image" Target="../media/image36.jpe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svg"/><Relationship Id="rId10" Type="http://schemas.openxmlformats.org/officeDocument/2006/relationships/image" Target="../media/image22.svg"/><Relationship Id="rId19" Type="http://schemas.openxmlformats.org/officeDocument/2006/relationships/image" Target="../media/image31.jp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svg"/><Relationship Id="rId22" Type="http://schemas.openxmlformats.org/officeDocument/2006/relationships/image" Target="../media/image34.png"/></Relationships>
</file>

<file path=ppt/slides/_rels/slide2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33.tiff"/></Relationships>
</file>

<file path=ppt/slides/_rels/slide2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8.svg"/><Relationship Id="rId7" Type="http://schemas.openxmlformats.org/officeDocument/2006/relationships/diagramColors" Target="../diagrams/colors1.xm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2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3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3" Type="http://schemas.openxmlformats.org/officeDocument/2006/relationships/image" Target="../media/image52.svg"/><Relationship Id="rId18" Type="http://schemas.openxmlformats.org/officeDocument/2006/relationships/image" Target="../media/image57.png"/><Relationship Id="rId26" Type="http://schemas.openxmlformats.org/officeDocument/2006/relationships/image" Target="../media/image65.png"/><Relationship Id="rId39" Type="http://schemas.openxmlformats.org/officeDocument/2006/relationships/image" Target="../media/image88.svg"/><Relationship Id="rId21" Type="http://schemas.openxmlformats.org/officeDocument/2006/relationships/image" Target="../media/image60.svg"/><Relationship Id="rId34" Type="http://schemas.openxmlformats.org/officeDocument/2006/relationships/image" Target="../media/image73.png"/><Relationship Id="rId42" Type="http://schemas.openxmlformats.org/officeDocument/2006/relationships/image" Target="../media/image98.png"/><Relationship Id="rId47" Type="http://schemas.openxmlformats.org/officeDocument/2006/relationships/image" Target="../media/image103.svg"/><Relationship Id="rId50" Type="http://schemas.openxmlformats.org/officeDocument/2006/relationships/image" Target="../media/image143.png"/><Relationship Id="rId7" Type="http://schemas.openxmlformats.org/officeDocument/2006/relationships/image" Target="../media/image83.svg"/><Relationship Id="rId2" Type="http://schemas.openxmlformats.org/officeDocument/2006/relationships/notesSlide" Target="../notesSlides/notesSlide9.xml"/><Relationship Id="rId16" Type="http://schemas.openxmlformats.org/officeDocument/2006/relationships/image" Target="../media/image55.png"/><Relationship Id="rId29" Type="http://schemas.openxmlformats.org/officeDocument/2006/relationships/image" Target="../media/image68.svg"/><Relationship Id="rId11" Type="http://schemas.openxmlformats.org/officeDocument/2006/relationships/image" Target="../media/image50.svg"/><Relationship Id="rId24" Type="http://schemas.openxmlformats.org/officeDocument/2006/relationships/image" Target="../media/image63.png"/><Relationship Id="rId32" Type="http://schemas.openxmlformats.org/officeDocument/2006/relationships/image" Target="../media/image71.png"/><Relationship Id="rId37" Type="http://schemas.openxmlformats.org/officeDocument/2006/relationships/image" Target="../media/image85.svg"/><Relationship Id="rId40" Type="http://schemas.openxmlformats.org/officeDocument/2006/relationships/image" Target="../media/image94.png"/><Relationship Id="rId45" Type="http://schemas.openxmlformats.org/officeDocument/2006/relationships/image" Target="../media/image101.svg"/><Relationship Id="rId5" Type="http://schemas.openxmlformats.org/officeDocument/2006/relationships/image" Target="../media/image93.svg"/><Relationship Id="rId15" Type="http://schemas.openxmlformats.org/officeDocument/2006/relationships/image" Target="../media/image54.svg"/><Relationship Id="rId23" Type="http://schemas.openxmlformats.org/officeDocument/2006/relationships/image" Target="../media/image62.svg"/><Relationship Id="rId28" Type="http://schemas.openxmlformats.org/officeDocument/2006/relationships/image" Target="../media/image67.png"/><Relationship Id="rId36" Type="http://schemas.openxmlformats.org/officeDocument/2006/relationships/image" Target="../media/image84.png"/><Relationship Id="rId49" Type="http://schemas.openxmlformats.org/officeDocument/2006/relationships/image" Target="../media/image112.svg"/><Relationship Id="rId10" Type="http://schemas.openxmlformats.org/officeDocument/2006/relationships/image" Target="../media/image49.png"/><Relationship Id="rId19" Type="http://schemas.openxmlformats.org/officeDocument/2006/relationships/image" Target="../media/image58.svg"/><Relationship Id="rId31" Type="http://schemas.openxmlformats.org/officeDocument/2006/relationships/image" Target="../media/image70.svg"/><Relationship Id="rId44" Type="http://schemas.openxmlformats.org/officeDocument/2006/relationships/image" Target="../media/image100.png"/><Relationship Id="rId52" Type="http://schemas.openxmlformats.org/officeDocument/2006/relationships/image" Target="../media/image145.png"/><Relationship Id="rId4" Type="http://schemas.openxmlformats.org/officeDocument/2006/relationships/image" Target="../media/image92.png"/><Relationship Id="rId9" Type="http://schemas.openxmlformats.org/officeDocument/2006/relationships/image" Target="../media/image142.svg"/><Relationship Id="rId14" Type="http://schemas.openxmlformats.org/officeDocument/2006/relationships/image" Target="../media/image53.png"/><Relationship Id="rId22" Type="http://schemas.openxmlformats.org/officeDocument/2006/relationships/image" Target="../media/image61.png"/><Relationship Id="rId27" Type="http://schemas.openxmlformats.org/officeDocument/2006/relationships/image" Target="../media/image66.svg"/><Relationship Id="rId30" Type="http://schemas.openxmlformats.org/officeDocument/2006/relationships/image" Target="../media/image69.png"/><Relationship Id="rId35" Type="http://schemas.openxmlformats.org/officeDocument/2006/relationships/image" Target="../media/image74.svg"/><Relationship Id="rId43" Type="http://schemas.openxmlformats.org/officeDocument/2006/relationships/image" Target="../media/image99.svg"/><Relationship Id="rId48" Type="http://schemas.openxmlformats.org/officeDocument/2006/relationships/image" Target="../media/image111.png"/><Relationship Id="rId8" Type="http://schemas.openxmlformats.org/officeDocument/2006/relationships/image" Target="../media/image141.png"/><Relationship Id="rId51" Type="http://schemas.openxmlformats.org/officeDocument/2006/relationships/image" Target="../media/image144.svg"/><Relationship Id="rId3" Type="http://schemas.openxmlformats.org/officeDocument/2006/relationships/image" Target="../media/image140.jpeg"/><Relationship Id="rId12" Type="http://schemas.openxmlformats.org/officeDocument/2006/relationships/image" Target="../media/image51.png"/><Relationship Id="rId17" Type="http://schemas.openxmlformats.org/officeDocument/2006/relationships/image" Target="../media/image56.svg"/><Relationship Id="rId25" Type="http://schemas.openxmlformats.org/officeDocument/2006/relationships/image" Target="../media/image64.svg"/><Relationship Id="rId33" Type="http://schemas.openxmlformats.org/officeDocument/2006/relationships/image" Target="../media/image72.svg"/><Relationship Id="rId38" Type="http://schemas.openxmlformats.org/officeDocument/2006/relationships/image" Target="../media/image87.png"/><Relationship Id="rId46" Type="http://schemas.openxmlformats.org/officeDocument/2006/relationships/image" Target="../media/image102.png"/><Relationship Id="rId20" Type="http://schemas.openxmlformats.org/officeDocument/2006/relationships/image" Target="../media/image59.png"/><Relationship Id="rId41" Type="http://schemas.openxmlformats.org/officeDocument/2006/relationships/image" Target="../media/image95.svg"/><Relationship Id="rId1" Type="http://schemas.openxmlformats.org/officeDocument/2006/relationships/slideLayout" Target="../slideLayouts/slideLayout14.xml"/><Relationship Id="rId6" Type="http://schemas.openxmlformats.org/officeDocument/2006/relationships/image" Target="../media/image82.png"/></Relationships>
</file>

<file path=ppt/slides/_rels/slide26.xml.rels><?xml version="1.0" encoding="UTF-8" standalone="yes"?>
<Relationships xmlns="http://schemas.openxmlformats.org/package/2006/relationships"><Relationship Id="rId8" Type="http://schemas.openxmlformats.org/officeDocument/2006/relationships/image" Target="../media/image1460.png"/><Relationship Id="rId3" Type="http://schemas.openxmlformats.org/officeDocument/2006/relationships/slideLayout" Target="../slideLayouts/slideLayout14.xml"/><Relationship Id="rId7" Type="http://schemas.openxmlformats.org/officeDocument/2006/relationships/image" Target="../media/image14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104.tiff"/><Relationship Id="rId4" Type="http://schemas.openxmlformats.org/officeDocument/2006/relationships/image" Target="../media/image18.svg"/></Relationships>
</file>

<file path=ppt/slides/_rels/slide2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7.png"/><Relationship Id="rId7" Type="http://schemas.openxmlformats.org/officeDocument/2006/relationships/image" Target="../media/image149.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8.svg"/></Relationships>
</file>

<file path=ppt/slides/_rels/slide29.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04.tiff"/><Relationship Id="rId7" Type="http://schemas.microsoft.com/office/2007/relationships/hdphoto" Target="../media/hdphoto3.wdp"/><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149.png"/><Relationship Id="rId5" Type="http://schemas.openxmlformats.org/officeDocument/2006/relationships/image" Target="../media/image18.sv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9.png"/><Relationship Id="rId7" Type="http://schemas.openxmlformats.org/officeDocument/2006/relationships/image" Target="../media/image40.png"/><Relationship Id="rId12"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39.png"/><Relationship Id="rId11" Type="http://schemas.openxmlformats.org/officeDocument/2006/relationships/image" Target="../media/image35.svg"/><Relationship Id="rId5" Type="http://schemas.openxmlformats.org/officeDocument/2006/relationships/image" Target="../media/image18.svg"/><Relationship Id="rId10" Type="http://schemas.openxmlformats.org/officeDocument/2006/relationships/image" Target="../media/image34.png"/><Relationship Id="rId4" Type="http://schemas.openxmlformats.org/officeDocument/2006/relationships/image" Target="../media/image17.png"/><Relationship Id="rId9" Type="http://schemas.openxmlformats.org/officeDocument/2006/relationships/image" Target="../media/image33.svg"/></Relationships>
</file>

<file path=ppt/slides/_rels/slide30.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04.tiff"/><Relationship Id="rId7" Type="http://schemas.microsoft.com/office/2007/relationships/hdphoto" Target="../media/hdphoto3.wdp"/><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149.png"/><Relationship Id="rId5" Type="http://schemas.openxmlformats.org/officeDocument/2006/relationships/image" Target="../media/image18.svg"/><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04.tiff"/><Relationship Id="rId7" Type="http://schemas.microsoft.com/office/2007/relationships/hdphoto" Target="../media/hdphoto3.wdp"/><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149.png"/><Relationship Id="rId5" Type="http://schemas.openxmlformats.org/officeDocument/2006/relationships/image" Target="../media/image18.sv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35.svg"/><Relationship Id="rId3" Type="http://schemas.openxmlformats.org/officeDocument/2006/relationships/image" Target="../media/image9.png"/><Relationship Id="rId7" Type="http://schemas.openxmlformats.org/officeDocument/2006/relationships/image" Target="../media/image42.png"/><Relationship Id="rId12"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41.png"/><Relationship Id="rId11" Type="http://schemas.openxmlformats.org/officeDocument/2006/relationships/image" Target="../media/image33.svg"/><Relationship Id="rId5" Type="http://schemas.openxmlformats.org/officeDocument/2006/relationships/image" Target="../media/image18.svg"/><Relationship Id="rId10" Type="http://schemas.openxmlformats.org/officeDocument/2006/relationships/image" Target="../media/image32.png"/><Relationship Id="rId4" Type="http://schemas.openxmlformats.org/officeDocument/2006/relationships/image" Target="../media/image17.png"/><Relationship Id="rId9" Type="http://schemas.openxmlformats.org/officeDocument/2006/relationships/image" Target="../media/image40.png"/><Relationship Id="rId14" Type="http://schemas.openxmlformats.org/officeDocument/2006/relationships/image" Target="../media/image36.jpeg"/></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36.jpeg"/><Relationship Id="rId3" Type="http://schemas.openxmlformats.org/officeDocument/2006/relationships/image" Target="../media/image9.png"/><Relationship Id="rId7" Type="http://schemas.openxmlformats.org/officeDocument/2006/relationships/image" Target="../media/image42.png"/><Relationship Id="rId12" Type="http://schemas.openxmlformats.org/officeDocument/2006/relationships/image" Target="../media/image35.sv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39.png"/><Relationship Id="rId11" Type="http://schemas.openxmlformats.org/officeDocument/2006/relationships/image" Target="../media/image34.png"/><Relationship Id="rId5" Type="http://schemas.openxmlformats.org/officeDocument/2006/relationships/image" Target="../media/image18.svg"/><Relationship Id="rId10" Type="http://schemas.openxmlformats.org/officeDocument/2006/relationships/image" Target="../media/image33.svg"/><Relationship Id="rId4" Type="http://schemas.openxmlformats.org/officeDocument/2006/relationships/image" Target="../media/image17.png"/><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6.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18.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18.svg"/></Relationships>
</file>

<file path=ppt/slides/_rels/slide8.xml.rels><?xml version="1.0" encoding="UTF-8" standalone="yes"?>
<Relationships xmlns="http://schemas.openxmlformats.org/package/2006/relationships"><Relationship Id="rId13" Type="http://schemas.openxmlformats.org/officeDocument/2006/relationships/image" Target="../media/image58.svg"/><Relationship Id="rId18" Type="http://schemas.openxmlformats.org/officeDocument/2006/relationships/image" Target="../media/image63.png"/><Relationship Id="rId26" Type="http://schemas.openxmlformats.org/officeDocument/2006/relationships/image" Target="../media/image71.png"/><Relationship Id="rId39" Type="http://schemas.openxmlformats.org/officeDocument/2006/relationships/image" Target="../media/image36.jpeg"/><Relationship Id="rId21" Type="http://schemas.openxmlformats.org/officeDocument/2006/relationships/image" Target="../media/image66.svg"/><Relationship Id="rId34" Type="http://schemas.openxmlformats.org/officeDocument/2006/relationships/image" Target="../media/image79.jpeg"/><Relationship Id="rId7" Type="http://schemas.openxmlformats.org/officeDocument/2006/relationships/image" Target="../media/image52.svg"/><Relationship Id="rId12" Type="http://schemas.openxmlformats.org/officeDocument/2006/relationships/image" Target="../media/image57.png"/><Relationship Id="rId17" Type="http://schemas.openxmlformats.org/officeDocument/2006/relationships/image" Target="../media/image62.svg"/><Relationship Id="rId25" Type="http://schemas.openxmlformats.org/officeDocument/2006/relationships/image" Target="../media/image70.svg"/><Relationship Id="rId33" Type="http://schemas.openxmlformats.org/officeDocument/2006/relationships/image" Target="../media/image78.png"/><Relationship Id="rId38" Type="http://schemas.openxmlformats.org/officeDocument/2006/relationships/image" Target="../media/image35.svg"/><Relationship Id="rId2" Type="http://schemas.openxmlformats.org/officeDocument/2006/relationships/image" Target="../media/image17.png"/><Relationship Id="rId16" Type="http://schemas.openxmlformats.org/officeDocument/2006/relationships/image" Target="../media/image61.png"/><Relationship Id="rId20" Type="http://schemas.openxmlformats.org/officeDocument/2006/relationships/image" Target="../media/image65.png"/><Relationship Id="rId29" Type="http://schemas.openxmlformats.org/officeDocument/2006/relationships/image" Target="../media/image74.sv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svg"/><Relationship Id="rId24" Type="http://schemas.openxmlformats.org/officeDocument/2006/relationships/image" Target="../media/image69.png"/><Relationship Id="rId32" Type="http://schemas.openxmlformats.org/officeDocument/2006/relationships/image" Target="../media/image77.jpeg"/><Relationship Id="rId37" Type="http://schemas.openxmlformats.org/officeDocument/2006/relationships/image" Target="../media/image34.png"/><Relationship Id="rId5" Type="http://schemas.openxmlformats.org/officeDocument/2006/relationships/image" Target="../media/image50.svg"/><Relationship Id="rId15" Type="http://schemas.openxmlformats.org/officeDocument/2006/relationships/image" Target="../media/image60.svg"/><Relationship Id="rId23" Type="http://schemas.openxmlformats.org/officeDocument/2006/relationships/image" Target="../media/image68.svg"/><Relationship Id="rId28" Type="http://schemas.openxmlformats.org/officeDocument/2006/relationships/image" Target="../media/image73.png"/><Relationship Id="rId36" Type="http://schemas.openxmlformats.org/officeDocument/2006/relationships/image" Target="../media/image81.svg"/><Relationship Id="rId10" Type="http://schemas.openxmlformats.org/officeDocument/2006/relationships/image" Target="../media/image55.png"/><Relationship Id="rId19" Type="http://schemas.openxmlformats.org/officeDocument/2006/relationships/image" Target="../media/image64.svg"/><Relationship Id="rId31" Type="http://schemas.openxmlformats.org/officeDocument/2006/relationships/image" Target="../media/image76.emf"/><Relationship Id="rId4" Type="http://schemas.openxmlformats.org/officeDocument/2006/relationships/image" Target="../media/image49.png"/><Relationship Id="rId9" Type="http://schemas.openxmlformats.org/officeDocument/2006/relationships/image" Target="../media/image54.svg"/><Relationship Id="rId14" Type="http://schemas.openxmlformats.org/officeDocument/2006/relationships/image" Target="../media/image59.png"/><Relationship Id="rId22" Type="http://schemas.openxmlformats.org/officeDocument/2006/relationships/image" Target="../media/image67.png"/><Relationship Id="rId27" Type="http://schemas.openxmlformats.org/officeDocument/2006/relationships/image" Target="../media/image72.svg"/><Relationship Id="rId30" Type="http://schemas.openxmlformats.org/officeDocument/2006/relationships/image" Target="../media/image75.png"/><Relationship Id="rId35" Type="http://schemas.openxmlformats.org/officeDocument/2006/relationships/image" Target="../media/image80.png"/><Relationship Id="rId8" Type="http://schemas.openxmlformats.org/officeDocument/2006/relationships/image" Target="../media/image53.png"/><Relationship Id="rId3" Type="http://schemas.openxmlformats.org/officeDocument/2006/relationships/image" Target="../media/image18.svg"/></Relationships>
</file>

<file path=ppt/slides/_rels/slide9.xml.rels><?xml version="1.0" encoding="UTF-8" standalone="yes"?>
<Relationships xmlns="http://schemas.openxmlformats.org/package/2006/relationships"><Relationship Id="rId13" Type="http://schemas.openxmlformats.org/officeDocument/2006/relationships/image" Target="../media/image56.svg"/><Relationship Id="rId18" Type="http://schemas.openxmlformats.org/officeDocument/2006/relationships/image" Target="../media/image61.png"/><Relationship Id="rId26" Type="http://schemas.openxmlformats.org/officeDocument/2006/relationships/image" Target="../media/image69.png"/><Relationship Id="rId3" Type="http://schemas.openxmlformats.org/officeDocument/2006/relationships/image" Target="../media/image18.svg"/><Relationship Id="rId21" Type="http://schemas.openxmlformats.org/officeDocument/2006/relationships/image" Target="../media/image64.svg"/><Relationship Id="rId34" Type="http://schemas.openxmlformats.org/officeDocument/2006/relationships/image" Target="../media/image75.png"/><Relationship Id="rId7" Type="http://schemas.openxmlformats.org/officeDocument/2006/relationships/image" Target="../media/image50.svg"/><Relationship Id="rId12" Type="http://schemas.openxmlformats.org/officeDocument/2006/relationships/image" Target="../media/image55.png"/><Relationship Id="rId17" Type="http://schemas.openxmlformats.org/officeDocument/2006/relationships/image" Target="../media/image60.svg"/><Relationship Id="rId25" Type="http://schemas.openxmlformats.org/officeDocument/2006/relationships/image" Target="../media/image68.svg"/><Relationship Id="rId33" Type="http://schemas.openxmlformats.org/officeDocument/2006/relationships/image" Target="../media/image85.svg"/><Relationship Id="rId2" Type="http://schemas.openxmlformats.org/officeDocument/2006/relationships/image" Target="../media/image17.png"/><Relationship Id="rId16" Type="http://schemas.openxmlformats.org/officeDocument/2006/relationships/image" Target="../media/image59.png"/><Relationship Id="rId20" Type="http://schemas.openxmlformats.org/officeDocument/2006/relationships/image" Target="../media/image63.png"/><Relationship Id="rId29" Type="http://schemas.openxmlformats.org/officeDocument/2006/relationships/image" Target="../media/image72.sv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svg"/><Relationship Id="rId24" Type="http://schemas.openxmlformats.org/officeDocument/2006/relationships/image" Target="../media/image67.png"/><Relationship Id="rId32" Type="http://schemas.openxmlformats.org/officeDocument/2006/relationships/image" Target="../media/image84.png"/><Relationship Id="rId5" Type="http://schemas.openxmlformats.org/officeDocument/2006/relationships/image" Target="../media/image83.svg"/><Relationship Id="rId15" Type="http://schemas.openxmlformats.org/officeDocument/2006/relationships/image" Target="../media/image58.svg"/><Relationship Id="rId23" Type="http://schemas.openxmlformats.org/officeDocument/2006/relationships/image" Target="../media/image66.svg"/><Relationship Id="rId28" Type="http://schemas.openxmlformats.org/officeDocument/2006/relationships/image" Target="../media/image71.png"/><Relationship Id="rId10" Type="http://schemas.openxmlformats.org/officeDocument/2006/relationships/image" Target="../media/image53.png"/><Relationship Id="rId19" Type="http://schemas.openxmlformats.org/officeDocument/2006/relationships/image" Target="../media/image62.svg"/><Relationship Id="rId31" Type="http://schemas.openxmlformats.org/officeDocument/2006/relationships/image" Target="../media/image74.svg"/><Relationship Id="rId4" Type="http://schemas.openxmlformats.org/officeDocument/2006/relationships/image" Target="../media/image82.png"/><Relationship Id="rId9" Type="http://schemas.openxmlformats.org/officeDocument/2006/relationships/image" Target="../media/image52.svg"/><Relationship Id="rId14" Type="http://schemas.openxmlformats.org/officeDocument/2006/relationships/image" Target="../media/image57.png"/><Relationship Id="rId22" Type="http://schemas.openxmlformats.org/officeDocument/2006/relationships/image" Target="../media/image65.png"/><Relationship Id="rId27" Type="http://schemas.openxmlformats.org/officeDocument/2006/relationships/image" Target="../media/image70.svg"/><Relationship Id="rId30" Type="http://schemas.openxmlformats.org/officeDocument/2006/relationships/image" Target="../media/image73.png"/><Relationship Id="rId35" Type="http://schemas.openxmlformats.org/officeDocument/2006/relationships/image" Target="../media/image86.png"/><Relationship Id="rId8"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9D484DE-E06F-32FA-BE64-FA56783B6ABA}"/>
              </a:ext>
            </a:extLst>
          </p:cNvPr>
          <p:cNvPicPr>
            <a:picLocks noChangeAspect="1"/>
          </p:cNvPicPr>
          <p:nvPr/>
        </p:nvPicPr>
        <p:blipFill rotWithShape="1">
          <a:blip r:embed="rId3">
            <a:extLst>
              <a:ext uri="{28A0092B-C50C-407E-A947-70E740481C1C}">
                <a14:useLocalDpi xmlns:a14="http://schemas.microsoft.com/office/drawing/2010/main" val="0"/>
              </a:ext>
            </a:extLst>
          </a:blip>
          <a:srcRect l="58035" t="40871"/>
          <a:stretch/>
        </p:blipFill>
        <p:spPr>
          <a:xfrm flipH="1" flipV="1">
            <a:off x="0" y="64612"/>
            <a:ext cx="7143224" cy="5661501"/>
          </a:xfrm>
          <a:prstGeom prst="rect">
            <a:avLst/>
          </a:prstGeom>
        </p:spPr>
      </p:pic>
      <p:pic>
        <p:nvPicPr>
          <p:cNvPr id="16" name="Picture 15">
            <a:extLst>
              <a:ext uri="{FF2B5EF4-FFF2-40B4-BE49-F238E27FC236}">
                <a16:creationId xmlns:a16="http://schemas.microsoft.com/office/drawing/2014/main" id="{E02D6DC3-E616-D1E2-6334-6A592319519C}"/>
              </a:ext>
            </a:extLst>
          </p:cNvPr>
          <p:cNvPicPr>
            <a:picLocks noChangeAspect="1"/>
          </p:cNvPicPr>
          <p:nvPr/>
        </p:nvPicPr>
        <p:blipFill rotWithShape="1">
          <a:blip r:embed="rId4">
            <a:duotone>
              <a:schemeClr val="accent3">
                <a:shade val="45000"/>
                <a:satMod val="135000"/>
              </a:schemeClr>
              <a:prstClr val="white"/>
            </a:duotone>
            <a:alphaModFix amt="50000"/>
          </a:blip>
          <a:srcRect t="25825" b="3862"/>
          <a:stretch/>
        </p:blipFill>
        <p:spPr>
          <a:xfrm>
            <a:off x="-2" y="0"/>
            <a:ext cx="12192002" cy="6858000"/>
          </a:xfrm>
          <a:prstGeom prst="rect">
            <a:avLst/>
          </a:prstGeom>
        </p:spPr>
      </p:pic>
      <p:sp>
        <p:nvSpPr>
          <p:cNvPr id="15" name="Freeform 14">
            <a:extLst>
              <a:ext uri="{FF2B5EF4-FFF2-40B4-BE49-F238E27FC236}">
                <a16:creationId xmlns:a16="http://schemas.microsoft.com/office/drawing/2014/main" id="{C44CE6E7-0FA7-A684-916E-29E7A1FE075A}"/>
              </a:ext>
            </a:extLst>
          </p:cNvPr>
          <p:cNvSpPr/>
          <p:nvPr/>
        </p:nvSpPr>
        <p:spPr>
          <a:xfrm>
            <a:off x="-1" y="1829722"/>
            <a:ext cx="1973453" cy="3947035"/>
          </a:xfrm>
          <a:custGeom>
            <a:avLst/>
            <a:gdLst>
              <a:gd name="connsiteX0" fmla="*/ 0 w 1973453"/>
              <a:gd name="connsiteY0" fmla="*/ -164 h 3947035"/>
              <a:gd name="connsiteX1" fmla="*/ 1973454 w 1973453"/>
              <a:gd name="connsiteY1" fmla="*/ 1973418 h 3947035"/>
              <a:gd name="connsiteX2" fmla="*/ 0 w 1973453"/>
              <a:gd name="connsiteY2" fmla="*/ 3946871 h 3947035"/>
            </a:gdLst>
            <a:ahLst/>
            <a:cxnLst>
              <a:cxn ang="0">
                <a:pos x="connsiteX0" y="connsiteY0"/>
              </a:cxn>
              <a:cxn ang="0">
                <a:pos x="connsiteX1" y="connsiteY1"/>
              </a:cxn>
              <a:cxn ang="0">
                <a:pos x="connsiteX2" y="connsiteY2"/>
              </a:cxn>
            </a:cxnLst>
            <a:rect l="l" t="t" r="r" b="b"/>
            <a:pathLst>
              <a:path w="1973453" h="3947035">
                <a:moveTo>
                  <a:pt x="0" y="-164"/>
                </a:moveTo>
                <a:cubicBezTo>
                  <a:pt x="1089929" y="-87"/>
                  <a:pt x="1973454" y="883492"/>
                  <a:pt x="1973454" y="1973418"/>
                </a:cubicBezTo>
                <a:cubicBezTo>
                  <a:pt x="1973454" y="3063331"/>
                  <a:pt x="1089908" y="3946871"/>
                  <a:pt x="0" y="3946871"/>
                </a:cubicBezTo>
              </a:path>
            </a:pathLst>
          </a:custGeom>
          <a:noFill/>
          <a:ln w="12809" cap="flat">
            <a:solidFill>
              <a:srgbClr val="333333"/>
            </a:solidFill>
            <a:prstDash val="solid"/>
            <a:miter/>
          </a:ln>
        </p:spPr>
        <p:txBody>
          <a:bodyPr rtlCol="0" anchor="ctr"/>
          <a:lstStyle/>
          <a:p>
            <a:endParaRPr lang="en-SI"/>
          </a:p>
        </p:txBody>
      </p:sp>
      <p:sp>
        <p:nvSpPr>
          <p:cNvPr id="17" name="Freeform 16">
            <a:extLst>
              <a:ext uri="{FF2B5EF4-FFF2-40B4-BE49-F238E27FC236}">
                <a16:creationId xmlns:a16="http://schemas.microsoft.com/office/drawing/2014/main" id="{32305A9B-9539-1F94-8F3C-554812239C1F}"/>
              </a:ext>
            </a:extLst>
          </p:cNvPr>
          <p:cNvSpPr/>
          <p:nvPr/>
        </p:nvSpPr>
        <p:spPr>
          <a:xfrm>
            <a:off x="846224" y="1915537"/>
            <a:ext cx="467579" cy="467579"/>
          </a:xfrm>
          <a:custGeom>
            <a:avLst/>
            <a:gdLst>
              <a:gd name="connsiteX0" fmla="*/ 467580 w 467579"/>
              <a:gd name="connsiteY0" fmla="*/ 233790 h 467579"/>
              <a:gd name="connsiteX1" fmla="*/ 233790 w 467579"/>
              <a:gd name="connsiteY1" fmla="*/ 467579 h 467579"/>
              <a:gd name="connsiteX2" fmla="*/ 0 w 467579"/>
              <a:gd name="connsiteY2" fmla="*/ 233790 h 467579"/>
              <a:gd name="connsiteX3" fmla="*/ 233790 w 467579"/>
              <a:gd name="connsiteY3" fmla="*/ 0 h 467579"/>
              <a:gd name="connsiteX4" fmla="*/ 467580 w 467579"/>
              <a:gd name="connsiteY4" fmla="*/ 233790 h 467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79" h="467579">
                <a:moveTo>
                  <a:pt x="467580" y="233790"/>
                </a:moveTo>
                <a:cubicBezTo>
                  <a:pt x="467580" y="362908"/>
                  <a:pt x="362908" y="467579"/>
                  <a:pt x="233790" y="467579"/>
                </a:cubicBezTo>
                <a:cubicBezTo>
                  <a:pt x="104671" y="467579"/>
                  <a:pt x="0" y="362908"/>
                  <a:pt x="0" y="233790"/>
                </a:cubicBezTo>
                <a:cubicBezTo>
                  <a:pt x="0" y="104671"/>
                  <a:pt x="104671" y="0"/>
                  <a:pt x="233790" y="0"/>
                </a:cubicBezTo>
                <a:cubicBezTo>
                  <a:pt x="362908" y="0"/>
                  <a:pt x="467580" y="104671"/>
                  <a:pt x="467580" y="233790"/>
                </a:cubicBezTo>
                <a:close/>
              </a:path>
            </a:pathLst>
          </a:custGeom>
          <a:solidFill>
            <a:srgbClr val="333333"/>
          </a:solidFill>
          <a:ln w="12809" cap="flat">
            <a:noFill/>
            <a:prstDash val="solid"/>
            <a:miter/>
          </a:ln>
        </p:spPr>
        <p:txBody>
          <a:bodyPr rtlCol="0" anchor="ctr"/>
          <a:lstStyle/>
          <a:p>
            <a:endParaRPr lang="en-SI"/>
          </a:p>
        </p:txBody>
      </p:sp>
      <p:sp>
        <p:nvSpPr>
          <p:cNvPr id="12" name="TextBox 11">
            <a:extLst>
              <a:ext uri="{FF2B5EF4-FFF2-40B4-BE49-F238E27FC236}">
                <a16:creationId xmlns:a16="http://schemas.microsoft.com/office/drawing/2014/main" id="{08D1CC96-420D-A323-5055-D8FAB3B4AD34}"/>
              </a:ext>
            </a:extLst>
          </p:cNvPr>
          <p:cNvSpPr txBox="1"/>
          <p:nvPr/>
        </p:nvSpPr>
        <p:spPr>
          <a:xfrm>
            <a:off x="8942430" y="6538880"/>
            <a:ext cx="3176062" cy="276999"/>
          </a:xfrm>
          <a:prstGeom prst="rect">
            <a:avLst/>
          </a:prstGeom>
          <a:noFill/>
        </p:spPr>
        <p:txBody>
          <a:bodyPr wrap="square">
            <a:spAutoFit/>
          </a:bodyPr>
          <a:lstStyle/>
          <a:p>
            <a:pPr algn="r"/>
            <a:r>
              <a:rPr lang="sl-SI" sz="1200" dirty="0">
                <a:latin typeface="Inter Light" panose="02000503000000020004" pitchFamily="2" charset="0"/>
                <a:ea typeface="Inter Light" panose="02000503000000020004" pitchFamily="2" charset="0"/>
              </a:rPr>
              <a:t>*Previous collaborators</a:t>
            </a:r>
          </a:p>
        </p:txBody>
      </p:sp>
      <p:sp>
        <p:nvSpPr>
          <p:cNvPr id="7" name="TextBox 6">
            <a:extLst>
              <a:ext uri="{FF2B5EF4-FFF2-40B4-BE49-F238E27FC236}">
                <a16:creationId xmlns:a16="http://schemas.microsoft.com/office/drawing/2014/main" id="{2D150411-C4E7-D7D7-4502-46832B8EC2C4}"/>
              </a:ext>
            </a:extLst>
          </p:cNvPr>
          <p:cNvSpPr txBox="1"/>
          <p:nvPr/>
        </p:nvSpPr>
        <p:spPr>
          <a:xfrm>
            <a:off x="1500614" y="1733827"/>
            <a:ext cx="7683063" cy="830997"/>
          </a:xfrm>
          <a:prstGeom prst="rect">
            <a:avLst/>
          </a:prstGeom>
          <a:noFill/>
        </p:spPr>
        <p:txBody>
          <a:bodyPr wrap="square" rtlCol="0">
            <a:spAutoFit/>
          </a:bodyPr>
          <a:lstStyle/>
          <a:p>
            <a:r>
              <a:rPr lang="sl-SI" sz="2400" b="1" dirty="0">
                <a:solidFill>
                  <a:srgbClr val="C00000"/>
                </a:solidFill>
                <a:latin typeface="Inter Light" panose="02000503000000020004" pitchFamily="2" charset="0"/>
                <a:ea typeface="Inter Light" panose="02000503000000020004" pitchFamily="2" charset="0"/>
              </a:rPr>
              <a:t>Autonomous laboratory for sustainable research and discovery of new materials</a:t>
            </a:r>
            <a:endParaRPr lang="en-SI" sz="2400" b="1" dirty="0">
              <a:solidFill>
                <a:srgbClr val="C00000"/>
              </a:solidFill>
              <a:latin typeface="Inter Light" panose="02000503000000020004" pitchFamily="2" charset="0"/>
              <a:ea typeface="Inter Light" panose="02000503000000020004" pitchFamily="2" charset="0"/>
            </a:endParaRPr>
          </a:p>
        </p:txBody>
      </p:sp>
      <p:sp>
        <p:nvSpPr>
          <p:cNvPr id="8" name="TextBox 7">
            <a:extLst>
              <a:ext uri="{FF2B5EF4-FFF2-40B4-BE49-F238E27FC236}">
                <a16:creationId xmlns:a16="http://schemas.microsoft.com/office/drawing/2014/main" id="{1596501A-EB28-4E3D-CCDD-60AFF92F6B96}"/>
              </a:ext>
            </a:extLst>
          </p:cNvPr>
          <p:cNvSpPr txBox="1"/>
          <p:nvPr/>
        </p:nvSpPr>
        <p:spPr>
          <a:xfrm>
            <a:off x="2412070" y="2630725"/>
            <a:ext cx="1994106" cy="707886"/>
          </a:xfrm>
          <a:prstGeom prst="rect">
            <a:avLst/>
          </a:prstGeom>
          <a:noFill/>
        </p:spPr>
        <p:txBody>
          <a:bodyPr wrap="square" rtlCol="0">
            <a:spAutoFit/>
          </a:bodyPr>
          <a:lstStyle/>
          <a:p>
            <a:r>
              <a:rPr lang="sl-SI" sz="2000" b="1" dirty="0">
                <a:solidFill>
                  <a:srgbClr val="C00000"/>
                </a:solidFill>
                <a:latin typeface="Inter Light" panose="02000503000000020004" pitchFamily="2" charset="0"/>
                <a:ea typeface="Inter Light" panose="02000503000000020004" pitchFamily="2" charset="0"/>
              </a:rPr>
              <a:t>Sašo Šturm</a:t>
            </a:r>
          </a:p>
          <a:p>
            <a:endParaRPr lang="en-SI" sz="2000" dirty="0">
              <a:latin typeface="Inter Light" panose="02000503000000020004" pitchFamily="2" charset="0"/>
              <a:ea typeface="Inter Light" panose="02000503000000020004" pitchFamily="2" charset="0"/>
            </a:endParaRPr>
          </a:p>
        </p:txBody>
      </p:sp>
      <p:grpSp>
        <p:nvGrpSpPr>
          <p:cNvPr id="21" name="Group 20">
            <a:extLst>
              <a:ext uri="{FF2B5EF4-FFF2-40B4-BE49-F238E27FC236}">
                <a16:creationId xmlns:a16="http://schemas.microsoft.com/office/drawing/2014/main" id="{F675B6AE-BC60-43B5-5A35-DDF6EE6AE56B}"/>
              </a:ext>
            </a:extLst>
          </p:cNvPr>
          <p:cNvGrpSpPr/>
          <p:nvPr/>
        </p:nvGrpSpPr>
        <p:grpSpPr>
          <a:xfrm>
            <a:off x="2412070" y="4331514"/>
            <a:ext cx="3457326" cy="786391"/>
            <a:chOff x="2604425" y="5347790"/>
            <a:chExt cx="3961288" cy="901022"/>
          </a:xfrm>
        </p:grpSpPr>
        <p:pic>
          <p:nvPicPr>
            <p:cNvPr id="22" name="Picture 21">
              <a:extLst>
                <a:ext uri="{FF2B5EF4-FFF2-40B4-BE49-F238E27FC236}">
                  <a16:creationId xmlns:a16="http://schemas.microsoft.com/office/drawing/2014/main" id="{F22BBD25-5672-F585-19DC-AF507E34C1B2}"/>
                </a:ext>
              </a:extLst>
            </p:cNvPr>
            <p:cNvPicPr>
              <a:picLocks noChangeAspect="1"/>
            </p:cNvPicPr>
            <p:nvPr/>
          </p:nvPicPr>
          <p:blipFill rotWithShape="1">
            <a:blip r:embed="rId5">
              <a:clrChange>
                <a:clrFrom>
                  <a:srgbClr val="FFFFFE"/>
                </a:clrFrom>
                <a:clrTo>
                  <a:srgbClr val="FFFFFE">
                    <a:alpha val="0"/>
                  </a:srgbClr>
                </a:clrTo>
              </a:clrChange>
              <a:extLst>
                <a:ext uri="{28A0092B-C50C-407E-A947-70E740481C1C}">
                  <a14:useLocalDpi xmlns:a14="http://schemas.microsoft.com/office/drawing/2010/main" val="0"/>
                </a:ext>
              </a:extLst>
            </a:blip>
            <a:srcRect l="58682" t="15633" r="2317" b="70157"/>
            <a:stretch/>
          </p:blipFill>
          <p:spPr>
            <a:xfrm>
              <a:off x="3238112" y="5806136"/>
              <a:ext cx="3031309" cy="427659"/>
            </a:xfrm>
            <a:prstGeom prst="rect">
              <a:avLst/>
            </a:prstGeom>
          </p:spPr>
        </p:pic>
        <p:pic>
          <p:nvPicPr>
            <p:cNvPr id="23" name="Picture 22">
              <a:extLst>
                <a:ext uri="{FF2B5EF4-FFF2-40B4-BE49-F238E27FC236}">
                  <a16:creationId xmlns:a16="http://schemas.microsoft.com/office/drawing/2014/main" id="{21A6C576-A254-A891-718D-185C6D93025B}"/>
                </a:ext>
              </a:extLst>
            </p:cNvPr>
            <p:cNvPicPr>
              <a:picLocks noChangeAspect="1"/>
            </p:cNvPicPr>
            <p:nvPr/>
          </p:nvPicPr>
          <p:blipFill rotWithShape="1">
            <a:blip r:embed="rId5">
              <a:clrChange>
                <a:clrFrom>
                  <a:srgbClr val="FFFFFE"/>
                </a:clrFrom>
                <a:clrTo>
                  <a:srgbClr val="FFFFFE">
                    <a:alpha val="0"/>
                  </a:srgbClr>
                </a:clrTo>
              </a:clrChange>
              <a:extLst>
                <a:ext uri="{28A0092B-C50C-407E-A947-70E740481C1C}">
                  <a14:useLocalDpi xmlns:a14="http://schemas.microsoft.com/office/drawing/2010/main" val="0"/>
                </a:ext>
              </a:extLst>
            </a:blip>
            <a:srcRect r="86350" b="60478"/>
            <a:stretch/>
          </p:blipFill>
          <p:spPr>
            <a:xfrm>
              <a:off x="2604425" y="5541352"/>
              <a:ext cx="631009" cy="707460"/>
            </a:xfrm>
            <a:prstGeom prst="rect">
              <a:avLst/>
            </a:prstGeom>
          </p:spPr>
        </p:pic>
        <p:pic>
          <p:nvPicPr>
            <p:cNvPr id="24" name="Picture 23">
              <a:extLst>
                <a:ext uri="{FF2B5EF4-FFF2-40B4-BE49-F238E27FC236}">
                  <a16:creationId xmlns:a16="http://schemas.microsoft.com/office/drawing/2014/main" id="{DDD4517A-BFFA-A578-A72D-C21131EAF1A4}"/>
                </a:ext>
              </a:extLst>
            </p:cNvPr>
            <p:cNvPicPr>
              <a:picLocks noChangeAspect="1"/>
            </p:cNvPicPr>
            <p:nvPr/>
          </p:nvPicPr>
          <p:blipFill rotWithShape="1">
            <a:blip r:embed="rId5">
              <a:clrChange>
                <a:clrFrom>
                  <a:srgbClr val="FFFFFE"/>
                </a:clrFrom>
                <a:clrTo>
                  <a:srgbClr val="FFFFFE">
                    <a:alpha val="0"/>
                  </a:srgbClr>
                </a:clrTo>
              </a:clrChange>
              <a:extLst>
                <a:ext uri="{28A0092B-C50C-407E-A947-70E740481C1C}">
                  <a14:useLocalDpi xmlns:a14="http://schemas.microsoft.com/office/drawing/2010/main" val="0"/>
                </a:ext>
              </a:extLst>
            </a:blip>
            <a:srcRect l="12874" t="12587" r="43703" b="70440"/>
            <a:stretch/>
          </p:blipFill>
          <p:spPr>
            <a:xfrm>
              <a:off x="3190768" y="5347790"/>
              <a:ext cx="3374945" cy="510851"/>
            </a:xfrm>
            <a:prstGeom prst="rect">
              <a:avLst/>
            </a:prstGeom>
          </p:spPr>
        </p:pic>
      </p:grpSp>
      <p:sp>
        <p:nvSpPr>
          <p:cNvPr id="9" name="TextBox 8">
            <a:extLst>
              <a:ext uri="{FF2B5EF4-FFF2-40B4-BE49-F238E27FC236}">
                <a16:creationId xmlns:a16="http://schemas.microsoft.com/office/drawing/2014/main" id="{36871F93-4B3F-B8C7-9C8C-5A5C4F20DF52}"/>
              </a:ext>
            </a:extLst>
          </p:cNvPr>
          <p:cNvSpPr txBox="1"/>
          <p:nvPr/>
        </p:nvSpPr>
        <p:spPr>
          <a:xfrm>
            <a:off x="2412067" y="3164146"/>
            <a:ext cx="8312639" cy="646331"/>
          </a:xfrm>
          <a:prstGeom prst="rect">
            <a:avLst/>
          </a:prstGeom>
          <a:noFill/>
        </p:spPr>
        <p:txBody>
          <a:bodyPr wrap="square">
            <a:spAutoFit/>
          </a:bodyPr>
          <a:lstStyle/>
          <a:p>
            <a:r>
              <a:rPr lang="sl-SI" sz="1800" dirty="0">
                <a:latin typeface="Inter Light" panose="02000503000000020004" pitchFamily="2" charset="0"/>
                <a:ea typeface="Inter Light" panose="02000503000000020004" pitchFamily="2" charset="0"/>
              </a:rPr>
              <a:t>Belisa Alcantara Marinho, Kristina Žagar Soderžnik, </a:t>
            </a:r>
            <a:r>
              <a:rPr lang="sl-SI" dirty="0">
                <a:latin typeface="Inter Light" panose="02000503000000020004" pitchFamily="2" charset="0"/>
                <a:ea typeface="Inter Light" panose="02000503000000020004" pitchFamily="2" charset="0"/>
              </a:rPr>
              <a:t>Barbara Ljubec Božiček</a:t>
            </a:r>
            <a:r>
              <a:rPr lang="sl-SI" sz="1800" dirty="0">
                <a:latin typeface="Inter Light" panose="02000503000000020004" pitchFamily="2" charset="0"/>
                <a:ea typeface="Inter Light" panose="02000503000000020004" pitchFamily="2" charset="0"/>
              </a:rPr>
              <a:t>, Lara Einfalt, Benjamin Podmiljšak, Matej Komelj, Nejc Skoporc, Miran Čeh</a:t>
            </a:r>
          </a:p>
        </p:txBody>
      </p:sp>
      <p:pic>
        <p:nvPicPr>
          <p:cNvPr id="19" name="Picture 18">
            <a:extLst>
              <a:ext uri="{FF2B5EF4-FFF2-40B4-BE49-F238E27FC236}">
                <a16:creationId xmlns:a16="http://schemas.microsoft.com/office/drawing/2014/main" id="{941463FB-5BC5-CA62-4685-755B42054D2B}"/>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43813" t="66040" r="15985" b="9890"/>
          <a:stretch/>
        </p:blipFill>
        <p:spPr>
          <a:xfrm>
            <a:off x="6308014" y="4253698"/>
            <a:ext cx="2797178" cy="942023"/>
          </a:xfrm>
          <a:prstGeom prst="rect">
            <a:avLst/>
          </a:prstGeom>
        </p:spPr>
      </p:pic>
      <p:sp>
        <p:nvSpPr>
          <p:cNvPr id="20" name="TextBox 19">
            <a:extLst>
              <a:ext uri="{FF2B5EF4-FFF2-40B4-BE49-F238E27FC236}">
                <a16:creationId xmlns:a16="http://schemas.microsoft.com/office/drawing/2014/main" id="{D18793AF-B33C-AD12-0512-D944B2EB5807}"/>
              </a:ext>
            </a:extLst>
          </p:cNvPr>
          <p:cNvSpPr txBox="1"/>
          <p:nvPr/>
        </p:nvSpPr>
        <p:spPr>
          <a:xfrm>
            <a:off x="2412069" y="3847959"/>
            <a:ext cx="6165668" cy="307777"/>
          </a:xfrm>
          <a:prstGeom prst="rect">
            <a:avLst/>
          </a:prstGeom>
          <a:noFill/>
        </p:spPr>
        <p:txBody>
          <a:bodyPr wrap="square">
            <a:spAutoFit/>
          </a:bodyPr>
          <a:lstStyle/>
          <a:p>
            <a:r>
              <a:rPr lang="sl-SI" sz="1400" dirty="0">
                <a:latin typeface="Inter Light" panose="02000503000000020004" pitchFamily="2" charset="0"/>
                <a:ea typeface="Inter Light" panose="02000503000000020004" pitchFamily="2" charset="0"/>
              </a:rPr>
              <a:t>Luka Suhadolnik*, Živa Marinko*</a:t>
            </a:r>
            <a:endParaRPr lang="en-SI" sz="1400" dirty="0"/>
          </a:p>
        </p:txBody>
      </p:sp>
      <p:pic>
        <p:nvPicPr>
          <p:cNvPr id="1026" name="Picture 2" descr="ARIS Equipment - National Institute of Chemistry">
            <a:extLst>
              <a:ext uri="{FF2B5EF4-FFF2-40B4-BE49-F238E27FC236}">
                <a16:creationId xmlns:a16="http://schemas.microsoft.com/office/drawing/2014/main" id="{97C70E3C-52F6-0F14-E901-EBAFAB91CA7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905459" y="6157577"/>
            <a:ext cx="2507588" cy="519802"/>
          </a:xfrm>
          <a:prstGeom prst="rect">
            <a:avLst/>
          </a:prstGeom>
          <a:noFill/>
          <a:extLst>
            <a:ext uri="{909E8E84-426E-40DD-AFC4-6F175D3DCCD1}">
              <a14:hiddenFill xmlns:a14="http://schemas.microsoft.com/office/drawing/2010/main">
                <a:solidFill>
                  <a:srgbClr val="FFFFFF"/>
                </a:solidFill>
              </a14:hiddenFill>
            </a:ext>
          </a:extLst>
        </p:spPr>
      </p:pic>
      <p:cxnSp>
        <p:nvCxnSpPr>
          <p:cNvPr id="2" name="Straight Connector 1">
            <a:extLst>
              <a:ext uri="{FF2B5EF4-FFF2-40B4-BE49-F238E27FC236}">
                <a16:creationId xmlns:a16="http://schemas.microsoft.com/office/drawing/2014/main" id="{E5323DC2-CCAA-51FA-1CE8-67745CF96F27}"/>
              </a:ext>
            </a:extLst>
          </p:cNvPr>
          <p:cNvCxnSpPr>
            <a:cxnSpLocks/>
          </p:cNvCxnSpPr>
          <p:nvPr/>
        </p:nvCxnSpPr>
        <p:spPr>
          <a:xfrm>
            <a:off x="6096000" y="4432714"/>
            <a:ext cx="0" cy="604349"/>
          </a:xfrm>
          <a:prstGeom prst="line">
            <a:avLst/>
          </a:prstGeom>
          <a:ln w="19050"/>
        </p:spPr>
        <p:style>
          <a:lnRef idx="1">
            <a:schemeClr val="dk1"/>
          </a:lnRef>
          <a:fillRef idx="0">
            <a:schemeClr val="dk1"/>
          </a:fillRef>
          <a:effectRef idx="0">
            <a:schemeClr val="dk1"/>
          </a:effectRef>
          <a:fontRef idx="minor">
            <a:schemeClr val="tx1"/>
          </a:fontRef>
        </p:style>
      </p:cxnSp>
      <p:pic>
        <p:nvPicPr>
          <p:cNvPr id="3" name="Picture 2" descr="Marie Skłodowska-Curie Actions">
            <a:extLst>
              <a:ext uri="{FF2B5EF4-FFF2-40B4-BE49-F238E27FC236}">
                <a16:creationId xmlns:a16="http://schemas.microsoft.com/office/drawing/2014/main" id="{5778F990-EDF1-41F9-3DE1-70E9BF8DCD50}"/>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67193" y="6014342"/>
            <a:ext cx="727710" cy="72771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575C13D-568D-3128-7576-4226904A5D3A}"/>
              </a:ext>
            </a:extLst>
          </p:cNvPr>
          <p:cNvSpPr txBox="1"/>
          <p:nvPr/>
        </p:nvSpPr>
        <p:spPr>
          <a:xfrm>
            <a:off x="5516122" y="6193904"/>
            <a:ext cx="3352800" cy="461665"/>
          </a:xfrm>
          <a:prstGeom prst="rect">
            <a:avLst/>
          </a:prstGeom>
          <a:noFill/>
        </p:spPr>
        <p:txBody>
          <a:bodyPr wrap="square">
            <a:spAutoFit/>
          </a:bodyPr>
          <a:lstStyle/>
          <a:p>
            <a:r>
              <a:rPr lang="en-GB" sz="1200" b="1" dirty="0">
                <a:effectLst/>
                <a:latin typeface="+mj-lt"/>
                <a:ea typeface="Times New Roman" panose="02020603050405020304" pitchFamily="18" charset="0"/>
              </a:rPr>
              <a:t>Development of new high-entropy-oxide catalysts by the anodic oxidation of high-entropy alloys</a:t>
            </a:r>
            <a:r>
              <a:rPr lang="en-SI" sz="1200" b="1" dirty="0">
                <a:effectLst/>
                <a:latin typeface="+mj-lt"/>
              </a:rPr>
              <a:t> </a:t>
            </a:r>
            <a:endParaRPr lang="en-SI" sz="1200" b="1" dirty="0">
              <a:latin typeface="+mj-lt"/>
            </a:endParaRPr>
          </a:p>
        </p:txBody>
      </p:sp>
    </p:spTree>
    <p:extLst>
      <p:ext uri="{BB962C8B-B14F-4D97-AF65-F5344CB8AC3E}">
        <p14:creationId xmlns:p14="http://schemas.microsoft.com/office/powerpoint/2010/main" val="6190871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7E7A67E4-6BFF-9D9B-8D70-36B43945392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934"/>
            <a:ext cx="1403189" cy="1292045"/>
          </a:xfrm>
          <a:prstGeom prst="rect">
            <a:avLst/>
          </a:prstGeom>
        </p:spPr>
      </p:pic>
      <p:sp>
        <p:nvSpPr>
          <p:cNvPr id="57" name="TextBox 56">
            <a:extLst>
              <a:ext uri="{FF2B5EF4-FFF2-40B4-BE49-F238E27FC236}">
                <a16:creationId xmlns:a16="http://schemas.microsoft.com/office/drawing/2014/main" id="{F65BB05B-2A44-66AA-532F-51660923C927}"/>
              </a:ext>
            </a:extLst>
          </p:cNvPr>
          <p:cNvSpPr txBox="1"/>
          <p:nvPr/>
        </p:nvSpPr>
        <p:spPr>
          <a:xfrm>
            <a:off x="1398280" y="203950"/>
            <a:ext cx="7391494" cy="646331"/>
          </a:xfrm>
          <a:prstGeom prst="rect">
            <a:avLst/>
          </a:prstGeom>
          <a:noFill/>
        </p:spPr>
        <p:txBody>
          <a:bodyPr wrap="square" rtlCol="0">
            <a:spAutoFit/>
          </a:bodyPr>
          <a:lstStyle/>
          <a:p>
            <a:r>
              <a:rPr lang="en-GB" dirty="0">
                <a:solidFill>
                  <a:srgbClr val="C00000"/>
                </a:solidFill>
                <a:latin typeface="Inter Light" panose="02000503000000020004" pitchFamily="2" charset="0"/>
                <a:ea typeface="Inter Light" panose="02000503000000020004" pitchFamily="2" charset="0"/>
              </a:rPr>
              <a:t>Roadmap: The research platform for catalytically active nanostructured oxide materials</a:t>
            </a:r>
            <a:endParaRPr lang="en-SI" dirty="0">
              <a:solidFill>
                <a:srgbClr val="C00000"/>
              </a:solidFill>
              <a:latin typeface="Inter Light" panose="02000503000000020004" pitchFamily="2" charset="0"/>
              <a:ea typeface="Inter Light" panose="02000503000000020004" pitchFamily="2" charset="0"/>
            </a:endParaRPr>
          </a:p>
        </p:txBody>
      </p:sp>
      <p:pic>
        <p:nvPicPr>
          <p:cNvPr id="6" name="Graphic 5">
            <a:extLst>
              <a:ext uri="{FF2B5EF4-FFF2-40B4-BE49-F238E27FC236}">
                <a16:creationId xmlns:a16="http://schemas.microsoft.com/office/drawing/2014/main" id="{16576D2D-02D3-63B0-98B6-64A9C3F36E3B}"/>
              </a:ext>
            </a:extLst>
          </p:cNvPr>
          <p:cNvPicPr preferRelativeResize="0">
            <a:picLocks/>
          </p:cNvPicPr>
          <p:nvPr/>
        </p:nvPicPr>
        <p:blipFill>
          <a:blip r:embed="rId4">
            <a:extLst>
              <a:ext uri="{96DAC541-7B7A-43D3-8B79-37D633B846F1}">
                <asvg:svgBlip xmlns:asvg="http://schemas.microsoft.com/office/drawing/2016/SVG/main" r:embed="rId5"/>
              </a:ext>
            </a:extLst>
          </a:blip>
          <a:stretch>
            <a:fillRect/>
          </a:stretch>
        </p:blipFill>
        <p:spPr>
          <a:xfrm>
            <a:off x="328205" y="5135413"/>
            <a:ext cx="378000" cy="144000"/>
          </a:xfrm>
          <a:prstGeom prst="rect">
            <a:avLst/>
          </a:prstGeom>
        </p:spPr>
      </p:pic>
      <p:grpSp>
        <p:nvGrpSpPr>
          <p:cNvPr id="7" name="Group 6">
            <a:extLst>
              <a:ext uri="{FF2B5EF4-FFF2-40B4-BE49-F238E27FC236}">
                <a16:creationId xmlns:a16="http://schemas.microsoft.com/office/drawing/2014/main" id="{B9B37CCD-62AF-50AE-6952-0E1EA4DF629D}"/>
              </a:ext>
            </a:extLst>
          </p:cNvPr>
          <p:cNvGrpSpPr/>
          <p:nvPr/>
        </p:nvGrpSpPr>
        <p:grpSpPr>
          <a:xfrm rot="10800000">
            <a:off x="827459" y="6213627"/>
            <a:ext cx="419386" cy="149236"/>
            <a:chOff x="9137593" y="2022481"/>
            <a:chExt cx="419386" cy="149236"/>
          </a:xfrm>
          <a:solidFill>
            <a:schemeClr val="accent2">
              <a:lumMod val="75000"/>
            </a:schemeClr>
          </a:solidFill>
        </p:grpSpPr>
        <p:sp>
          <p:nvSpPr>
            <p:cNvPr id="8" name="Freeform 7">
              <a:extLst>
                <a:ext uri="{FF2B5EF4-FFF2-40B4-BE49-F238E27FC236}">
                  <a16:creationId xmlns:a16="http://schemas.microsoft.com/office/drawing/2014/main" id="{28E3AEAB-3E43-7A57-7EA0-36D200DAEA3C}"/>
                </a:ext>
              </a:extLst>
            </p:cNvPr>
            <p:cNvSpPr/>
            <p:nvPr/>
          </p:nvSpPr>
          <p:spPr>
            <a:xfrm>
              <a:off x="9412903" y="2022481"/>
              <a:ext cx="144076" cy="149236"/>
            </a:xfrm>
            <a:custGeom>
              <a:avLst/>
              <a:gdLst>
                <a:gd name="connsiteX0" fmla="*/ 144077 w 144076"/>
                <a:gd name="connsiteY0" fmla="*/ 74618 h 149236"/>
                <a:gd name="connsiteX1" fmla="*/ 72038 w 144076"/>
                <a:gd name="connsiteY1" fmla="*/ 149236 h 149236"/>
                <a:gd name="connsiteX2" fmla="*/ 0 w 144076"/>
                <a:gd name="connsiteY2" fmla="*/ 74618 h 149236"/>
                <a:gd name="connsiteX3" fmla="*/ 72038 w 144076"/>
                <a:gd name="connsiteY3" fmla="*/ 0 h 149236"/>
                <a:gd name="connsiteX4" fmla="*/ 144077 w 144076"/>
                <a:gd name="connsiteY4" fmla="*/ 74618 h 149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76" h="149236">
                  <a:moveTo>
                    <a:pt x="144077" y="74618"/>
                  </a:moveTo>
                  <a:cubicBezTo>
                    <a:pt x="144077" y="115829"/>
                    <a:pt x="111824" y="149236"/>
                    <a:pt x="72038" y="149236"/>
                  </a:cubicBezTo>
                  <a:cubicBezTo>
                    <a:pt x="32253" y="149236"/>
                    <a:pt x="0" y="115829"/>
                    <a:pt x="0" y="74618"/>
                  </a:cubicBezTo>
                  <a:cubicBezTo>
                    <a:pt x="0" y="33408"/>
                    <a:pt x="32253" y="0"/>
                    <a:pt x="72038" y="0"/>
                  </a:cubicBezTo>
                  <a:cubicBezTo>
                    <a:pt x="111824" y="0"/>
                    <a:pt x="144077" y="33408"/>
                    <a:pt x="144077" y="74618"/>
                  </a:cubicBezTo>
                  <a:close/>
                </a:path>
              </a:pathLst>
            </a:custGeom>
            <a:grpFill/>
            <a:ln w="12565" cap="flat">
              <a:noFill/>
              <a:prstDash val="solid"/>
              <a:miter/>
            </a:ln>
          </p:spPr>
          <p:txBody>
            <a:bodyPr rtlCol="0" anchor="ctr"/>
            <a:lstStyle/>
            <a:p>
              <a:endParaRPr lang="en-SI"/>
            </a:p>
          </p:txBody>
        </p:sp>
        <p:sp>
          <p:nvSpPr>
            <p:cNvPr id="10" name="Freeform 9">
              <a:extLst>
                <a:ext uri="{FF2B5EF4-FFF2-40B4-BE49-F238E27FC236}">
                  <a16:creationId xmlns:a16="http://schemas.microsoft.com/office/drawing/2014/main" id="{855DDABA-F6FB-5CB1-BD66-A6A26A591D83}"/>
                </a:ext>
              </a:extLst>
            </p:cNvPr>
            <p:cNvSpPr/>
            <p:nvPr/>
          </p:nvSpPr>
          <p:spPr>
            <a:xfrm>
              <a:off x="9137593" y="2090129"/>
              <a:ext cx="288000" cy="24872"/>
            </a:xfrm>
            <a:custGeom>
              <a:avLst/>
              <a:gdLst>
                <a:gd name="connsiteX0" fmla="*/ 0 w 486574"/>
                <a:gd name="connsiteY0" fmla="*/ 0 h 24872"/>
                <a:gd name="connsiteX1" fmla="*/ 486574 w 486574"/>
                <a:gd name="connsiteY1" fmla="*/ 0 h 24872"/>
                <a:gd name="connsiteX2" fmla="*/ 486574 w 486574"/>
                <a:gd name="connsiteY2" fmla="*/ 24873 h 24872"/>
                <a:gd name="connsiteX3" fmla="*/ 0 w 486574"/>
                <a:gd name="connsiteY3" fmla="*/ 24873 h 24872"/>
              </a:gdLst>
              <a:ahLst/>
              <a:cxnLst>
                <a:cxn ang="0">
                  <a:pos x="connsiteX0" y="connsiteY0"/>
                </a:cxn>
                <a:cxn ang="0">
                  <a:pos x="connsiteX1" y="connsiteY1"/>
                </a:cxn>
                <a:cxn ang="0">
                  <a:pos x="connsiteX2" y="connsiteY2"/>
                </a:cxn>
                <a:cxn ang="0">
                  <a:pos x="connsiteX3" y="connsiteY3"/>
                </a:cxn>
              </a:cxnLst>
              <a:rect l="l" t="t" r="r" b="b"/>
              <a:pathLst>
                <a:path w="486574" h="24872">
                  <a:moveTo>
                    <a:pt x="0" y="0"/>
                  </a:moveTo>
                  <a:lnTo>
                    <a:pt x="486574" y="0"/>
                  </a:lnTo>
                  <a:lnTo>
                    <a:pt x="486574" y="24873"/>
                  </a:lnTo>
                  <a:lnTo>
                    <a:pt x="0" y="24873"/>
                  </a:lnTo>
                  <a:close/>
                </a:path>
              </a:pathLst>
            </a:custGeom>
            <a:grpFill/>
            <a:ln w="12565" cap="flat">
              <a:noFill/>
              <a:prstDash val="solid"/>
              <a:miter/>
            </a:ln>
          </p:spPr>
          <p:txBody>
            <a:bodyPr rtlCol="0" anchor="ctr"/>
            <a:lstStyle/>
            <a:p>
              <a:endParaRPr lang="en-SI"/>
            </a:p>
          </p:txBody>
        </p:sp>
      </p:grpSp>
      <p:grpSp>
        <p:nvGrpSpPr>
          <p:cNvPr id="11" name="Group 10">
            <a:extLst>
              <a:ext uri="{FF2B5EF4-FFF2-40B4-BE49-F238E27FC236}">
                <a16:creationId xmlns:a16="http://schemas.microsoft.com/office/drawing/2014/main" id="{CE287894-17E1-0653-D87A-674CACB75884}"/>
              </a:ext>
            </a:extLst>
          </p:cNvPr>
          <p:cNvGrpSpPr/>
          <p:nvPr/>
        </p:nvGrpSpPr>
        <p:grpSpPr>
          <a:xfrm>
            <a:off x="2027999" y="3880016"/>
            <a:ext cx="389240" cy="149236"/>
            <a:chOff x="6051990" y="2022481"/>
            <a:chExt cx="389240" cy="149236"/>
          </a:xfrm>
        </p:grpSpPr>
        <p:sp>
          <p:nvSpPr>
            <p:cNvPr id="12" name="Freeform 11">
              <a:extLst>
                <a:ext uri="{FF2B5EF4-FFF2-40B4-BE49-F238E27FC236}">
                  <a16:creationId xmlns:a16="http://schemas.microsoft.com/office/drawing/2014/main" id="{2FEDD54E-8210-8860-3673-57F0F8EB5777}"/>
                </a:ext>
              </a:extLst>
            </p:cNvPr>
            <p:cNvSpPr/>
            <p:nvPr/>
          </p:nvSpPr>
          <p:spPr>
            <a:xfrm>
              <a:off x="6297154" y="2022481"/>
              <a:ext cx="144076" cy="149236"/>
            </a:xfrm>
            <a:custGeom>
              <a:avLst/>
              <a:gdLst>
                <a:gd name="connsiteX0" fmla="*/ 144077 w 144076"/>
                <a:gd name="connsiteY0" fmla="*/ 74618 h 149236"/>
                <a:gd name="connsiteX1" fmla="*/ 72038 w 144076"/>
                <a:gd name="connsiteY1" fmla="*/ 149236 h 149236"/>
                <a:gd name="connsiteX2" fmla="*/ 0 w 144076"/>
                <a:gd name="connsiteY2" fmla="*/ 74618 h 149236"/>
                <a:gd name="connsiteX3" fmla="*/ 72038 w 144076"/>
                <a:gd name="connsiteY3" fmla="*/ 0 h 149236"/>
                <a:gd name="connsiteX4" fmla="*/ 144077 w 144076"/>
                <a:gd name="connsiteY4" fmla="*/ 74618 h 149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76" h="149236">
                  <a:moveTo>
                    <a:pt x="144077" y="74618"/>
                  </a:moveTo>
                  <a:cubicBezTo>
                    <a:pt x="144077" y="115829"/>
                    <a:pt x="111824" y="149236"/>
                    <a:pt x="72038" y="149236"/>
                  </a:cubicBezTo>
                  <a:cubicBezTo>
                    <a:pt x="32253" y="149236"/>
                    <a:pt x="0" y="115829"/>
                    <a:pt x="0" y="74618"/>
                  </a:cubicBezTo>
                  <a:cubicBezTo>
                    <a:pt x="0" y="33408"/>
                    <a:pt x="32253" y="0"/>
                    <a:pt x="72038" y="0"/>
                  </a:cubicBezTo>
                  <a:cubicBezTo>
                    <a:pt x="111824" y="0"/>
                    <a:pt x="144077" y="33408"/>
                    <a:pt x="144077" y="74618"/>
                  </a:cubicBezTo>
                  <a:close/>
                </a:path>
              </a:pathLst>
            </a:custGeom>
            <a:solidFill>
              <a:srgbClr val="D6A200"/>
            </a:solidFill>
            <a:ln w="12565" cap="flat">
              <a:noFill/>
              <a:prstDash val="solid"/>
              <a:miter/>
            </a:ln>
          </p:spPr>
          <p:txBody>
            <a:bodyPr rtlCol="0" anchor="ctr"/>
            <a:lstStyle/>
            <a:p>
              <a:endParaRPr lang="en-SI"/>
            </a:p>
          </p:txBody>
        </p:sp>
        <p:sp>
          <p:nvSpPr>
            <p:cNvPr id="13" name="Freeform 12">
              <a:extLst>
                <a:ext uri="{FF2B5EF4-FFF2-40B4-BE49-F238E27FC236}">
                  <a16:creationId xmlns:a16="http://schemas.microsoft.com/office/drawing/2014/main" id="{050C3588-4719-E201-A51A-294851452608}"/>
                </a:ext>
              </a:extLst>
            </p:cNvPr>
            <p:cNvSpPr/>
            <p:nvPr/>
          </p:nvSpPr>
          <p:spPr>
            <a:xfrm>
              <a:off x="6051990" y="2085317"/>
              <a:ext cx="288000" cy="23563"/>
            </a:xfrm>
            <a:custGeom>
              <a:avLst/>
              <a:gdLst>
                <a:gd name="connsiteX0" fmla="*/ 486574 w 486574"/>
                <a:gd name="connsiteY0" fmla="*/ 23564 h 23563"/>
                <a:gd name="connsiteX1" fmla="*/ 0 w 486574"/>
                <a:gd name="connsiteY1" fmla="*/ 23564 h 23563"/>
                <a:gd name="connsiteX2" fmla="*/ 0 w 486574"/>
                <a:gd name="connsiteY2" fmla="*/ 0 h 23563"/>
                <a:gd name="connsiteX3" fmla="*/ 486574 w 486574"/>
                <a:gd name="connsiteY3" fmla="*/ 0 h 23563"/>
              </a:gdLst>
              <a:ahLst/>
              <a:cxnLst>
                <a:cxn ang="0">
                  <a:pos x="connsiteX0" y="connsiteY0"/>
                </a:cxn>
                <a:cxn ang="0">
                  <a:pos x="connsiteX1" y="connsiteY1"/>
                </a:cxn>
                <a:cxn ang="0">
                  <a:pos x="connsiteX2" y="connsiteY2"/>
                </a:cxn>
                <a:cxn ang="0">
                  <a:pos x="connsiteX3" y="connsiteY3"/>
                </a:cxn>
              </a:cxnLst>
              <a:rect l="l" t="t" r="r" b="b"/>
              <a:pathLst>
                <a:path w="486574" h="23563">
                  <a:moveTo>
                    <a:pt x="486574" y="23564"/>
                  </a:moveTo>
                  <a:lnTo>
                    <a:pt x="0" y="23564"/>
                  </a:lnTo>
                  <a:lnTo>
                    <a:pt x="0" y="0"/>
                  </a:lnTo>
                  <a:lnTo>
                    <a:pt x="486574" y="0"/>
                  </a:lnTo>
                </a:path>
              </a:pathLst>
            </a:custGeom>
            <a:solidFill>
              <a:srgbClr val="D6A200"/>
            </a:solidFill>
            <a:ln w="12565" cap="flat">
              <a:noFill/>
              <a:prstDash val="solid"/>
              <a:miter/>
            </a:ln>
          </p:spPr>
          <p:txBody>
            <a:bodyPr rtlCol="0" anchor="ctr"/>
            <a:lstStyle/>
            <a:p>
              <a:endParaRPr lang="en-SI"/>
            </a:p>
          </p:txBody>
        </p:sp>
      </p:grpSp>
      <p:grpSp>
        <p:nvGrpSpPr>
          <p:cNvPr id="19" name="Group 18">
            <a:extLst>
              <a:ext uri="{FF2B5EF4-FFF2-40B4-BE49-F238E27FC236}">
                <a16:creationId xmlns:a16="http://schemas.microsoft.com/office/drawing/2014/main" id="{612036D2-910A-CEF0-BEDC-C5D3DCFE1C5E}"/>
              </a:ext>
            </a:extLst>
          </p:cNvPr>
          <p:cNvGrpSpPr/>
          <p:nvPr/>
        </p:nvGrpSpPr>
        <p:grpSpPr>
          <a:xfrm>
            <a:off x="543496" y="1122159"/>
            <a:ext cx="1521802" cy="5223298"/>
            <a:chOff x="2157767" y="0"/>
            <a:chExt cx="2858617" cy="9143999"/>
          </a:xfrm>
        </p:grpSpPr>
        <p:pic>
          <p:nvPicPr>
            <p:cNvPr id="20" name="Graphic 19">
              <a:extLst>
                <a:ext uri="{FF2B5EF4-FFF2-40B4-BE49-F238E27FC236}">
                  <a16:creationId xmlns:a16="http://schemas.microsoft.com/office/drawing/2014/main" id="{D7E452A0-8791-3912-2781-10757F0710BA}"/>
                </a:ext>
              </a:extLst>
            </p:cNvPr>
            <p:cNvPicPr preferRelativeResize="0">
              <a:picLocks/>
            </p:cNvPicPr>
            <p:nvPr/>
          </p:nvPicPr>
          <p:blipFill>
            <a:blip r:embed="rId6">
              <a:extLst>
                <a:ext uri="{96DAC541-7B7A-43D3-8B79-37D633B846F1}">
                  <asvg:svgBlip xmlns:asvg="http://schemas.microsoft.com/office/drawing/2016/SVG/main" r:embed="rId7"/>
                </a:ext>
              </a:extLst>
            </a:blip>
            <a:stretch>
              <a:fillRect/>
            </a:stretch>
          </p:blipFill>
          <p:spPr>
            <a:xfrm>
              <a:off x="2157984" y="0"/>
              <a:ext cx="2858399" cy="2122489"/>
            </a:xfrm>
            <a:prstGeom prst="rect">
              <a:avLst/>
            </a:prstGeom>
          </p:spPr>
        </p:pic>
        <p:pic>
          <p:nvPicPr>
            <p:cNvPr id="21" name="Graphic 20">
              <a:extLst>
                <a:ext uri="{FF2B5EF4-FFF2-40B4-BE49-F238E27FC236}">
                  <a16:creationId xmlns:a16="http://schemas.microsoft.com/office/drawing/2014/main" id="{487953BC-BA6C-015B-FD29-601A3581E7BE}"/>
                </a:ext>
              </a:extLst>
            </p:cNvPr>
            <p:cNvPicPr preferRelativeResize="0">
              <a:picLocks/>
            </p:cNvPicPr>
            <p:nvPr/>
          </p:nvPicPr>
          <p:blipFill>
            <a:blip r:embed="rId8">
              <a:extLst>
                <a:ext uri="{96DAC541-7B7A-43D3-8B79-37D633B846F1}">
                  <asvg:svgBlip xmlns:asvg="http://schemas.microsoft.com/office/drawing/2016/SVG/main" r:embed="rId9"/>
                </a:ext>
              </a:extLst>
            </a:blip>
            <a:stretch>
              <a:fillRect/>
            </a:stretch>
          </p:blipFill>
          <p:spPr>
            <a:xfrm>
              <a:off x="2157984" y="1992792"/>
              <a:ext cx="2858400" cy="1598400"/>
            </a:xfrm>
            <a:prstGeom prst="rect">
              <a:avLst/>
            </a:prstGeom>
          </p:spPr>
        </p:pic>
        <p:pic>
          <p:nvPicPr>
            <p:cNvPr id="22" name="Graphic 21">
              <a:extLst>
                <a:ext uri="{FF2B5EF4-FFF2-40B4-BE49-F238E27FC236}">
                  <a16:creationId xmlns:a16="http://schemas.microsoft.com/office/drawing/2014/main" id="{2C8DE606-4F7F-D148-369C-2C072580F6B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57767" y="3434239"/>
              <a:ext cx="2854286" cy="1598400"/>
            </a:xfrm>
            <a:prstGeom prst="rect">
              <a:avLst/>
            </a:prstGeom>
          </p:spPr>
        </p:pic>
        <p:pic>
          <p:nvPicPr>
            <p:cNvPr id="23" name="Graphic 22">
              <a:extLst>
                <a:ext uri="{FF2B5EF4-FFF2-40B4-BE49-F238E27FC236}">
                  <a16:creationId xmlns:a16="http://schemas.microsoft.com/office/drawing/2014/main" id="{BC23764A-65F2-D653-1224-E9F92B18303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57984" y="4873948"/>
              <a:ext cx="2854286" cy="1598400"/>
            </a:xfrm>
            <a:prstGeom prst="rect">
              <a:avLst/>
            </a:prstGeom>
          </p:spPr>
        </p:pic>
        <p:pic>
          <p:nvPicPr>
            <p:cNvPr id="24" name="Graphic 23">
              <a:extLst>
                <a:ext uri="{FF2B5EF4-FFF2-40B4-BE49-F238E27FC236}">
                  <a16:creationId xmlns:a16="http://schemas.microsoft.com/office/drawing/2014/main" id="{92FA1FFE-C72C-ED7C-3C85-8857BE814E3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58198" y="6316233"/>
              <a:ext cx="2854285" cy="1598400"/>
            </a:xfrm>
            <a:prstGeom prst="rect">
              <a:avLst/>
            </a:prstGeom>
          </p:spPr>
        </p:pic>
        <p:pic>
          <p:nvPicPr>
            <p:cNvPr id="25" name="Graphic 24">
              <a:extLst>
                <a:ext uri="{FF2B5EF4-FFF2-40B4-BE49-F238E27FC236}">
                  <a16:creationId xmlns:a16="http://schemas.microsoft.com/office/drawing/2014/main" id="{A278D1D0-B503-03AF-1B55-80BDEC2F6FEA}"/>
                </a:ext>
              </a:extLst>
            </p:cNvPr>
            <p:cNvPicPr preferRelativeResize="0">
              <a:picLocks/>
            </p:cNvPicPr>
            <p:nvPr/>
          </p:nvPicPr>
          <p:blipFill>
            <a:blip r:embed="rId10">
              <a:extLst>
                <a:ext uri="{96DAC541-7B7A-43D3-8B79-37D633B846F1}">
                  <asvg:svgBlip xmlns:asvg="http://schemas.microsoft.com/office/drawing/2016/SVG/main" r:embed="rId11"/>
                </a:ext>
              </a:extLst>
            </a:blip>
            <a:stretch>
              <a:fillRect/>
            </a:stretch>
          </p:blipFill>
          <p:spPr>
            <a:xfrm>
              <a:off x="3428569" y="7829999"/>
              <a:ext cx="1587599" cy="1314000"/>
            </a:xfrm>
            <a:prstGeom prst="rect">
              <a:avLst/>
            </a:prstGeom>
          </p:spPr>
        </p:pic>
      </p:grpSp>
      <p:pic>
        <p:nvPicPr>
          <p:cNvPr id="27" name="Graphic 26">
            <a:extLst>
              <a:ext uri="{FF2B5EF4-FFF2-40B4-BE49-F238E27FC236}">
                <a16:creationId xmlns:a16="http://schemas.microsoft.com/office/drawing/2014/main" id="{976D95A4-CD39-6DF2-848F-E5AB5A95D19E}"/>
              </a:ext>
            </a:extLst>
          </p:cNvPr>
          <p:cNvPicPr preferRelativeResize="0">
            <a:picLocks/>
          </p:cNvPicPr>
          <p:nvPr/>
        </p:nvPicPr>
        <p:blipFill>
          <a:blip r:embed="rId12">
            <a:extLst>
              <a:ext uri="{96DAC541-7B7A-43D3-8B79-37D633B846F1}">
                <asvg:svgBlip xmlns:asvg="http://schemas.microsoft.com/office/drawing/2016/SVG/main" r:embed="rId13"/>
              </a:ext>
            </a:extLst>
          </a:blip>
          <a:stretch>
            <a:fillRect/>
          </a:stretch>
        </p:blipFill>
        <p:spPr>
          <a:xfrm>
            <a:off x="569551" y="1122158"/>
            <a:ext cx="1468025" cy="1177870"/>
          </a:xfrm>
          <a:prstGeom prst="rect">
            <a:avLst/>
          </a:prstGeom>
        </p:spPr>
      </p:pic>
      <p:pic>
        <p:nvPicPr>
          <p:cNvPr id="28" name="Graphic 27">
            <a:extLst>
              <a:ext uri="{FF2B5EF4-FFF2-40B4-BE49-F238E27FC236}">
                <a16:creationId xmlns:a16="http://schemas.microsoft.com/office/drawing/2014/main" id="{5B6FFFCB-ED22-D9C9-E0C0-61817B0809E6}"/>
              </a:ext>
            </a:extLst>
          </p:cNvPr>
          <p:cNvPicPr preferRelativeResize="0">
            <a:picLocks/>
          </p:cNvPicPr>
          <p:nvPr/>
        </p:nvPicPr>
        <p:blipFill>
          <a:blip r:embed="rId14">
            <a:extLst>
              <a:ext uri="{96DAC541-7B7A-43D3-8B79-37D633B846F1}">
                <asvg:svgBlip xmlns:asvg="http://schemas.microsoft.com/office/drawing/2016/SVG/main" r:embed="rId15"/>
              </a:ext>
            </a:extLst>
          </a:blip>
          <a:stretch>
            <a:fillRect/>
          </a:stretch>
        </p:blipFill>
        <p:spPr>
          <a:xfrm>
            <a:off x="569551" y="2285214"/>
            <a:ext cx="1468026" cy="856023"/>
          </a:xfrm>
          <a:prstGeom prst="rect">
            <a:avLst/>
          </a:prstGeom>
        </p:spPr>
      </p:pic>
      <p:pic>
        <p:nvPicPr>
          <p:cNvPr id="29" name="Graphic 28">
            <a:extLst>
              <a:ext uri="{FF2B5EF4-FFF2-40B4-BE49-F238E27FC236}">
                <a16:creationId xmlns:a16="http://schemas.microsoft.com/office/drawing/2014/main" id="{85103E72-E9E2-BE67-5F17-74CB915B5CAF}"/>
              </a:ext>
            </a:extLst>
          </p:cNvPr>
          <p:cNvPicPr preferRelativeResize="0">
            <a:picLocks/>
          </p:cNvPicPr>
          <p:nvPr/>
        </p:nvPicPr>
        <p:blipFill>
          <a:blip r:embed="rId16">
            <a:extLst>
              <a:ext uri="{96DAC541-7B7A-43D3-8B79-37D633B846F1}">
                <asvg:svgBlip xmlns:asvg="http://schemas.microsoft.com/office/drawing/2016/SVG/main" r:embed="rId17"/>
              </a:ext>
            </a:extLst>
          </a:blip>
          <a:stretch>
            <a:fillRect/>
          </a:stretch>
        </p:blipFill>
        <p:spPr>
          <a:xfrm>
            <a:off x="569552" y="3108633"/>
            <a:ext cx="1468026" cy="855469"/>
          </a:xfrm>
          <a:prstGeom prst="rect">
            <a:avLst/>
          </a:prstGeom>
        </p:spPr>
      </p:pic>
      <p:pic>
        <p:nvPicPr>
          <p:cNvPr id="30" name="Graphic 29">
            <a:extLst>
              <a:ext uri="{FF2B5EF4-FFF2-40B4-BE49-F238E27FC236}">
                <a16:creationId xmlns:a16="http://schemas.microsoft.com/office/drawing/2014/main" id="{1B66C2C3-6CE9-1659-2B9C-321DE59C0138}"/>
              </a:ext>
            </a:extLst>
          </p:cNvPr>
          <p:cNvPicPr preferRelativeResize="0">
            <a:picLocks/>
          </p:cNvPicPr>
          <p:nvPr/>
        </p:nvPicPr>
        <p:blipFill>
          <a:blip r:embed="rId18">
            <a:extLst>
              <a:ext uri="{96DAC541-7B7A-43D3-8B79-37D633B846F1}">
                <asvg:svgBlip xmlns:asvg="http://schemas.microsoft.com/office/drawing/2016/SVG/main" r:embed="rId19"/>
              </a:ext>
            </a:extLst>
          </a:blip>
          <a:stretch>
            <a:fillRect/>
          </a:stretch>
        </p:blipFill>
        <p:spPr>
          <a:xfrm>
            <a:off x="569552" y="3930115"/>
            <a:ext cx="1468026" cy="855469"/>
          </a:xfrm>
          <a:prstGeom prst="rect">
            <a:avLst/>
          </a:prstGeom>
        </p:spPr>
      </p:pic>
      <p:pic>
        <p:nvPicPr>
          <p:cNvPr id="31" name="Graphic 30">
            <a:extLst>
              <a:ext uri="{FF2B5EF4-FFF2-40B4-BE49-F238E27FC236}">
                <a16:creationId xmlns:a16="http://schemas.microsoft.com/office/drawing/2014/main" id="{94EFEC90-1FF7-7635-C46E-B09D8D4DBFA9}"/>
              </a:ext>
            </a:extLst>
          </p:cNvPr>
          <p:cNvPicPr preferRelativeResize="0">
            <a:picLocks/>
          </p:cNvPicPr>
          <p:nvPr/>
        </p:nvPicPr>
        <p:blipFill>
          <a:blip r:embed="rId20">
            <a:extLst>
              <a:ext uri="{96DAC541-7B7A-43D3-8B79-37D633B846F1}">
                <asvg:svgBlip xmlns:asvg="http://schemas.microsoft.com/office/drawing/2016/SVG/main" r:embed="rId21"/>
              </a:ext>
            </a:extLst>
          </a:blip>
          <a:stretch>
            <a:fillRect/>
          </a:stretch>
        </p:blipFill>
        <p:spPr>
          <a:xfrm>
            <a:off x="569551" y="4758068"/>
            <a:ext cx="1468026" cy="855470"/>
          </a:xfrm>
          <a:prstGeom prst="rect">
            <a:avLst/>
          </a:prstGeom>
        </p:spPr>
      </p:pic>
      <p:pic>
        <p:nvPicPr>
          <p:cNvPr id="32" name="Graphic 31">
            <a:extLst>
              <a:ext uri="{FF2B5EF4-FFF2-40B4-BE49-F238E27FC236}">
                <a16:creationId xmlns:a16="http://schemas.microsoft.com/office/drawing/2014/main" id="{50C3E421-7E13-B48E-FBE1-591EF33A399D}"/>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246845" y="5594859"/>
            <a:ext cx="791508" cy="747675"/>
          </a:xfrm>
          <a:prstGeom prst="rect">
            <a:avLst/>
          </a:prstGeom>
        </p:spPr>
      </p:pic>
      <p:pic>
        <p:nvPicPr>
          <p:cNvPr id="33" name="Graphic 32">
            <a:extLst>
              <a:ext uri="{FF2B5EF4-FFF2-40B4-BE49-F238E27FC236}">
                <a16:creationId xmlns:a16="http://schemas.microsoft.com/office/drawing/2014/main" id="{7F42CE88-1471-8D57-DFE5-2F40DC6A16C0}"/>
              </a:ext>
            </a:extLst>
          </p:cNvPr>
          <p:cNvPicPr preferRelativeResize="0">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621171" y="1122159"/>
            <a:ext cx="1366452" cy="1176937"/>
          </a:xfrm>
          <a:prstGeom prst="rect">
            <a:avLst/>
          </a:prstGeom>
        </p:spPr>
      </p:pic>
      <p:pic>
        <p:nvPicPr>
          <p:cNvPr id="34" name="Graphic 33">
            <a:extLst>
              <a:ext uri="{FF2B5EF4-FFF2-40B4-BE49-F238E27FC236}">
                <a16:creationId xmlns:a16="http://schemas.microsoft.com/office/drawing/2014/main" id="{763931C6-BDC7-38BC-3BEA-25788039C51F}"/>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25022" y="3983613"/>
            <a:ext cx="1366452" cy="791181"/>
          </a:xfrm>
          <a:prstGeom prst="rect">
            <a:avLst/>
          </a:prstGeom>
        </p:spPr>
      </p:pic>
      <p:pic>
        <p:nvPicPr>
          <p:cNvPr id="35" name="Graphic 34">
            <a:extLst>
              <a:ext uri="{FF2B5EF4-FFF2-40B4-BE49-F238E27FC236}">
                <a16:creationId xmlns:a16="http://schemas.microsoft.com/office/drawing/2014/main" id="{E35C9075-5E92-4722-D3C7-689D53B4F5EB}"/>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22842" y="3152908"/>
            <a:ext cx="1366452" cy="791181"/>
          </a:xfrm>
          <a:prstGeom prst="rect">
            <a:avLst/>
          </a:prstGeom>
        </p:spPr>
      </p:pic>
      <p:pic>
        <p:nvPicPr>
          <p:cNvPr id="36" name="Graphic 35">
            <a:extLst>
              <a:ext uri="{FF2B5EF4-FFF2-40B4-BE49-F238E27FC236}">
                <a16:creationId xmlns:a16="http://schemas.microsoft.com/office/drawing/2014/main" id="{4E16BE5B-00D4-6660-C976-4825E4634602}"/>
              </a:ext>
            </a:extLst>
          </p:cNvPr>
          <p:cNvPicPr preferRelativeResize="0">
            <a:picLocks/>
          </p:cNvPicPr>
          <p:nvPr/>
        </p:nvPicPr>
        <p:blipFill>
          <a:blip r:embed="rId28">
            <a:extLst>
              <a:ext uri="{96DAC541-7B7A-43D3-8B79-37D633B846F1}">
                <asvg:svgBlip xmlns:asvg="http://schemas.microsoft.com/office/drawing/2016/SVG/main" r:embed="rId29"/>
              </a:ext>
            </a:extLst>
          </a:blip>
          <a:stretch>
            <a:fillRect/>
          </a:stretch>
        </p:blipFill>
        <p:spPr>
          <a:xfrm>
            <a:off x="1302621" y="5590734"/>
            <a:ext cx="689934" cy="747568"/>
          </a:xfrm>
          <a:prstGeom prst="rect">
            <a:avLst/>
          </a:prstGeom>
        </p:spPr>
      </p:pic>
      <p:pic>
        <p:nvPicPr>
          <p:cNvPr id="37" name="Graphic 36">
            <a:extLst>
              <a:ext uri="{FF2B5EF4-FFF2-40B4-BE49-F238E27FC236}">
                <a16:creationId xmlns:a16="http://schemas.microsoft.com/office/drawing/2014/main" id="{FECD8098-477F-D57C-95AE-5C48F21C40E6}"/>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25291" y="4802943"/>
            <a:ext cx="1366452" cy="791181"/>
          </a:xfrm>
          <a:prstGeom prst="rect">
            <a:avLst/>
          </a:prstGeom>
        </p:spPr>
      </p:pic>
      <p:pic>
        <p:nvPicPr>
          <p:cNvPr id="38" name="Graphic 37">
            <a:extLst>
              <a:ext uri="{FF2B5EF4-FFF2-40B4-BE49-F238E27FC236}">
                <a16:creationId xmlns:a16="http://schemas.microsoft.com/office/drawing/2014/main" id="{3A8634D4-7C2A-0C23-2D3D-91F4B3C88CF4}"/>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21171" y="2345075"/>
            <a:ext cx="1366452" cy="791181"/>
          </a:xfrm>
          <a:prstGeom prst="rect">
            <a:avLst/>
          </a:prstGeom>
        </p:spPr>
      </p:pic>
      <p:sp>
        <p:nvSpPr>
          <p:cNvPr id="39" name="TextBox 38">
            <a:extLst>
              <a:ext uri="{FF2B5EF4-FFF2-40B4-BE49-F238E27FC236}">
                <a16:creationId xmlns:a16="http://schemas.microsoft.com/office/drawing/2014/main" id="{CF084A81-6CFB-1D39-EFE1-B25302D22DD6}"/>
              </a:ext>
            </a:extLst>
          </p:cNvPr>
          <p:cNvSpPr txBox="1"/>
          <p:nvPr/>
        </p:nvSpPr>
        <p:spPr>
          <a:xfrm>
            <a:off x="287607" y="6103974"/>
            <a:ext cx="601447" cy="338554"/>
          </a:xfrm>
          <a:prstGeom prst="rect">
            <a:avLst/>
          </a:prstGeom>
          <a:noFill/>
        </p:spPr>
        <p:txBody>
          <a:bodyPr wrap="none" rtlCol="0">
            <a:spAutoFit/>
          </a:bodyPr>
          <a:lstStyle/>
          <a:p>
            <a:r>
              <a:rPr lang="sl-SI" sz="1600" b="1" dirty="0"/>
              <a:t>2011</a:t>
            </a:r>
            <a:endParaRPr lang="en-US" sz="1600" b="1" dirty="0"/>
          </a:p>
        </p:txBody>
      </p:sp>
      <p:pic>
        <p:nvPicPr>
          <p:cNvPr id="40" name="Picture Placeholder 116" descr="Lightbulb and gear">
            <a:extLst>
              <a:ext uri="{FF2B5EF4-FFF2-40B4-BE49-F238E27FC236}">
                <a16:creationId xmlns:a16="http://schemas.microsoft.com/office/drawing/2014/main" id="{EB78F573-6FBE-3148-1E62-5187EF50BB20}"/>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1057516" y="6342427"/>
            <a:ext cx="490209" cy="490209"/>
          </a:xfrm>
          <a:prstGeom prst="rect">
            <a:avLst/>
          </a:prstGeom>
        </p:spPr>
      </p:pic>
      <p:sp>
        <p:nvSpPr>
          <p:cNvPr id="41" name="TextBox 40">
            <a:extLst>
              <a:ext uri="{FF2B5EF4-FFF2-40B4-BE49-F238E27FC236}">
                <a16:creationId xmlns:a16="http://schemas.microsoft.com/office/drawing/2014/main" id="{7259D615-0FF0-0A9C-EFA2-FF996BC1BC58}"/>
              </a:ext>
            </a:extLst>
          </p:cNvPr>
          <p:cNvSpPr txBox="1"/>
          <p:nvPr/>
        </p:nvSpPr>
        <p:spPr>
          <a:xfrm>
            <a:off x="1422519" y="6070288"/>
            <a:ext cx="1112805" cy="400110"/>
          </a:xfrm>
          <a:prstGeom prst="rect">
            <a:avLst/>
          </a:prstGeom>
          <a:noFill/>
        </p:spPr>
        <p:txBody>
          <a:bodyPr wrap="none" rtlCol="0">
            <a:spAutoFit/>
          </a:bodyPr>
          <a:lstStyle/>
          <a:p>
            <a:r>
              <a:rPr lang="en-US" sz="1000" b="1" dirty="0"/>
              <a:t>Anodic oxidation </a:t>
            </a:r>
          </a:p>
          <a:p>
            <a:r>
              <a:rPr lang="en-US" sz="1000" b="1" dirty="0"/>
              <a:t>process</a:t>
            </a:r>
          </a:p>
        </p:txBody>
      </p:sp>
      <p:pic>
        <p:nvPicPr>
          <p:cNvPr id="42" name="Picture Placeholder 94" descr="Flask">
            <a:extLst>
              <a:ext uri="{FF2B5EF4-FFF2-40B4-BE49-F238E27FC236}">
                <a16:creationId xmlns:a16="http://schemas.microsoft.com/office/drawing/2014/main" id="{23C70E52-2950-F3B1-FCA0-79AA26EC9CF7}"/>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751665" y="4921551"/>
            <a:ext cx="448627" cy="448627"/>
          </a:xfrm>
          <a:prstGeom prst="rect">
            <a:avLst/>
          </a:prstGeom>
        </p:spPr>
      </p:pic>
      <p:sp>
        <p:nvSpPr>
          <p:cNvPr id="43" name="TextBox 42">
            <a:extLst>
              <a:ext uri="{FF2B5EF4-FFF2-40B4-BE49-F238E27FC236}">
                <a16:creationId xmlns:a16="http://schemas.microsoft.com/office/drawing/2014/main" id="{3ADDE867-4430-797E-8193-2FD9FDF8EEEB}"/>
              </a:ext>
            </a:extLst>
          </p:cNvPr>
          <p:cNvSpPr txBox="1"/>
          <p:nvPr/>
        </p:nvSpPr>
        <p:spPr>
          <a:xfrm rot="16200000">
            <a:off x="-329079" y="4793456"/>
            <a:ext cx="1016625" cy="400110"/>
          </a:xfrm>
          <a:prstGeom prst="rect">
            <a:avLst/>
          </a:prstGeom>
          <a:noFill/>
        </p:spPr>
        <p:txBody>
          <a:bodyPr wrap="none" rtlCol="0">
            <a:spAutoFit/>
          </a:bodyPr>
          <a:lstStyle/>
          <a:p>
            <a:pPr algn="ctr"/>
            <a:r>
              <a:rPr lang="en-US" sz="1000" b="1" dirty="0"/>
              <a:t>Anodization of </a:t>
            </a:r>
            <a:endParaRPr lang="sl-SI" sz="1000" b="1" dirty="0"/>
          </a:p>
          <a:p>
            <a:pPr algn="ctr"/>
            <a:r>
              <a:rPr lang="en-US" sz="1000" b="1" dirty="0"/>
              <a:t>single elements</a:t>
            </a:r>
          </a:p>
        </p:txBody>
      </p:sp>
      <p:pic>
        <p:nvPicPr>
          <p:cNvPr id="44" name="Picture Placeholder 84" descr="Cubes icon">
            <a:extLst>
              <a:ext uri="{FF2B5EF4-FFF2-40B4-BE49-F238E27FC236}">
                <a16:creationId xmlns:a16="http://schemas.microsoft.com/office/drawing/2014/main" id="{4EA17463-7927-28C2-84EF-9AB0F10D03B4}"/>
              </a:ext>
            </a:extLst>
          </p:cNvPr>
          <p:cNvPicPr>
            <a:picLocks noChangeAspect="1"/>
          </p:cNvPicPr>
          <p:nvPr/>
        </p:nvPicPr>
        <p:blipFill>
          <a:blip r:embed="rId34">
            <a:extLst>
              <a:ext uri="{96DAC541-7B7A-43D3-8B79-37D633B846F1}">
                <asvg:svgBlip xmlns:asvg="http://schemas.microsoft.com/office/drawing/2016/SVG/main" r:embed="rId35"/>
              </a:ext>
            </a:extLst>
          </a:blip>
          <a:srcRect l="2257" r="2257"/>
          <a:stretch/>
        </p:blipFill>
        <p:spPr>
          <a:xfrm>
            <a:off x="1362901" y="3698858"/>
            <a:ext cx="463014" cy="485475"/>
          </a:xfrm>
          <a:prstGeom prst="rect">
            <a:avLst/>
          </a:prstGeom>
        </p:spPr>
      </p:pic>
      <p:sp>
        <p:nvSpPr>
          <p:cNvPr id="45" name="TextBox 44">
            <a:extLst>
              <a:ext uri="{FF2B5EF4-FFF2-40B4-BE49-F238E27FC236}">
                <a16:creationId xmlns:a16="http://schemas.microsoft.com/office/drawing/2014/main" id="{F6BE5EE5-BEF2-B14B-D37B-193B0097B50F}"/>
              </a:ext>
            </a:extLst>
          </p:cNvPr>
          <p:cNvSpPr txBox="1"/>
          <p:nvPr/>
        </p:nvSpPr>
        <p:spPr>
          <a:xfrm>
            <a:off x="1992555" y="3531088"/>
            <a:ext cx="1092121" cy="400110"/>
          </a:xfrm>
          <a:prstGeom prst="rect">
            <a:avLst/>
          </a:prstGeom>
          <a:noFill/>
        </p:spPr>
        <p:txBody>
          <a:bodyPr wrap="square" rtlCol="0">
            <a:spAutoFit/>
          </a:bodyPr>
          <a:lstStyle/>
          <a:p>
            <a:r>
              <a:rPr lang="sl-SI" sz="1000" b="1" dirty="0"/>
              <a:t>Nanostructured thin films</a:t>
            </a:r>
            <a:endParaRPr lang="en-US" sz="1000" b="1" dirty="0"/>
          </a:p>
        </p:txBody>
      </p:sp>
      <p:pic>
        <p:nvPicPr>
          <p:cNvPr id="47" name="Picture 46">
            <a:extLst>
              <a:ext uri="{FF2B5EF4-FFF2-40B4-BE49-F238E27FC236}">
                <a16:creationId xmlns:a16="http://schemas.microsoft.com/office/drawing/2014/main" id="{07503E1F-F225-7130-1FD5-A0D973599D01}"/>
              </a:ext>
            </a:extLst>
          </p:cNvPr>
          <p:cNvPicPr>
            <a:picLocks noChangeAspect="1"/>
          </p:cNvPicPr>
          <p:nvPr/>
        </p:nvPicPr>
        <p:blipFill rotWithShape="1">
          <a:blip r:embed="rId36"/>
          <a:srcRect r="68767"/>
          <a:stretch/>
        </p:blipFill>
        <p:spPr>
          <a:xfrm>
            <a:off x="6358807" y="1580733"/>
            <a:ext cx="1856942" cy="3656341"/>
          </a:xfrm>
          <a:prstGeom prst="rect">
            <a:avLst/>
          </a:prstGeom>
        </p:spPr>
      </p:pic>
      <p:pic>
        <p:nvPicPr>
          <p:cNvPr id="48" name="Picture 47" descr="Image">
            <a:extLst>
              <a:ext uri="{FF2B5EF4-FFF2-40B4-BE49-F238E27FC236}">
                <a16:creationId xmlns:a16="http://schemas.microsoft.com/office/drawing/2014/main" id="{198BEE88-D0BA-3DAC-FC3C-02D9C88CF11A}"/>
              </a:ext>
            </a:extLst>
          </p:cNvPr>
          <p:cNvPicPr>
            <a:picLocks noChangeAspect="1"/>
          </p:cNvPicPr>
          <p:nvPr/>
        </p:nvPicPr>
        <p:blipFill rotWithShape="1">
          <a:blip r:embed="rId37" r:link="rId38" cstate="print">
            <a:extLst>
              <a:ext uri="{28A0092B-C50C-407E-A947-70E740481C1C}">
                <a14:useLocalDpi xmlns:a14="http://schemas.microsoft.com/office/drawing/2010/main" val="0"/>
              </a:ext>
            </a:extLst>
          </a:blip>
          <a:srcRect/>
          <a:stretch>
            <a:fillRect/>
          </a:stretch>
        </p:blipFill>
        <p:spPr bwMode="auto">
          <a:xfrm>
            <a:off x="3313701" y="3860586"/>
            <a:ext cx="3010596" cy="1402006"/>
          </a:xfrm>
          <a:prstGeom prst="rect">
            <a:avLst/>
          </a:prstGeom>
          <a:noFill/>
          <a:ln>
            <a:noFill/>
          </a:ln>
          <a:extLst>
            <a:ext uri="{53640926-AAD7-44D8-BBD7-CCE9431645EC}">
              <a14:shadowObscured xmlns:a14="http://schemas.microsoft.com/office/drawing/2010/main"/>
            </a:ext>
          </a:extLst>
        </p:spPr>
      </p:pic>
      <p:pic>
        <p:nvPicPr>
          <p:cNvPr id="49" name="Picture 48" descr="Image">
            <a:extLst>
              <a:ext uri="{FF2B5EF4-FFF2-40B4-BE49-F238E27FC236}">
                <a16:creationId xmlns:a16="http://schemas.microsoft.com/office/drawing/2014/main" id="{2A50784A-9C77-6C7F-EDC7-51497990E596}"/>
              </a:ext>
            </a:extLst>
          </p:cNvPr>
          <p:cNvPicPr>
            <a:picLocks noChangeAspect="1"/>
          </p:cNvPicPr>
          <p:nvPr/>
        </p:nvPicPr>
        <p:blipFill>
          <a:blip r:embed="rId39" r:link="rId40" cstate="print">
            <a:extLst>
              <a:ext uri="{28A0092B-C50C-407E-A947-70E740481C1C}">
                <a14:useLocalDpi xmlns:a14="http://schemas.microsoft.com/office/drawing/2010/main" val="0"/>
              </a:ext>
            </a:extLst>
          </a:blip>
          <a:srcRect/>
          <a:stretch>
            <a:fillRect/>
          </a:stretch>
        </p:blipFill>
        <p:spPr bwMode="auto">
          <a:xfrm>
            <a:off x="3313701" y="1560254"/>
            <a:ext cx="3010596" cy="2257549"/>
          </a:xfrm>
          <a:prstGeom prst="rect">
            <a:avLst/>
          </a:prstGeom>
          <a:noFill/>
          <a:ln>
            <a:noFill/>
          </a:ln>
        </p:spPr>
      </p:pic>
      <p:pic>
        <p:nvPicPr>
          <p:cNvPr id="50" name="Picture 49">
            <a:extLst>
              <a:ext uri="{FF2B5EF4-FFF2-40B4-BE49-F238E27FC236}">
                <a16:creationId xmlns:a16="http://schemas.microsoft.com/office/drawing/2014/main" id="{5F9A9718-8A72-7F10-732F-552AEE1C5CA3}"/>
              </a:ext>
            </a:extLst>
          </p:cNvPr>
          <p:cNvPicPr>
            <a:picLocks noChangeAspect="1"/>
          </p:cNvPicPr>
          <p:nvPr/>
        </p:nvPicPr>
        <p:blipFill rotWithShape="1">
          <a:blip r:embed="rId36"/>
          <a:srcRect l="34480" r="34288"/>
          <a:stretch/>
        </p:blipFill>
        <p:spPr>
          <a:xfrm>
            <a:off x="8250259" y="1577857"/>
            <a:ext cx="1856942" cy="3656341"/>
          </a:xfrm>
          <a:prstGeom prst="rect">
            <a:avLst/>
          </a:prstGeom>
        </p:spPr>
      </p:pic>
      <p:pic>
        <p:nvPicPr>
          <p:cNvPr id="51" name="Picture 50">
            <a:extLst>
              <a:ext uri="{FF2B5EF4-FFF2-40B4-BE49-F238E27FC236}">
                <a16:creationId xmlns:a16="http://schemas.microsoft.com/office/drawing/2014/main" id="{33F68354-9809-667A-1799-5D59EB92F454}"/>
              </a:ext>
            </a:extLst>
          </p:cNvPr>
          <p:cNvPicPr>
            <a:picLocks noChangeAspect="1"/>
          </p:cNvPicPr>
          <p:nvPr/>
        </p:nvPicPr>
        <p:blipFill rotWithShape="1">
          <a:blip r:embed="rId36"/>
          <a:srcRect l="68768"/>
          <a:stretch/>
        </p:blipFill>
        <p:spPr>
          <a:xfrm>
            <a:off x="10177989" y="1577857"/>
            <a:ext cx="1856943" cy="3656341"/>
          </a:xfrm>
          <a:prstGeom prst="rect">
            <a:avLst/>
          </a:prstGeom>
        </p:spPr>
      </p:pic>
      <p:sp>
        <p:nvSpPr>
          <p:cNvPr id="53" name="Rounded Rectangle 52">
            <a:extLst>
              <a:ext uri="{FF2B5EF4-FFF2-40B4-BE49-F238E27FC236}">
                <a16:creationId xmlns:a16="http://schemas.microsoft.com/office/drawing/2014/main" id="{1D30AC14-CD7C-4878-C5BE-D1A926F5E50F}"/>
              </a:ext>
            </a:extLst>
          </p:cNvPr>
          <p:cNvSpPr/>
          <p:nvPr/>
        </p:nvSpPr>
        <p:spPr>
          <a:xfrm>
            <a:off x="3084676" y="1224708"/>
            <a:ext cx="9066134" cy="5429342"/>
          </a:xfrm>
          <a:prstGeom prst="roundRect">
            <a:avLst>
              <a:gd name="adj" fmla="val 2269"/>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I"/>
          </a:p>
        </p:txBody>
      </p:sp>
      <p:sp>
        <p:nvSpPr>
          <p:cNvPr id="84" name="TextBox 83">
            <a:extLst>
              <a:ext uri="{FF2B5EF4-FFF2-40B4-BE49-F238E27FC236}">
                <a16:creationId xmlns:a16="http://schemas.microsoft.com/office/drawing/2014/main" id="{9488EC14-4C0F-40B4-57AF-50666953D144}"/>
              </a:ext>
            </a:extLst>
          </p:cNvPr>
          <p:cNvSpPr txBox="1"/>
          <p:nvPr/>
        </p:nvSpPr>
        <p:spPr>
          <a:xfrm>
            <a:off x="3313701" y="958894"/>
            <a:ext cx="2981855" cy="369332"/>
          </a:xfrm>
          <a:prstGeom prst="rect">
            <a:avLst/>
          </a:prstGeom>
          <a:solidFill>
            <a:schemeClr val="bg1"/>
          </a:solidFill>
        </p:spPr>
        <p:txBody>
          <a:bodyPr wrap="square">
            <a:spAutoFit/>
          </a:bodyPr>
          <a:lstStyle/>
          <a:p>
            <a:r>
              <a:rPr lang="en-GB" sz="1800" dirty="0">
                <a:solidFill>
                  <a:srgbClr val="C00000"/>
                </a:solidFill>
                <a:latin typeface="Inter" panose="02000503000000020004" pitchFamily="2" charset="0"/>
                <a:ea typeface="Inter" panose="02000503000000020004" pitchFamily="2" charset="0"/>
                <a:cs typeface="Verdana" panose="020B0604030504040204" pitchFamily="34" charset="0"/>
              </a:rPr>
              <a:t>Anodic oxidation process</a:t>
            </a:r>
            <a:endParaRPr lang="en-SI" dirty="0"/>
          </a:p>
        </p:txBody>
      </p:sp>
      <p:sp>
        <p:nvSpPr>
          <p:cNvPr id="14" name="TextBox 13">
            <a:extLst>
              <a:ext uri="{FF2B5EF4-FFF2-40B4-BE49-F238E27FC236}">
                <a16:creationId xmlns:a16="http://schemas.microsoft.com/office/drawing/2014/main" id="{E8DB9F1F-F79A-82BE-91DE-95F91B7D8A88}"/>
              </a:ext>
            </a:extLst>
          </p:cNvPr>
          <p:cNvSpPr txBox="1"/>
          <p:nvPr/>
        </p:nvSpPr>
        <p:spPr>
          <a:xfrm>
            <a:off x="3826158" y="5530353"/>
            <a:ext cx="8001000" cy="1323439"/>
          </a:xfrm>
          <a:prstGeom prst="rect">
            <a:avLst/>
          </a:prstGeom>
          <a:noFill/>
        </p:spPr>
        <p:txBody>
          <a:bodyPr wrap="square">
            <a:spAutoFit/>
          </a:bodyPr>
          <a:lstStyle/>
          <a:p>
            <a:r>
              <a:rPr lang="en-GB" sz="1600" dirty="0">
                <a:latin typeface="Inter Light" panose="02000503000000020004" pitchFamily="2" charset="0"/>
                <a:ea typeface="Inter Light" panose="02000503000000020004" pitchFamily="2" charset="0"/>
                <a:cs typeface="Verdana" panose="020B0604030504040204" pitchFamily="34" charset="0"/>
              </a:rPr>
              <a:t>Starting material: </a:t>
            </a:r>
            <a:r>
              <a:rPr lang="en-GB" sz="1600" dirty="0">
                <a:solidFill>
                  <a:srgbClr val="C00000"/>
                </a:solidFill>
                <a:latin typeface="Inter Light" panose="02000503000000020004" pitchFamily="2" charset="0"/>
                <a:ea typeface="Inter Light" panose="02000503000000020004" pitchFamily="2" charset="0"/>
                <a:cs typeface="Verdana" panose="020B0604030504040204" pitchFamily="34" charset="0"/>
              </a:rPr>
              <a:t>Metal foil/substrate/rod, etc.</a:t>
            </a:r>
          </a:p>
          <a:p>
            <a:r>
              <a:rPr lang="en-GB" sz="1600" dirty="0">
                <a:latin typeface="Inter Light" panose="02000503000000020004" pitchFamily="2" charset="0"/>
                <a:ea typeface="Inter Light" panose="02000503000000020004" pitchFamily="2" charset="0"/>
                <a:cs typeface="Verdana" panose="020B0604030504040204" pitchFamily="34" charset="0"/>
              </a:rPr>
              <a:t>Desired material: </a:t>
            </a:r>
            <a:r>
              <a:rPr lang="en-GB" sz="1600" dirty="0">
                <a:solidFill>
                  <a:srgbClr val="C00000"/>
                </a:solidFill>
                <a:latin typeface="Inter Light" panose="02000503000000020004" pitchFamily="2" charset="0"/>
                <a:ea typeface="Inter Light" panose="02000503000000020004" pitchFamily="2" charset="0"/>
                <a:cs typeface="Verdana" panose="020B0604030504040204" pitchFamily="34" charset="0"/>
              </a:rPr>
              <a:t>Immobilized nanostructured oxide material</a:t>
            </a:r>
          </a:p>
          <a:p>
            <a:r>
              <a:rPr lang="en-GB" sz="1600" dirty="0">
                <a:latin typeface="Inter Light" panose="02000503000000020004" pitchFamily="2" charset="0"/>
                <a:ea typeface="Inter Light" panose="02000503000000020004" pitchFamily="2" charset="0"/>
                <a:cs typeface="Verdana" panose="020B0604030504040204" pitchFamily="34" charset="0"/>
              </a:rPr>
              <a:t>Synthesis approach: </a:t>
            </a:r>
            <a:r>
              <a:rPr lang="en-GB" sz="1600" dirty="0">
                <a:solidFill>
                  <a:srgbClr val="C00000"/>
                </a:solidFill>
                <a:latin typeface="Inter Light" panose="02000503000000020004" pitchFamily="2" charset="0"/>
                <a:ea typeface="Inter Light" panose="02000503000000020004" pitchFamily="2" charset="0"/>
                <a:cs typeface="Verdana" panose="020B0604030504040204" pitchFamily="34" charset="0"/>
              </a:rPr>
              <a:t>Versatile anodic oxidation process</a:t>
            </a:r>
          </a:p>
          <a:p>
            <a:r>
              <a:rPr lang="en-GB" sz="1600" dirty="0">
                <a:latin typeface="Inter Light" panose="02000503000000020004" pitchFamily="2" charset="0"/>
                <a:ea typeface="Inter Light" panose="02000503000000020004" pitchFamily="2" charset="0"/>
                <a:cs typeface="Verdana" panose="020B0604030504040204" pitchFamily="34" charset="0"/>
              </a:rPr>
              <a:t>Desired property: </a:t>
            </a:r>
            <a:r>
              <a:rPr lang="en-GB" sz="1600" dirty="0">
                <a:solidFill>
                  <a:srgbClr val="C00000"/>
                </a:solidFill>
                <a:latin typeface="Inter Light" panose="02000503000000020004" pitchFamily="2" charset="0"/>
                <a:ea typeface="Inter Light" panose="02000503000000020004" pitchFamily="2" charset="0"/>
                <a:cs typeface="Verdana" panose="020B0604030504040204" pitchFamily="34" charset="0"/>
              </a:rPr>
              <a:t>Excellent photo/photo-electro/electro -catalytic response</a:t>
            </a:r>
          </a:p>
          <a:p>
            <a:endParaRPr lang="en-GB" sz="1600" dirty="0">
              <a:latin typeface="Inter Light" panose="02000503000000020004" pitchFamily="2" charset="0"/>
              <a:ea typeface="Inter Light" panose="02000503000000020004" pitchFamily="2" charset="0"/>
              <a:cs typeface="Verdana" panose="020B0604030504040204" pitchFamily="34" charset="0"/>
            </a:endParaRPr>
          </a:p>
        </p:txBody>
      </p:sp>
    </p:spTree>
    <p:extLst>
      <p:ext uri="{BB962C8B-B14F-4D97-AF65-F5344CB8AC3E}">
        <p14:creationId xmlns:p14="http://schemas.microsoft.com/office/powerpoint/2010/main" val="3460511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7E7A67E4-6BFF-9D9B-8D70-36B43945392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934"/>
            <a:ext cx="1403189" cy="1292045"/>
          </a:xfrm>
          <a:prstGeom prst="rect">
            <a:avLst/>
          </a:prstGeom>
        </p:spPr>
      </p:pic>
      <p:sp>
        <p:nvSpPr>
          <p:cNvPr id="57" name="TextBox 56">
            <a:extLst>
              <a:ext uri="{FF2B5EF4-FFF2-40B4-BE49-F238E27FC236}">
                <a16:creationId xmlns:a16="http://schemas.microsoft.com/office/drawing/2014/main" id="{F65BB05B-2A44-66AA-532F-51660923C927}"/>
              </a:ext>
            </a:extLst>
          </p:cNvPr>
          <p:cNvSpPr txBox="1"/>
          <p:nvPr/>
        </p:nvSpPr>
        <p:spPr>
          <a:xfrm>
            <a:off x="1398280" y="203950"/>
            <a:ext cx="7391494" cy="646331"/>
          </a:xfrm>
          <a:prstGeom prst="rect">
            <a:avLst/>
          </a:prstGeom>
          <a:noFill/>
        </p:spPr>
        <p:txBody>
          <a:bodyPr wrap="square" rtlCol="0">
            <a:spAutoFit/>
          </a:bodyPr>
          <a:lstStyle/>
          <a:p>
            <a:r>
              <a:rPr lang="en-GB" dirty="0">
                <a:solidFill>
                  <a:srgbClr val="C00000"/>
                </a:solidFill>
                <a:latin typeface="Inter Light" panose="02000503000000020004" pitchFamily="2" charset="0"/>
                <a:ea typeface="Inter Light" panose="02000503000000020004" pitchFamily="2" charset="0"/>
              </a:rPr>
              <a:t>Roadmap: The research platform for catalytically active nanostructured oxide materials</a:t>
            </a:r>
            <a:endParaRPr lang="en-SI" dirty="0">
              <a:solidFill>
                <a:srgbClr val="C00000"/>
              </a:solidFill>
              <a:latin typeface="Inter Light" panose="02000503000000020004" pitchFamily="2" charset="0"/>
              <a:ea typeface="Inter Light" panose="02000503000000020004" pitchFamily="2" charset="0"/>
            </a:endParaRPr>
          </a:p>
        </p:txBody>
      </p:sp>
      <p:pic>
        <p:nvPicPr>
          <p:cNvPr id="2" name="Graphic 1">
            <a:extLst>
              <a:ext uri="{FF2B5EF4-FFF2-40B4-BE49-F238E27FC236}">
                <a16:creationId xmlns:a16="http://schemas.microsoft.com/office/drawing/2014/main" id="{5DAA3D8C-5841-D758-F635-0FF701BCBADB}"/>
              </a:ext>
            </a:extLst>
          </p:cNvPr>
          <p:cNvPicPr preferRelativeResize="0">
            <a:picLocks/>
          </p:cNvPicPr>
          <p:nvPr/>
        </p:nvPicPr>
        <p:blipFill>
          <a:blip r:embed="rId4">
            <a:extLst>
              <a:ext uri="{96DAC541-7B7A-43D3-8B79-37D633B846F1}">
                <asvg:svgBlip xmlns:asvg="http://schemas.microsoft.com/office/drawing/2016/SVG/main" r:embed="rId5"/>
              </a:ext>
            </a:extLst>
          </a:blip>
          <a:stretch>
            <a:fillRect/>
          </a:stretch>
        </p:blipFill>
        <p:spPr>
          <a:xfrm>
            <a:off x="302695" y="3482339"/>
            <a:ext cx="378000" cy="144000"/>
          </a:xfrm>
          <a:prstGeom prst="rect">
            <a:avLst/>
          </a:prstGeom>
        </p:spPr>
      </p:pic>
      <p:pic>
        <p:nvPicPr>
          <p:cNvPr id="3" name="Graphic 2">
            <a:extLst>
              <a:ext uri="{FF2B5EF4-FFF2-40B4-BE49-F238E27FC236}">
                <a16:creationId xmlns:a16="http://schemas.microsoft.com/office/drawing/2014/main" id="{8FB3F2F4-ED2B-CCC2-DAD9-5AE7500F6716}"/>
              </a:ext>
            </a:extLst>
          </p:cNvPr>
          <p:cNvPicPr preferRelativeResize="0">
            <a:picLocks/>
          </p:cNvPicPr>
          <p:nvPr/>
        </p:nvPicPr>
        <p:blipFill>
          <a:blip r:embed="rId6">
            <a:extLst>
              <a:ext uri="{96DAC541-7B7A-43D3-8B79-37D633B846F1}">
                <asvg:svgBlip xmlns:asvg="http://schemas.microsoft.com/office/drawing/2016/SVG/main" r:embed="rId7"/>
              </a:ext>
            </a:extLst>
          </a:blip>
          <a:stretch>
            <a:fillRect/>
          </a:stretch>
        </p:blipFill>
        <p:spPr>
          <a:xfrm>
            <a:off x="328205" y="5135413"/>
            <a:ext cx="378000" cy="144000"/>
          </a:xfrm>
          <a:prstGeom prst="rect">
            <a:avLst/>
          </a:prstGeom>
        </p:spPr>
      </p:pic>
      <p:grpSp>
        <p:nvGrpSpPr>
          <p:cNvPr id="4" name="Group 3">
            <a:extLst>
              <a:ext uri="{FF2B5EF4-FFF2-40B4-BE49-F238E27FC236}">
                <a16:creationId xmlns:a16="http://schemas.microsoft.com/office/drawing/2014/main" id="{6862D5A4-439C-3F4B-2CD2-D1C494A880A8}"/>
              </a:ext>
            </a:extLst>
          </p:cNvPr>
          <p:cNvGrpSpPr/>
          <p:nvPr/>
        </p:nvGrpSpPr>
        <p:grpSpPr>
          <a:xfrm rot="10800000">
            <a:off x="827459" y="6213627"/>
            <a:ext cx="419386" cy="149236"/>
            <a:chOff x="9137593" y="2022481"/>
            <a:chExt cx="419386" cy="149236"/>
          </a:xfrm>
          <a:solidFill>
            <a:schemeClr val="accent2">
              <a:lumMod val="75000"/>
            </a:schemeClr>
          </a:solidFill>
        </p:grpSpPr>
        <p:sp>
          <p:nvSpPr>
            <p:cNvPr id="5" name="Freeform 4">
              <a:extLst>
                <a:ext uri="{FF2B5EF4-FFF2-40B4-BE49-F238E27FC236}">
                  <a16:creationId xmlns:a16="http://schemas.microsoft.com/office/drawing/2014/main" id="{93F56698-2CC7-99F6-A27A-963132BC7226}"/>
                </a:ext>
              </a:extLst>
            </p:cNvPr>
            <p:cNvSpPr/>
            <p:nvPr/>
          </p:nvSpPr>
          <p:spPr>
            <a:xfrm>
              <a:off x="9412903" y="2022481"/>
              <a:ext cx="144076" cy="149236"/>
            </a:xfrm>
            <a:custGeom>
              <a:avLst/>
              <a:gdLst>
                <a:gd name="connsiteX0" fmla="*/ 144077 w 144076"/>
                <a:gd name="connsiteY0" fmla="*/ 74618 h 149236"/>
                <a:gd name="connsiteX1" fmla="*/ 72038 w 144076"/>
                <a:gd name="connsiteY1" fmla="*/ 149236 h 149236"/>
                <a:gd name="connsiteX2" fmla="*/ 0 w 144076"/>
                <a:gd name="connsiteY2" fmla="*/ 74618 h 149236"/>
                <a:gd name="connsiteX3" fmla="*/ 72038 w 144076"/>
                <a:gd name="connsiteY3" fmla="*/ 0 h 149236"/>
                <a:gd name="connsiteX4" fmla="*/ 144077 w 144076"/>
                <a:gd name="connsiteY4" fmla="*/ 74618 h 149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76" h="149236">
                  <a:moveTo>
                    <a:pt x="144077" y="74618"/>
                  </a:moveTo>
                  <a:cubicBezTo>
                    <a:pt x="144077" y="115829"/>
                    <a:pt x="111824" y="149236"/>
                    <a:pt x="72038" y="149236"/>
                  </a:cubicBezTo>
                  <a:cubicBezTo>
                    <a:pt x="32253" y="149236"/>
                    <a:pt x="0" y="115829"/>
                    <a:pt x="0" y="74618"/>
                  </a:cubicBezTo>
                  <a:cubicBezTo>
                    <a:pt x="0" y="33408"/>
                    <a:pt x="32253" y="0"/>
                    <a:pt x="72038" y="0"/>
                  </a:cubicBezTo>
                  <a:cubicBezTo>
                    <a:pt x="111824" y="0"/>
                    <a:pt x="144077" y="33408"/>
                    <a:pt x="144077" y="74618"/>
                  </a:cubicBezTo>
                  <a:close/>
                </a:path>
              </a:pathLst>
            </a:custGeom>
            <a:grpFill/>
            <a:ln w="12565" cap="flat">
              <a:noFill/>
              <a:prstDash val="solid"/>
              <a:miter/>
            </a:ln>
          </p:spPr>
          <p:txBody>
            <a:bodyPr rtlCol="0" anchor="ctr"/>
            <a:lstStyle/>
            <a:p>
              <a:endParaRPr lang="en-SI"/>
            </a:p>
          </p:txBody>
        </p:sp>
        <p:sp>
          <p:nvSpPr>
            <p:cNvPr id="14" name="Freeform 13">
              <a:extLst>
                <a:ext uri="{FF2B5EF4-FFF2-40B4-BE49-F238E27FC236}">
                  <a16:creationId xmlns:a16="http://schemas.microsoft.com/office/drawing/2014/main" id="{FE4693C9-3306-7897-C38A-D0C72AB327D4}"/>
                </a:ext>
              </a:extLst>
            </p:cNvPr>
            <p:cNvSpPr/>
            <p:nvPr/>
          </p:nvSpPr>
          <p:spPr>
            <a:xfrm>
              <a:off x="9137593" y="2090129"/>
              <a:ext cx="288000" cy="24872"/>
            </a:xfrm>
            <a:custGeom>
              <a:avLst/>
              <a:gdLst>
                <a:gd name="connsiteX0" fmla="*/ 0 w 486574"/>
                <a:gd name="connsiteY0" fmla="*/ 0 h 24872"/>
                <a:gd name="connsiteX1" fmla="*/ 486574 w 486574"/>
                <a:gd name="connsiteY1" fmla="*/ 0 h 24872"/>
                <a:gd name="connsiteX2" fmla="*/ 486574 w 486574"/>
                <a:gd name="connsiteY2" fmla="*/ 24873 h 24872"/>
                <a:gd name="connsiteX3" fmla="*/ 0 w 486574"/>
                <a:gd name="connsiteY3" fmla="*/ 24873 h 24872"/>
              </a:gdLst>
              <a:ahLst/>
              <a:cxnLst>
                <a:cxn ang="0">
                  <a:pos x="connsiteX0" y="connsiteY0"/>
                </a:cxn>
                <a:cxn ang="0">
                  <a:pos x="connsiteX1" y="connsiteY1"/>
                </a:cxn>
                <a:cxn ang="0">
                  <a:pos x="connsiteX2" y="connsiteY2"/>
                </a:cxn>
                <a:cxn ang="0">
                  <a:pos x="connsiteX3" y="connsiteY3"/>
                </a:cxn>
              </a:cxnLst>
              <a:rect l="l" t="t" r="r" b="b"/>
              <a:pathLst>
                <a:path w="486574" h="24872">
                  <a:moveTo>
                    <a:pt x="0" y="0"/>
                  </a:moveTo>
                  <a:lnTo>
                    <a:pt x="486574" y="0"/>
                  </a:lnTo>
                  <a:lnTo>
                    <a:pt x="486574" y="24873"/>
                  </a:lnTo>
                  <a:lnTo>
                    <a:pt x="0" y="24873"/>
                  </a:lnTo>
                  <a:close/>
                </a:path>
              </a:pathLst>
            </a:custGeom>
            <a:grpFill/>
            <a:ln w="12565" cap="flat">
              <a:noFill/>
              <a:prstDash val="solid"/>
              <a:miter/>
            </a:ln>
          </p:spPr>
          <p:txBody>
            <a:bodyPr rtlCol="0" anchor="ctr"/>
            <a:lstStyle/>
            <a:p>
              <a:endParaRPr lang="en-SI"/>
            </a:p>
          </p:txBody>
        </p:sp>
      </p:grpSp>
      <p:grpSp>
        <p:nvGrpSpPr>
          <p:cNvPr id="15" name="Group 14">
            <a:extLst>
              <a:ext uri="{FF2B5EF4-FFF2-40B4-BE49-F238E27FC236}">
                <a16:creationId xmlns:a16="http://schemas.microsoft.com/office/drawing/2014/main" id="{4297ED5F-71D8-C331-ED49-9DC8B01BE702}"/>
              </a:ext>
            </a:extLst>
          </p:cNvPr>
          <p:cNvGrpSpPr/>
          <p:nvPr/>
        </p:nvGrpSpPr>
        <p:grpSpPr>
          <a:xfrm>
            <a:off x="2027999" y="3880016"/>
            <a:ext cx="389240" cy="149236"/>
            <a:chOff x="6051990" y="2022481"/>
            <a:chExt cx="389240" cy="149236"/>
          </a:xfrm>
        </p:grpSpPr>
        <p:sp>
          <p:nvSpPr>
            <p:cNvPr id="16" name="Freeform 15">
              <a:extLst>
                <a:ext uri="{FF2B5EF4-FFF2-40B4-BE49-F238E27FC236}">
                  <a16:creationId xmlns:a16="http://schemas.microsoft.com/office/drawing/2014/main" id="{8BA5619A-E28C-AF5E-9191-D44FFCB83C0B}"/>
                </a:ext>
              </a:extLst>
            </p:cNvPr>
            <p:cNvSpPr/>
            <p:nvPr/>
          </p:nvSpPr>
          <p:spPr>
            <a:xfrm>
              <a:off x="6297154" y="2022481"/>
              <a:ext cx="144076" cy="149236"/>
            </a:xfrm>
            <a:custGeom>
              <a:avLst/>
              <a:gdLst>
                <a:gd name="connsiteX0" fmla="*/ 144077 w 144076"/>
                <a:gd name="connsiteY0" fmla="*/ 74618 h 149236"/>
                <a:gd name="connsiteX1" fmla="*/ 72038 w 144076"/>
                <a:gd name="connsiteY1" fmla="*/ 149236 h 149236"/>
                <a:gd name="connsiteX2" fmla="*/ 0 w 144076"/>
                <a:gd name="connsiteY2" fmla="*/ 74618 h 149236"/>
                <a:gd name="connsiteX3" fmla="*/ 72038 w 144076"/>
                <a:gd name="connsiteY3" fmla="*/ 0 h 149236"/>
                <a:gd name="connsiteX4" fmla="*/ 144077 w 144076"/>
                <a:gd name="connsiteY4" fmla="*/ 74618 h 149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76" h="149236">
                  <a:moveTo>
                    <a:pt x="144077" y="74618"/>
                  </a:moveTo>
                  <a:cubicBezTo>
                    <a:pt x="144077" y="115829"/>
                    <a:pt x="111824" y="149236"/>
                    <a:pt x="72038" y="149236"/>
                  </a:cubicBezTo>
                  <a:cubicBezTo>
                    <a:pt x="32253" y="149236"/>
                    <a:pt x="0" y="115829"/>
                    <a:pt x="0" y="74618"/>
                  </a:cubicBezTo>
                  <a:cubicBezTo>
                    <a:pt x="0" y="33408"/>
                    <a:pt x="32253" y="0"/>
                    <a:pt x="72038" y="0"/>
                  </a:cubicBezTo>
                  <a:cubicBezTo>
                    <a:pt x="111824" y="0"/>
                    <a:pt x="144077" y="33408"/>
                    <a:pt x="144077" y="74618"/>
                  </a:cubicBezTo>
                  <a:close/>
                </a:path>
              </a:pathLst>
            </a:custGeom>
            <a:solidFill>
              <a:srgbClr val="D6A200"/>
            </a:solidFill>
            <a:ln w="12565" cap="flat">
              <a:noFill/>
              <a:prstDash val="solid"/>
              <a:miter/>
            </a:ln>
          </p:spPr>
          <p:txBody>
            <a:bodyPr rtlCol="0" anchor="ctr"/>
            <a:lstStyle/>
            <a:p>
              <a:endParaRPr lang="en-SI"/>
            </a:p>
          </p:txBody>
        </p:sp>
        <p:sp>
          <p:nvSpPr>
            <p:cNvPr id="17" name="Freeform 16">
              <a:extLst>
                <a:ext uri="{FF2B5EF4-FFF2-40B4-BE49-F238E27FC236}">
                  <a16:creationId xmlns:a16="http://schemas.microsoft.com/office/drawing/2014/main" id="{586BE51E-88B7-45C6-4F29-02836F3714F7}"/>
                </a:ext>
              </a:extLst>
            </p:cNvPr>
            <p:cNvSpPr/>
            <p:nvPr/>
          </p:nvSpPr>
          <p:spPr>
            <a:xfrm>
              <a:off x="6051990" y="2085317"/>
              <a:ext cx="288000" cy="23563"/>
            </a:xfrm>
            <a:custGeom>
              <a:avLst/>
              <a:gdLst>
                <a:gd name="connsiteX0" fmla="*/ 486574 w 486574"/>
                <a:gd name="connsiteY0" fmla="*/ 23564 h 23563"/>
                <a:gd name="connsiteX1" fmla="*/ 0 w 486574"/>
                <a:gd name="connsiteY1" fmla="*/ 23564 h 23563"/>
                <a:gd name="connsiteX2" fmla="*/ 0 w 486574"/>
                <a:gd name="connsiteY2" fmla="*/ 0 h 23563"/>
                <a:gd name="connsiteX3" fmla="*/ 486574 w 486574"/>
                <a:gd name="connsiteY3" fmla="*/ 0 h 23563"/>
              </a:gdLst>
              <a:ahLst/>
              <a:cxnLst>
                <a:cxn ang="0">
                  <a:pos x="connsiteX0" y="connsiteY0"/>
                </a:cxn>
                <a:cxn ang="0">
                  <a:pos x="connsiteX1" y="connsiteY1"/>
                </a:cxn>
                <a:cxn ang="0">
                  <a:pos x="connsiteX2" y="connsiteY2"/>
                </a:cxn>
                <a:cxn ang="0">
                  <a:pos x="connsiteX3" y="connsiteY3"/>
                </a:cxn>
              </a:cxnLst>
              <a:rect l="l" t="t" r="r" b="b"/>
              <a:pathLst>
                <a:path w="486574" h="23563">
                  <a:moveTo>
                    <a:pt x="486574" y="23564"/>
                  </a:moveTo>
                  <a:lnTo>
                    <a:pt x="0" y="23564"/>
                  </a:lnTo>
                  <a:lnTo>
                    <a:pt x="0" y="0"/>
                  </a:lnTo>
                  <a:lnTo>
                    <a:pt x="486574" y="0"/>
                  </a:lnTo>
                </a:path>
              </a:pathLst>
            </a:custGeom>
            <a:solidFill>
              <a:srgbClr val="D6A200"/>
            </a:solidFill>
            <a:ln w="12565" cap="flat">
              <a:noFill/>
              <a:prstDash val="solid"/>
              <a:miter/>
            </a:ln>
          </p:spPr>
          <p:txBody>
            <a:bodyPr rtlCol="0" anchor="ctr"/>
            <a:lstStyle/>
            <a:p>
              <a:endParaRPr lang="en-SI"/>
            </a:p>
          </p:txBody>
        </p:sp>
      </p:grpSp>
      <p:grpSp>
        <p:nvGrpSpPr>
          <p:cNvPr id="18" name="Group 17">
            <a:extLst>
              <a:ext uri="{FF2B5EF4-FFF2-40B4-BE49-F238E27FC236}">
                <a16:creationId xmlns:a16="http://schemas.microsoft.com/office/drawing/2014/main" id="{91A0ED76-FAC8-8119-85E8-2F2C7680B6C2}"/>
              </a:ext>
            </a:extLst>
          </p:cNvPr>
          <p:cNvGrpSpPr/>
          <p:nvPr/>
        </p:nvGrpSpPr>
        <p:grpSpPr>
          <a:xfrm>
            <a:off x="543496" y="1122159"/>
            <a:ext cx="1521802" cy="5223298"/>
            <a:chOff x="2157767" y="0"/>
            <a:chExt cx="2858617" cy="9143999"/>
          </a:xfrm>
        </p:grpSpPr>
        <p:pic>
          <p:nvPicPr>
            <p:cNvPr id="26" name="Graphic 25">
              <a:extLst>
                <a:ext uri="{FF2B5EF4-FFF2-40B4-BE49-F238E27FC236}">
                  <a16:creationId xmlns:a16="http://schemas.microsoft.com/office/drawing/2014/main" id="{10716A05-5E01-8FA6-0E06-56368D11463E}"/>
                </a:ext>
              </a:extLst>
            </p:cNvPr>
            <p:cNvPicPr preferRelativeResize="0">
              <a:picLocks/>
            </p:cNvPicPr>
            <p:nvPr/>
          </p:nvPicPr>
          <p:blipFill>
            <a:blip r:embed="rId8">
              <a:extLst>
                <a:ext uri="{96DAC541-7B7A-43D3-8B79-37D633B846F1}">
                  <asvg:svgBlip xmlns:asvg="http://schemas.microsoft.com/office/drawing/2016/SVG/main" r:embed="rId9"/>
                </a:ext>
              </a:extLst>
            </a:blip>
            <a:stretch>
              <a:fillRect/>
            </a:stretch>
          </p:blipFill>
          <p:spPr>
            <a:xfrm>
              <a:off x="2157984" y="0"/>
              <a:ext cx="2858399" cy="2122489"/>
            </a:xfrm>
            <a:prstGeom prst="rect">
              <a:avLst/>
            </a:prstGeom>
          </p:spPr>
        </p:pic>
        <p:pic>
          <p:nvPicPr>
            <p:cNvPr id="46" name="Graphic 45">
              <a:extLst>
                <a:ext uri="{FF2B5EF4-FFF2-40B4-BE49-F238E27FC236}">
                  <a16:creationId xmlns:a16="http://schemas.microsoft.com/office/drawing/2014/main" id="{F4A373CD-D77A-9637-FBB4-78A424A99A52}"/>
                </a:ext>
              </a:extLst>
            </p:cNvPr>
            <p:cNvPicPr preferRelativeResize="0">
              <a:picLocks/>
            </p:cNvPicPr>
            <p:nvPr/>
          </p:nvPicPr>
          <p:blipFill>
            <a:blip r:embed="rId10">
              <a:extLst>
                <a:ext uri="{96DAC541-7B7A-43D3-8B79-37D633B846F1}">
                  <asvg:svgBlip xmlns:asvg="http://schemas.microsoft.com/office/drawing/2016/SVG/main" r:embed="rId11"/>
                </a:ext>
              </a:extLst>
            </a:blip>
            <a:stretch>
              <a:fillRect/>
            </a:stretch>
          </p:blipFill>
          <p:spPr>
            <a:xfrm>
              <a:off x="2157984" y="1992792"/>
              <a:ext cx="2858400" cy="1598400"/>
            </a:xfrm>
            <a:prstGeom prst="rect">
              <a:avLst/>
            </a:prstGeom>
          </p:spPr>
        </p:pic>
        <p:pic>
          <p:nvPicPr>
            <p:cNvPr id="54" name="Graphic 53">
              <a:extLst>
                <a:ext uri="{FF2B5EF4-FFF2-40B4-BE49-F238E27FC236}">
                  <a16:creationId xmlns:a16="http://schemas.microsoft.com/office/drawing/2014/main" id="{9615F659-049D-FC3A-BA5A-159F705920A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157767" y="3434239"/>
              <a:ext cx="2854286" cy="1598400"/>
            </a:xfrm>
            <a:prstGeom prst="rect">
              <a:avLst/>
            </a:prstGeom>
          </p:spPr>
        </p:pic>
        <p:pic>
          <p:nvPicPr>
            <p:cNvPr id="55" name="Graphic 54">
              <a:extLst>
                <a:ext uri="{FF2B5EF4-FFF2-40B4-BE49-F238E27FC236}">
                  <a16:creationId xmlns:a16="http://schemas.microsoft.com/office/drawing/2014/main" id="{FD786D8C-6586-0113-DDED-1FA22B5E5A0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157984" y="4873948"/>
              <a:ext cx="2854286" cy="1598400"/>
            </a:xfrm>
            <a:prstGeom prst="rect">
              <a:avLst/>
            </a:prstGeom>
          </p:spPr>
        </p:pic>
        <p:pic>
          <p:nvPicPr>
            <p:cNvPr id="56" name="Graphic 55">
              <a:extLst>
                <a:ext uri="{FF2B5EF4-FFF2-40B4-BE49-F238E27FC236}">
                  <a16:creationId xmlns:a16="http://schemas.microsoft.com/office/drawing/2014/main" id="{32B97024-FAF2-A9D6-04A7-A0D3810BC74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158198" y="6316233"/>
              <a:ext cx="2854285" cy="1598400"/>
            </a:xfrm>
            <a:prstGeom prst="rect">
              <a:avLst/>
            </a:prstGeom>
          </p:spPr>
        </p:pic>
        <p:pic>
          <p:nvPicPr>
            <p:cNvPr id="58" name="Graphic 57">
              <a:extLst>
                <a:ext uri="{FF2B5EF4-FFF2-40B4-BE49-F238E27FC236}">
                  <a16:creationId xmlns:a16="http://schemas.microsoft.com/office/drawing/2014/main" id="{27B36AE4-356D-9DD1-B375-4988E0AECEE6}"/>
                </a:ext>
              </a:extLst>
            </p:cNvPr>
            <p:cNvPicPr preferRelativeResize="0">
              <a:picLocks/>
            </p:cNvPicPr>
            <p:nvPr/>
          </p:nvPicPr>
          <p:blipFill>
            <a:blip r:embed="rId12">
              <a:extLst>
                <a:ext uri="{96DAC541-7B7A-43D3-8B79-37D633B846F1}">
                  <asvg:svgBlip xmlns:asvg="http://schemas.microsoft.com/office/drawing/2016/SVG/main" r:embed="rId13"/>
                </a:ext>
              </a:extLst>
            </a:blip>
            <a:stretch>
              <a:fillRect/>
            </a:stretch>
          </p:blipFill>
          <p:spPr>
            <a:xfrm>
              <a:off x="3428569" y="7829999"/>
              <a:ext cx="1587599" cy="1314000"/>
            </a:xfrm>
            <a:prstGeom prst="rect">
              <a:avLst/>
            </a:prstGeom>
          </p:spPr>
        </p:pic>
      </p:grpSp>
      <p:pic>
        <p:nvPicPr>
          <p:cNvPr id="59" name="Graphic 58">
            <a:extLst>
              <a:ext uri="{FF2B5EF4-FFF2-40B4-BE49-F238E27FC236}">
                <a16:creationId xmlns:a16="http://schemas.microsoft.com/office/drawing/2014/main" id="{AE85618A-C187-9C38-93B0-A7BF0070AA90}"/>
              </a:ext>
            </a:extLst>
          </p:cNvPr>
          <p:cNvPicPr preferRelativeResize="0">
            <a:picLocks/>
          </p:cNvPicPr>
          <p:nvPr/>
        </p:nvPicPr>
        <p:blipFill>
          <a:blip r:embed="rId14">
            <a:extLst>
              <a:ext uri="{96DAC541-7B7A-43D3-8B79-37D633B846F1}">
                <asvg:svgBlip xmlns:asvg="http://schemas.microsoft.com/office/drawing/2016/SVG/main" r:embed="rId15"/>
              </a:ext>
            </a:extLst>
          </a:blip>
          <a:stretch>
            <a:fillRect/>
          </a:stretch>
        </p:blipFill>
        <p:spPr>
          <a:xfrm>
            <a:off x="569551" y="1122158"/>
            <a:ext cx="1468025" cy="1177870"/>
          </a:xfrm>
          <a:prstGeom prst="rect">
            <a:avLst/>
          </a:prstGeom>
        </p:spPr>
      </p:pic>
      <p:pic>
        <p:nvPicPr>
          <p:cNvPr id="60" name="Graphic 59">
            <a:extLst>
              <a:ext uri="{FF2B5EF4-FFF2-40B4-BE49-F238E27FC236}">
                <a16:creationId xmlns:a16="http://schemas.microsoft.com/office/drawing/2014/main" id="{E0C9E126-37FE-507E-0B21-71139C987E45}"/>
              </a:ext>
            </a:extLst>
          </p:cNvPr>
          <p:cNvPicPr preferRelativeResize="0">
            <a:picLocks/>
          </p:cNvPicPr>
          <p:nvPr/>
        </p:nvPicPr>
        <p:blipFill>
          <a:blip r:embed="rId16">
            <a:extLst>
              <a:ext uri="{96DAC541-7B7A-43D3-8B79-37D633B846F1}">
                <asvg:svgBlip xmlns:asvg="http://schemas.microsoft.com/office/drawing/2016/SVG/main" r:embed="rId17"/>
              </a:ext>
            </a:extLst>
          </a:blip>
          <a:stretch>
            <a:fillRect/>
          </a:stretch>
        </p:blipFill>
        <p:spPr>
          <a:xfrm>
            <a:off x="569551" y="2285214"/>
            <a:ext cx="1468026" cy="856023"/>
          </a:xfrm>
          <a:prstGeom prst="rect">
            <a:avLst/>
          </a:prstGeom>
        </p:spPr>
      </p:pic>
      <p:pic>
        <p:nvPicPr>
          <p:cNvPr id="61" name="Graphic 60">
            <a:extLst>
              <a:ext uri="{FF2B5EF4-FFF2-40B4-BE49-F238E27FC236}">
                <a16:creationId xmlns:a16="http://schemas.microsoft.com/office/drawing/2014/main" id="{06999082-940A-1314-07DB-66F01E095EE1}"/>
              </a:ext>
            </a:extLst>
          </p:cNvPr>
          <p:cNvPicPr preferRelativeResize="0">
            <a:picLocks/>
          </p:cNvPicPr>
          <p:nvPr/>
        </p:nvPicPr>
        <p:blipFill>
          <a:blip r:embed="rId18">
            <a:extLst>
              <a:ext uri="{96DAC541-7B7A-43D3-8B79-37D633B846F1}">
                <asvg:svgBlip xmlns:asvg="http://schemas.microsoft.com/office/drawing/2016/SVG/main" r:embed="rId19"/>
              </a:ext>
            </a:extLst>
          </a:blip>
          <a:stretch>
            <a:fillRect/>
          </a:stretch>
        </p:blipFill>
        <p:spPr>
          <a:xfrm>
            <a:off x="569552" y="3108633"/>
            <a:ext cx="1468026" cy="855469"/>
          </a:xfrm>
          <a:prstGeom prst="rect">
            <a:avLst/>
          </a:prstGeom>
        </p:spPr>
      </p:pic>
      <p:pic>
        <p:nvPicPr>
          <p:cNvPr id="62" name="Graphic 61">
            <a:extLst>
              <a:ext uri="{FF2B5EF4-FFF2-40B4-BE49-F238E27FC236}">
                <a16:creationId xmlns:a16="http://schemas.microsoft.com/office/drawing/2014/main" id="{A5C721E3-7B3D-A2B1-DDCA-3B08AD9967DC}"/>
              </a:ext>
            </a:extLst>
          </p:cNvPr>
          <p:cNvPicPr preferRelativeResize="0">
            <a:picLocks/>
          </p:cNvPicPr>
          <p:nvPr/>
        </p:nvPicPr>
        <p:blipFill>
          <a:blip r:embed="rId20">
            <a:extLst>
              <a:ext uri="{96DAC541-7B7A-43D3-8B79-37D633B846F1}">
                <asvg:svgBlip xmlns:asvg="http://schemas.microsoft.com/office/drawing/2016/SVG/main" r:embed="rId21"/>
              </a:ext>
            </a:extLst>
          </a:blip>
          <a:stretch>
            <a:fillRect/>
          </a:stretch>
        </p:blipFill>
        <p:spPr>
          <a:xfrm>
            <a:off x="569552" y="3930115"/>
            <a:ext cx="1468026" cy="855469"/>
          </a:xfrm>
          <a:prstGeom prst="rect">
            <a:avLst/>
          </a:prstGeom>
        </p:spPr>
      </p:pic>
      <p:pic>
        <p:nvPicPr>
          <p:cNvPr id="63" name="Graphic 62">
            <a:extLst>
              <a:ext uri="{FF2B5EF4-FFF2-40B4-BE49-F238E27FC236}">
                <a16:creationId xmlns:a16="http://schemas.microsoft.com/office/drawing/2014/main" id="{3DE3A27D-37EC-33C8-251C-0424FB1431E2}"/>
              </a:ext>
            </a:extLst>
          </p:cNvPr>
          <p:cNvPicPr preferRelativeResize="0">
            <a:picLocks/>
          </p:cNvPicPr>
          <p:nvPr/>
        </p:nvPicPr>
        <p:blipFill>
          <a:blip r:embed="rId22">
            <a:extLst>
              <a:ext uri="{96DAC541-7B7A-43D3-8B79-37D633B846F1}">
                <asvg:svgBlip xmlns:asvg="http://schemas.microsoft.com/office/drawing/2016/SVG/main" r:embed="rId23"/>
              </a:ext>
            </a:extLst>
          </a:blip>
          <a:stretch>
            <a:fillRect/>
          </a:stretch>
        </p:blipFill>
        <p:spPr>
          <a:xfrm>
            <a:off x="569551" y="4758068"/>
            <a:ext cx="1468026" cy="855470"/>
          </a:xfrm>
          <a:prstGeom prst="rect">
            <a:avLst/>
          </a:prstGeom>
        </p:spPr>
      </p:pic>
      <p:pic>
        <p:nvPicPr>
          <p:cNvPr id="64" name="Graphic 63">
            <a:extLst>
              <a:ext uri="{FF2B5EF4-FFF2-40B4-BE49-F238E27FC236}">
                <a16:creationId xmlns:a16="http://schemas.microsoft.com/office/drawing/2014/main" id="{3DC976A3-3BEC-48C2-52AF-F4E41F7395F1}"/>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246845" y="5594859"/>
            <a:ext cx="791508" cy="747675"/>
          </a:xfrm>
          <a:prstGeom prst="rect">
            <a:avLst/>
          </a:prstGeom>
        </p:spPr>
      </p:pic>
      <p:pic>
        <p:nvPicPr>
          <p:cNvPr id="65" name="Graphic 64">
            <a:extLst>
              <a:ext uri="{FF2B5EF4-FFF2-40B4-BE49-F238E27FC236}">
                <a16:creationId xmlns:a16="http://schemas.microsoft.com/office/drawing/2014/main" id="{87F564FF-DD39-E7E0-1EB8-6849A5C82321}"/>
              </a:ext>
            </a:extLst>
          </p:cNvPr>
          <p:cNvPicPr preferRelativeResize="0">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21171" y="1122159"/>
            <a:ext cx="1366452" cy="1176937"/>
          </a:xfrm>
          <a:prstGeom prst="rect">
            <a:avLst/>
          </a:prstGeom>
        </p:spPr>
      </p:pic>
      <p:pic>
        <p:nvPicPr>
          <p:cNvPr id="66" name="Graphic 65">
            <a:extLst>
              <a:ext uri="{FF2B5EF4-FFF2-40B4-BE49-F238E27FC236}">
                <a16:creationId xmlns:a16="http://schemas.microsoft.com/office/drawing/2014/main" id="{7784E221-641C-9AAE-2967-6292DCB9FB3B}"/>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625022" y="3983613"/>
            <a:ext cx="1366452" cy="791181"/>
          </a:xfrm>
          <a:prstGeom prst="rect">
            <a:avLst/>
          </a:prstGeom>
        </p:spPr>
      </p:pic>
      <p:pic>
        <p:nvPicPr>
          <p:cNvPr id="67" name="Graphic 66">
            <a:extLst>
              <a:ext uri="{FF2B5EF4-FFF2-40B4-BE49-F238E27FC236}">
                <a16:creationId xmlns:a16="http://schemas.microsoft.com/office/drawing/2014/main" id="{F2AD884E-97B7-3A60-6C14-AD95DCDD6AD5}"/>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622842" y="3152908"/>
            <a:ext cx="1366452" cy="791181"/>
          </a:xfrm>
          <a:prstGeom prst="rect">
            <a:avLst/>
          </a:prstGeom>
        </p:spPr>
      </p:pic>
      <p:pic>
        <p:nvPicPr>
          <p:cNvPr id="68" name="Graphic 67">
            <a:extLst>
              <a:ext uri="{FF2B5EF4-FFF2-40B4-BE49-F238E27FC236}">
                <a16:creationId xmlns:a16="http://schemas.microsoft.com/office/drawing/2014/main" id="{C41386C1-8100-7934-7360-E7329B0B5662}"/>
              </a:ext>
            </a:extLst>
          </p:cNvPr>
          <p:cNvPicPr preferRelativeResize="0">
            <a:picLocks/>
          </p:cNvPicPr>
          <p:nvPr/>
        </p:nvPicPr>
        <p:blipFill>
          <a:blip r:embed="rId30">
            <a:extLst>
              <a:ext uri="{96DAC541-7B7A-43D3-8B79-37D633B846F1}">
                <asvg:svgBlip xmlns:asvg="http://schemas.microsoft.com/office/drawing/2016/SVG/main" r:embed="rId31"/>
              </a:ext>
            </a:extLst>
          </a:blip>
          <a:stretch>
            <a:fillRect/>
          </a:stretch>
        </p:blipFill>
        <p:spPr>
          <a:xfrm>
            <a:off x="1302621" y="5590734"/>
            <a:ext cx="689934" cy="747568"/>
          </a:xfrm>
          <a:prstGeom prst="rect">
            <a:avLst/>
          </a:prstGeom>
        </p:spPr>
      </p:pic>
      <p:pic>
        <p:nvPicPr>
          <p:cNvPr id="69" name="Graphic 68">
            <a:extLst>
              <a:ext uri="{FF2B5EF4-FFF2-40B4-BE49-F238E27FC236}">
                <a16:creationId xmlns:a16="http://schemas.microsoft.com/office/drawing/2014/main" id="{923CDE25-855E-5A63-7FBB-878121DD8C4F}"/>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625291" y="4802943"/>
            <a:ext cx="1366452" cy="791181"/>
          </a:xfrm>
          <a:prstGeom prst="rect">
            <a:avLst/>
          </a:prstGeom>
        </p:spPr>
      </p:pic>
      <p:pic>
        <p:nvPicPr>
          <p:cNvPr id="70" name="Graphic 69">
            <a:extLst>
              <a:ext uri="{FF2B5EF4-FFF2-40B4-BE49-F238E27FC236}">
                <a16:creationId xmlns:a16="http://schemas.microsoft.com/office/drawing/2014/main" id="{FA1095A6-4415-CFDE-67C4-A75D272BBAA4}"/>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621171" y="2345075"/>
            <a:ext cx="1366452" cy="791181"/>
          </a:xfrm>
          <a:prstGeom prst="rect">
            <a:avLst/>
          </a:prstGeom>
        </p:spPr>
      </p:pic>
      <p:sp>
        <p:nvSpPr>
          <p:cNvPr id="71" name="TextBox 70">
            <a:extLst>
              <a:ext uri="{FF2B5EF4-FFF2-40B4-BE49-F238E27FC236}">
                <a16:creationId xmlns:a16="http://schemas.microsoft.com/office/drawing/2014/main" id="{D71E0497-9B19-ABA5-AE3D-FFD815DF0290}"/>
              </a:ext>
            </a:extLst>
          </p:cNvPr>
          <p:cNvSpPr txBox="1"/>
          <p:nvPr/>
        </p:nvSpPr>
        <p:spPr>
          <a:xfrm>
            <a:off x="287607" y="6103974"/>
            <a:ext cx="601447" cy="338554"/>
          </a:xfrm>
          <a:prstGeom prst="rect">
            <a:avLst/>
          </a:prstGeom>
          <a:noFill/>
        </p:spPr>
        <p:txBody>
          <a:bodyPr wrap="none" rtlCol="0">
            <a:spAutoFit/>
          </a:bodyPr>
          <a:lstStyle/>
          <a:p>
            <a:r>
              <a:rPr lang="sl-SI" sz="1600" b="1" dirty="0"/>
              <a:t>2011</a:t>
            </a:r>
            <a:endParaRPr lang="en-US" sz="1600" b="1" dirty="0"/>
          </a:p>
        </p:txBody>
      </p:sp>
      <p:pic>
        <p:nvPicPr>
          <p:cNvPr id="72" name="Picture Placeholder 116" descr="Lightbulb and gear">
            <a:extLst>
              <a:ext uri="{FF2B5EF4-FFF2-40B4-BE49-F238E27FC236}">
                <a16:creationId xmlns:a16="http://schemas.microsoft.com/office/drawing/2014/main" id="{8D2856C9-5194-887F-6A6F-72A103329B4A}"/>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57516" y="6342427"/>
            <a:ext cx="490209" cy="490209"/>
          </a:xfrm>
          <a:prstGeom prst="rect">
            <a:avLst/>
          </a:prstGeom>
        </p:spPr>
      </p:pic>
      <p:sp>
        <p:nvSpPr>
          <p:cNvPr id="73" name="TextBox 72">
            <a:extLst>
              <a:ext uri="{FF2B5EF4-FFF2-40B4-BE49-F238E27FC236}">
                <a16:creationId xmlns:a16="http://schemas.microsoft.com/office/drawing/2014/main" id="{DFF48ECD-B951-9B61-46ED-585FBA3566EF}"/>
              </a:ext>
            </a:extLst>
          </p:cNvPr>
          <p:cNvSpPr txBox="1"/>
          <p:nvPr/>
        </p:nvSpPr>
        <p:spPr>
          <a:xfrm>
            <a:off x="1422519" y="6070288"/>
            <a:ext cx="1112805" cy="400110"/>
          </a:xfrm>
          <a:prstGeom prst="rect">
            <a:avLst/>
          </a:prstGeom>
          <a:noFill/>
        </p:spPr>
        <p:txBody>
          <a:bodyPr wrap="none" rtlCol="0">
            <a:spAutoFit/>
          </a:bodyPr>
          <a:lstStyle/>
          <a:p>
            <a:r>
              <a:rPr lang="en-US" sz="1000" b="1" dirty="0"/>
              <a:t>Anodic oxidation </a:t>
            </a:r>
          </a:p>
          <a:p>
            <a:r>
              <a:rPr lang="en-US" sz="1000" b="1" dirty="0"/>
              <a:t>process</a:t>
            </a:r>
          </a:p>
        </p:txBody>
      </p:sp>
      <p:pic>
        <p:nvPicPr>
          <p:cNvPr id="74" name="Picture Placeholder 94" descr="Flask">
            <a:extLst>
              <a:ext uri="{FF2B5EF4-FFF2-40B4-BE49-F238E27FC236}">
                <a16:creationId xmlns:a16="http://schemas.microsoft.com/office/drawing/2014/main" id="{FE33AE9F-7E1B-FE11-1259-F191B8118B29}"/>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751665" y="4921551"/>
            <a:ext cx="448627" cy="448627"/>
          </a:xfrm>
          <a:prstGeom prst="rect">
            <a:avLst/>
          </a:prstGeom>
        </p:spPr>
      </p:pic>
      <p:sp>
        <p:nvSpPr>
          <p:cNvPr id="75" name="TextBox 74">
            <a:extLst>
              <a:ext uri="{FF2B5EF4-FFF2-40B4-BE49-F238E27FC236}">
                <a16:creationId xmlns:a16="http://schemas.microsoft.com/office/drawing/2014/main" id="{4F38B0D5-9F94-1649-DB3C-A44F9D0FD10C}"/>
              </a:ext>
            </a:extLst>
          </p:cNvPr>
          <p:cNvSpPr txBox="1"/>
          <p:nvPr/>
        </p:nvSpPr>
        <p:spPr>
          <a:xfrm rot="16200000">
            <a:off x="-329079" y="4793456"/>
            <a:ext cx="1016625" cy="400110"/>
          </a:xfrm>
          <a:prstGeom prst="rect">
            <a:avLst/>
          </a:prstGeom>
          <a:noFill/>
        </p:spPr>
        <p:txBody>
          <a:bodyPr wrap="none" rtlCol="0">
            <a:spAutoFit/>
          </a:bodyPr>
          <a:lstStyle/>
          <a:p>
            <a:pPr algn="ctr"/>
            <a:r>
              <a:rPr lang="en-US" sz="1000" b="1" dirty="0"/>
              <a:t>Anodization of </a:t>
            </a:r>
            <a:endParaRPr lang="sl-SI" sz="1000" b="1" dirty="0"/>
          </a:p>
          <a:p>
            <a:pPr algn="ctr"/>
            <a:r>
              <a:rPr lang="en-US" sz="1000" b="1" dirty="0"/>
              <a:t>single elements</a:t>
            </a:r>
          </a:p>
        </p:txBody>
      </p:sp>
      <p:pic>
        <p:nvPicPr>
          <p:cNvPr id="76" name="Picture Placeholder 84" descr="Cubes icon">
            <a:extLst>
              <a:ext uri="{FF2B5EF4-FFF2-40B4-BE49-F238E27FC236}">
                <a16:creationId xmlns:a16="http://schemas.microsoft.com/office/drawing/2014/main" id="{B5831251-4F22-1E91-AD05-78AAE53766A9}"/>
              </a:ext>
            </a:extLst>
          </p:cNvPr>
          <p:cNvPicPr>
            <a:picLocks noChangeAspect="1"/>
          </p:cNvPicPr>
          <p:nvPr/>
        </p:nvPicPr>
        <p:blipFill>
          <a:blip r:embed="rId36">
            <a:extLst>
              <a:ext uri="{96DAC541-7B7A-43D3-8B79-37D633B846F1}">
                <asvg:svgBlip xmlns:asvg="http://schemas.microsoft.com/office/drawing/2016/SVG/main" r:embed="rId37"/>
              </a:ext>
            </a:extLst>
          </a:blip>
          <a:srcRect l="2257" r="2257"/>
          <a:stretch/>
        </p:blipFill>
        <p:spPr>
          <a:xfrm>
            <a:off x="1362901" y="3698858"/>
            <a:ext cx="463014" cy="485475"/>
          </a:xfrm>
          <a:prstGeom prst="rect">
            <a:avLst/>
          </a:prstGeom>
        </p:spPr>
      </p:pic>
      <p:pic>
        <p:nvPicPr>
          <p:cNvPr id="77" name="Picture Placeholder 124" descr="Sustainability">
            <a:extLst>
              <a:ext uri="{FF2B5EF4-FFF2-40B4-BE49-F238E27FC236}">
                <a16:creationId xmlns:a16="http://schemas.microsoft.com/office/drawing/2014/main" id="{59CAF427-0932-AA39-8354-17D5D0425EB2}"/>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765801" y="3318037"/>
            <a:ext cx="392830" cy="392830"/>
          </a:xfrm>
          <a:prstGeom prst="rect">
            <a:avLst/>
          </a:prstGeom>
        </p:spPr>
      </p:pic>
      <p:sp>
        <p:nvSpPr>
          <p:cNvPr id="78" name="TextBox 77">
            <a:extLst>
              <a:ext uri="{FF2B5EF4-FFF2-40B4-BE49-F238E27FC236}">
                <a16:creationId xmlns:a16="http://schemas.microsoft.com/office/drawing/2014/main" id="{6860F402-BF70-DE1E-146A-C5BA64268F27}"/>
              </a:ext>
            </a:extLst>
          </p:cNvPr>
          <p:cNvSpPr txBox="1"/>
          <p:nvPr/>
        </p:nvSpPr>
        <p:spPr>
          <a:xfrm rot="16200000">
            <a:off x="-314766" y="3370528"/>
            <a:ext cx="968535" cy="400110"/>
          </a:xfrm>
          <a:prstGeom prst="rect">
            <a:avLst/>
          </a:prstGeom>
          <a:noFill/>
        </p:spPr>
        <p:txBody>
          <a:bodyPr wrap="none" rtlCol="0">
            <a:spAutoFit/>
          </a:bodyPr>
          <a:lstStyle/>
          <a:p>
            <a:pPr algn="ctr"/>
            <a:r>
              <a:rPr lang="sl-SI" sz="1000" b="1" dirty="0"/>
              <a:t>Environmental</a:t>
            </a:r>
          </a:p>
          <a:p>
            <a:pPr algn="ctr"/>
            <a:r>
              <a:rPr lang="sl-SI" sz="1000" b="1" dirty="0"/>
              <a:t>applications</a:t>
            </a:r>
            <a:endParaRPr lang="en-US" sz="1000" b="1" dirty="0"/>
          </a:p>
        </p:txBody>
      </p:sp>
      <p:sp>
        <p:nvSpPr>
          <p:cNvPr id="79" name="TextBox 78">
            <a:extLst>
              <a:ext uri="{FF2B5EF4-FFF2-40B4-BE49-F238E27FC236}">
                <a16:creationId xmlns:a16="http://schemas.microsoft.com/office/drawing/2014/main" id="{D44EA590-E88C-6537-FEDD-8AAC318A5CDB}"/>
              </a:ext>
            </a:extLst>
          </p:cNvPr>
          <p:cNvSpPr txBox="1"/>
          <p:nvPr/>
        </p:nvSpPr>
        <p:spPr>
          <a:xfrm>
            <a:off x="1992555" y="3531088"/>
            <a:ext cx="1092121" cy="400110"/>
          </a:xfrm>
          <a:prstGeom prst="rect">
            <a:avLst/>
          </a:prstGeom>
          <a:noFill/>
        </p:spPr>
        <p:txBody>
          <a:bodyPr wrap="square" rtlCol="0">
            <a:spAutoFit/>
          </a:bodyPr>
          <a:lstStyle/>
          <a:p>
            <a:r>
              <a:rPr lang="sl-SI" sz="1000" b="1" dirty="0"/>
              <a:t>Nanostructured thin films</a:t>
            </a:r>
            <a:endParaRPr lang="en-US" sz="1000" b="1" dirty="0"/>
          </a:p>
        </p:txBody>
      </p:sp>
      <p:pic>
        <p:nvPicPr>
          <p:cNvPr id="81" name="Picture 80">
            <a:extLst>
              <a:ext uri="{FF2B5EF4-FFF2-40B4-BE49-F238E27FC236}">
                <a16:creationId xmlns:a16="http://schemas.microsoft.com/office/drawing/2014/main" id="{7D10AC24-C56C-EFF3-4091-D4E0A4D71029}"/>
              </a:ext>
            </a:extLst>
          </p:cNvPr>
          <p:cNvPicPr>
            <a:picLocks noChangeAspect="1"/>
          </p:cNvPicPr>
          <p:nvPr/>
        </p:nvPicPr>
        <p:blipFill>
          <a:blip r:embed="rId40"/>
          <a:stretch>
            <a:fillRect/>
          </a:stretch>
        </p:blipFill>
        <p:spPr>
          <a:xfrm>
            <a:off x="3451497" y="2261345"/>
            <a:ext cx="3577760" cy="2635328"/>
          </a:xfrm>
          <a:prstGeom prst="rect">
            <a:avLst/>
          </a:prstGeom>
        </p:spPr>
      </p:pic>
      <p:sp>
        <p:nvSpPr>
          <p:cNvPr id="82" name="TextBox 81">
            <a:extLst>
              <a:ext uri="{FF2B5EF4-FFF2-40B4-BE49-F238E27FC236}">
                <a16:creationId xmlns:a16="http://schemas.microsoft.com/office/drawing/2014/main" id="{95D10E99-29F2-4C51-4C7B-55F49A696A03}"/>
              </a:ext>
            </a:extLst>
          </p:cNvPr>
          <p:cNvSpPr txBox="1"/>
          <p:nvPr/>
        </p:nvSpPr>
        <p:spPr>
          <a:xfrm>
            <a:off x="3602867" y="1724900"/>
            <a:ext cx="3223111" cy="523220"/>
          </a:xfrm>
          <a:prstGeom prst="rect">
            <a:avLst/>
          </a:prstGeom>
          <a:noFill/>
        </p:spPr>
        <p:txBody>
          <a:bodyPr wrap="square">
            <a:spAutoFit/>
          </a:bodyPr>
          <a:lstStyle/>
          <a:p>
            <a:pPr algn="ctr"/>
            <a:r>
              <a:rPr lang="en-US" sz="1400" dirty="0">
                <a:latin typeface="Inter Light" panose="02000503000000020004" pitchFamily="2" charset="0"/>
                <a:ea typeface="Inter Light" panose="02000503000000020004" pitchFamily="2" charset="0"/>
              </a:rPr>
              <a:t>Activity of TiO</a:t>
            </a:r>
            <a:r>
              <a:rPr lang="en-US" sz="1400" baseline="-25000" dirty="0">
                <a:latin typeface="Inter Light" panose="02000503000000020004" pitchFamily="2" charset="0"/>
                <a:ea typeface="Inter Light" panose="02000503000000020004" pitchFamily="2" charset="0"/>
              </a:rPr>
              <a:t>2 </a:t>
            </a:r>
            <a:r>
              <a:rPr lang="en-US" sz="1400" dirty="0">
                <a:latin typeface="Inter Light" panose="02000503000000020004" pitchFamily="2" charset="0"/>
                <a:ea typeface="Inter Light" panose="02000503000000020004" pitchFamily="2" charset="0"/>
              </a:rPr>
              <a:t>nanotubes:</a:t>
            </a:r>
          </a:p>
          <a:p>
            <a:pPr algn="ctr"/>
            <a:r>
              <a:rPr lang="en-US" sz="1400" dirty="0">
                <a:latin typeface="Inter Light" panose="02000503000000020004" pitchFamily="2" charset="0"/>
                <a:ea typeface="Inter Light" panose="02000503000000020004" pitchFamily="2" charset="0"/>
              </a:rPr>
              <a:t>degradation of organic </a:t>
            </a:r>
            <a:r>
              <a:rPr lang="en-US" sz="1400" dirty="0" err="1">
                <a:latin typeface="Inter Light" panose="02000503000000020004" pitchFamily="2" charset="0"/>
                <a:ea typeface="Inter Light" panose="02000503000000020004" pitchFamily="2" charset="0"/>
              </a:rPr>
              <a:t>polutant</a:t>
            </a:r>
            <a:endParaRPr lang="en-SI" sz="1400" dirty="0">
              <a:latin typeface="Inter Light" panose="02000503000000020004" pitchFamily="2" charset="0"/>
              <a:ea typeface="Inter Light" panose="02000503000000020004" pitchFamily="2" charset="0"/>
            </a:endParaRPr>
          </a:p>
        </p:txBody>
      </p:sp>
      <p:sp>
        <p:nvSpPr>
          <p:cNvPr id="83" name="Rectangle 82">
            <a:extLst>
              <a:ext uri="{FF2B5EF4-FFF2-40B4-BE49-F238E27FC236}">
                <a16:creationId xmlns:a16="http://schemas.microsoft.com/office/drawing/2014/main" id="{6C2C1A2A-AC5E-3666-766D-3F454C7B76B1}"/>
              </a:ext>
            </a:extLst>
          </p:cNvPr>
          <p:cNvSpPr/>
          <p:nvPr/>
        </p:nvSpPr>
        <p:spPr>
          <a:xfrm>
            <a:off x="7265723" y="1327825"/>
            <a:ext cx="4663124" cy="307777"/>
          </a:xfrm>
          <a:prstGeom prst="rect">
            <a:avLst/>
          </a:prstGeom>
        </p:spPr>
        <p:txBody>
          <a:bodyPr wrap="square">
            <a:spAutoFit/>
          </a:bodyPr>
          <a:lstStyle/>
          <a:p>
            <a:r>
              <a:rPr lang="en-US" sz="1400" dirty="0">
                <a:latin typeface="Inter Light" panose="02000503000000020004" pitchFamily="2" charset="0"/>
                <a:ea typeface="Inter Light" panose="02000503000000020004" pitchFamily="2" charset="0"/>
              </a:rPr>
              <a:t>A non-exhaustive list of processing parameters:</a:t>
            </a:r>
          </a:p>
        </p:txBody>
      </p:sp>
      <p:pic>
        <p:nvPicPr>
          <p:cNvPr id="85" name="Picture 84">
            <a:extLst>
              <a:ext uri="{FF2B5EF4-FFF2-40B4-BE49-F238E27FC236}">
                <a16:creationId xmlns:a16="http://schemas.microsoft.com/office/drawing/2014/main" id="{D2FC1C23-BC54-EFF4-E2E0-F434D73719BD}"/>
              </a:ext>
            </a:extLst>
          </p:cNvPr>
          <p:cNvPicPr>
            <a:picLocks noChangeAspect="1"/>
          </p:cNvPicPr>
          <p:nvPr/>
        </p:nvPicPr>
        <p:blipFill>
          <a:blip r:embed="rId41"/>
          <a:stretch>
            <a:fillRect/>
          </a:stretch>
        </p:blipFill>
        <p:spPr>
          <a:xfrm>
            <a:off x="6231616" y="1818176"/>
            <a:ext cx="5697231" cy="3825933"/>
          </a:xfrm>
          <a:prstGeom prst="rect">
            <a:avLst/>
          </a:prstGeom>
        </p:spPr>
      </p:pic>
      <p:sp>
        <p:nvSpPr>
          <p:cNvPr id="87" name="Rounded Rectangle 86">
            <a:extLst>
              <a:ext uri="{FF2B5EF4-FFF2-40B4-BE49-F238E27FC236}">
                <a16:creationId xmlns:a16="http://schemas.microsoft.com/office/drawing/2014/main" id="{48FF3EDE-BC6F-980F-0285-2D6704EB41EF}"/>
              </a:ext>
            </a:extLst>
          </p:cNvPr>
          <p:cNvSpPr/>
          <p:nvPr/>
        </p:nvSpPr>
        <p:spPr>
          <a:xfrm>
            <a:off x="3084676" y="1224708"/>
            <a:ext cx="9066134" cy="5429342"/>
          </a:xfrm>
          <a:prstGeom prst="roundRect">
            <a:avLst>
              <a:gd name="adj" fmla="val 2269"/>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I"/>
          </a:p>
        </p:txBody>
      </p:sp>
      <p:sp>
        <p:nvSpPr>
          <p:cNvPr id="84" name="TextBox 83">
            <a:extLst>
              <a:ext uri="{FF2B5EF4-FFF2-40B4-BE49-F238E27FC236}">
                <a16:creationId xmlns:a16="http://schemas.microsoft.com/office/drawing/2014/main" id="{9488EC14-4C0F-40B4-57AF-50666953D144}"/>
              </a:ext>
            </a:extLst>
          </p:cNvPr>
          <p:cNvSpPr txBox="1"/>
          <p:nvPr/>
        </p:nvSpPr>
        <p:spPr>
          <a:xfrm>
            <a:off x="3313701" y="958894"/>
            <a:ext cx="2981855" cy="369332"/>
          </a:xfrm>
          <a:prstGeom prst="rect">
            <a:avLst/>
          </a:prstGeom>
          <a:solidFill>
            <a:schemeClr val="bg1"/>
          </a:solidFill>
        </p:spPr>
        <p:txBody>
          <a:bodyPr wrap="square">
            <a:spAutoFit/>
          </a:bodyPr>
          <a:lstStyle/>
          <a:p>
            <a:r>
              <a:rPr lang="en-GB" sz="1800" dirty="0">
                <a:solidFill>
                  <a:srgbClr val="C00000"/>
                </a:solidFill>
                <a:latin typeface="Inter" panose="02000503000000020004" pitchFamily="2" charset="0"/>
                <a:ea typeface="Inter" panose="02000503000000020004" pitchFamily="2" charset="0"/>
                <a:cs typeface="Verdana" panose="020B0604030504040204" pitchFamily="34" charset="0"/>
              </a:rPr>
              <a:t>Anodic oxidation process</a:t>
            </a:r>
            <a:endParaRPr lang="en-SI" dirty="0"/>
          </a:p>
        </p:txBody>
      </p:sp>
      <p:sp>
        <p:nvSpPr>
          <p:cNvPr id="11" name="TextBox 10">
            <a:extLst>
              <a:ext uri="{FF2B5EF4-FFF2-40B4-BE49-F238E27FC236}">
                <a16:creationId xmlns:a16="http://schemas.microsoft.com/office/drawing/2014/main" id="{CF0232F7-837D-0C24-BB40-5263965FEB3F}"/>
              </a:ext>
            </a:extLst>
          </p:cNvPr>
          <p:cNvSpPr txBox="1"/>
          <p:nvPr/>
        </p:nvSpPr>
        <p:spPr>
          <a:xfrm>
            <a:off x="3826158" y="5530353"/>
            <a:ext cx="8001000" cy="1323439"/>
          </a:xfrm>
          <a:prstGeom prst="rect">
            <a:avLst/>
          </a:prstGeom>
          <a:noFill/>
        </p:spPr>
        <p:txBody>
          <a:bodyPr wrap="square">
            <a:spAutoFit/>
          </a:bodyPr>
          <a:lstStyle/>
          <a:p>
            <a:r>
              <a:rPr lang="en-GB" sz="1600" dirty="0">
                <a:latin typeface="Inter Light" panose="02000503000000020004" pitchFamily="2" charset="0"/>
                <a:ea typeface="Inter Light" panose="02000503000000020004" pitchFamily="2" charset="0"/>
                <a:cs typeface="Verdana" panose="020B0604030504040204" pitchFamily="34" charset="0"/>
              </a:rPr>
              <a:t>Starting material: </a:t>
            </a:r>
            <a:r>
              <a:rPr lang="en-GB" sz="1600" dirty="0">
                <a:solidFill>
                  <a:srgbClr val="C00000"/>
                </a:solidFill>
                <a:latin typeface="Inter Light" panose="02000503000000020004" pitchFamily="2" charset="0"/>
                <a:ea typeface="Inter Light" panose="02000503000000020004" pitchFamily="2" charset="0"/>
                <a:cs typeface="Verdana" panose="020B0604030504040204" pitchFamily="34" charset="0"/>
              </a:rPr>
              <a:t>Metal foil/substrate/rod, etc.</a:t>
            </a:r>
          </a:p>
          <a:p>
            <a:r>
              <a:rPr lang="en-GB" sz="1600" dirty="0">
                <a:latin typeface="Inter Light" panose="02000503000000020004" pitchFamily="2" charset="0"/>
                <a:ea typeface="Inter Light" panose="02000503000000020004" pitchFamily="2" charset="0"/>
                <a:cs typeface="Verdana" panose="020B0604030504040204" pitchFamily="34" charset="0"/>
              </a:rPr>
              <a:t>Desired material: </a:t>
            </a:r>
            <a:r>
              <a:rPr lang="en-GB" sz="1600" dirty="0">
                <a:solidFill>
                  <a:srgbClr val="C00000"/>
                </a:solidFill>
                <a:latin typeface="Inter Light" panose="02000503000000020004" pitchFamily="2" charset="0"/>
                <a:ea typeface="Inter Light" panose="02000503000000020004" pitchFamily="2" charset="0"/>
                <a:cs typeface="Verdana" panose="020B0604030504040204" pitchFamily="34" charset="0"/>
              </a:rPr>
              <a:t>Immobilized nanostructured oxide material</a:t>
            </a:r>
          </a:p>
          <a:p>
            <a:r>
              <a:rPr lang="en-GB" sz="1600" dirty="0">
                <a:latin typeface="Inter Light" panose="02000503000000020004" pitchFamily="2" charset="0"/>
                <a:ea typeface="Inter Light" panose="02000503000000020004" pitchFamily="2" charset="0"/>
                <a:cs typeface="Verdana" panose="020B0604030504040204" pitchFamily="34" charset="0"/>
              </a:rPr>
              <a:t>Synthesis approach: </a:t>
            </a:r>
            <a:r>
              <a:rPr lang="en-GB" sz="1600" dirty="0">
                <a:solidFill>
                  <a:srgbClr val="C00000"/>
                </a:solidFill>
                <a:latin typeface="Inter Light" panose="02000503000000020004" pitchFamily="2" charset="0"/>
                <a:ea typeface="Inter Light" panose="02000503000000020004" pitchFamily="2" charset="0"/>
                <a:cs typeface="Verdana" panose="020B0604030504040204" pitchFamily="34" charset="0"/>
              </a:rPr>
              <a:t>Versatile anodic oxidation process</a:t>
            </a:r>
          </a:p>
          <a:p>
            <a:r>
              <a:rPr lang="en-GB" sz="1600" dirty="0">
                <a:latin typeface="Inter Light" panose="02000503000000020004" pitchFamily="2" charset="0"/>
                <a:ea typeface="Inter Light" panose="02000503000000020004" pitchFamily="2" charset="0"/>
                <a:cs typeface="Verdana" panose="020B0604030504040204" pitchFamily="34" charset="0"/>
              </a:rPr>
              <a:t>Desired property: </a:t>
            </a:r>
            <a:r>
              <a:rPr lang="en-GB" sz="1600" dirty="0">
                <a:solidFill>
                  <a:srgbClr val="C00000"/>
                </a:solidFill>
                <a:latin typeface="Inter Light" panose="02000503000000020004" pitchFamily="2" charset="0"/>
                <a:ea typeface="Inter Light" panose="02000503000000020004" pitchFamily="2" charset="0"/>
                <a:cs typeface="Verdana" panose="020B0604030504040204" pitchFamily="34" charset="0"/>
              </a:rPr>
              <a:t>Excellent photo/photo-electro/electro -catalytic response</a:t>
            </a:r>
          </a:p>
          <a:p>
            <a:endParaRPr lang="en-GB" sz="1600" dirty="0">
              <a:latin typeface="Inter Light" panose="02000503000000020004" pitchFamily="2" charset="0"/>
              <a:ea typeface="Inter Light" panose="02000503000000020004" pitchFamily="2" charset="0"/>
              <a:cs typeface="Verdana" panose="020B0604030504040204" pitchFamily="34" charset="0"/>
            </a:endParaRPr>
          </a:p>
        </p:txBody>
      </p:sp>
    </p:spTree>
    <p:extLst>
      <p:ext uri="{BB962C8B-B14F-4D97-AF65-F5344CB8AC3E}">
        <p14:creationId xmlns:p14="http://schemas.microsoft.com/office/powerpoint/2010/main" val="4231821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Graphic 109">
            <a:extLst>
              <a:ext uri="{FF2B5EF4-FFF2-40B4-BE49-F238E27FC236}">
                <a16:creationId xmlns:a16="http://schemas.microsoft.com/office/drawing/2014/main" id="{3BC83DB0-2C79-1FA7-92A7-2FEFE2781C9D}"/>
              </a:ext>
            </a:extLst>
          </p:cNvPr>
          <p:cNvPicPr preferRelativeResize="0">
            <a:picLocks/>
          </p:cNvPicPr>
          <p:nvPr/>
        </p:nvPicPr>
        <p:blipFill>
          <a:blip r:embed="rId3">
            <a:extLst>
              <a:ext uri="{96DAC541-7B7A-43D3-8B79-37D633B846F1}">
                <asvg:svgBlip xmlns:asvg="http://schemas.microsoft.com/office/drawing/2016/SVG/main" r:embed="rId4"/>
              </a:ext>
            </a:extLst>
          </a:blip>
          <a:stretch>
            <a:fillRect/>
          </a:stretch>
        </p:blipFill>
        <p:spPr>
          <a:xfrm>
            <a:off x="302695" y="3482339"/>
            <a:ext cx="378000" cy="144000"/>
          </a:xfrm>
          <a:prstGeom prst="rect">
            <a:avLst/>
          </a:prstGeom>
        </p:spPr>
      </p:pic>
      <p:pic>
        <p:nvPicPr>
          <p:cNvPr id="109" name="Graphic 108">
            <a:extLst>
              <a:ext uri="{FF2B5EF4-FFF2-40B4-BE49-F238E27FC236}">
                <a16:creationId xmlns:a16="http://schemas.microsoft.com/office/drawing/2014/main" id="{0DCB9542-8921-BAF6-1F7D-2B35FA74BF35}"/>
              </a:ext>
            </a:extLst>
          </p:cNvPr>
          <p:cNvPicPr preferRelativeResize="0">
            <a:picLocks/>
          </p:cNvPicPr>
          <p:nvPr/>
        </p:nvPicPr>
        <p:blipFill>
          <a:blip r:embed="rId5">
            <a:extLst>
              <a:ext uri="{96DAC541-7B7A-43D3-8B79-37D633B846F1}">
                <asvg:svgBlip xmlns:asvg="http://schemas.microsoft.com/office/drawing/2016/SVG/main" r:embed="rId6"/>
              </a:ext>
            </a:extLst>
          </a:blip>
          <a:stretch>
            <a:fillRect/>
          </a:stretch>
        </p:blipFill>
        <p:spPr>
          <a:xfrm>
            <a:off x="328205" y="5135413"/>
            <a:ext cx="378000" cy="144000"/>
          </a:xfrm>
          <a:prstGeom prst="rect">
            <a:avLst/>
          </a:prstGeom>
        </p:spPr>
      </p:pic>
      <p:grpSp>
        <p:nvGrpSpPr>
          <p:cNvPr id="108" name="Group 107">
            <a:extLst>
              <a:ext uri="{FF2B5EF4-FFF2-40B4-BE49-F238E27FC236}">
                <a16:creationId xmlns:a16="http://schemas.microsoft.com/office/drawing/2014/main" id="{0FB9E6B9-EE18-33E3-4C1C-164FDE232658}"/>
              </a:ext>
            </a:extLst>
          </p:cNvPr>
          <p:cNvGrpSpPr/>
          <p:nvPr/>
        </p:nvGrpSpPr>
        <p:grpSpPr>
          <a:xfrm rot="10800000">
            <a:off x="827459" y="6213627"/>
            <a:ext cx="419386" cy="149236"/>
            <a:chOff x="9137593" y="2022481"/>
            <a:chExt cx="419386" cy="149236"/>
          </a:xfrm>
          <a:solidFill>
            <a:schemeClr val="accent2">
              <a:lumMod val="75000"/>
            </a:schemeClr>
          </a:solidFill>
        </p:grpSpPr>
        <p:sp>
          <p:nvSpPr>
            <p:cNvPr id="105" name="Freeform 104">
              <a:extLst>
                <a:ext uri="{FF2B5EF4-FFF2-40B4-BE49-F238E27FC236}">
                  <a16:creationId xmlns:a16="http://schemas.microsoft.com/office/drawing/2014/main" id="{73743743-5636-A788-11F0-45E68FDBD87C}"/>
                </a:ext>
              </a:extLst>
            </p:cNvPr>
            <p:cNvSpPr/>
            <p:nvPr/>
          </p:nvSpPr>
          <p:spPr>
            <a:xfrm>
              <a:off x="9412903" y="2022481"/>
              <a:ext cx="144076" cy="149236"/>
            </a:xfrm>
            <a:custGeom>
              <a:avLst/>
              <a:gdLst>
                <a:gd name="connsiteX0" fmla="*/ 144077 w 144076"/>
                <a:gd name="connsiteY0" fmla="*/ 74618 h 149236"/>
                <a:gd name="connsiteX1" fmla="*/ 72038 w 144076"/>
                <a:gd name="connsiteY1" fmla="*/ 149236 h 149236"/>
                <a:gd name="connsiteX2" fmla="*/ 0 w 144076"/>
                <a:gd name="connsiteY2" fmla="*/ 74618 h 149236"/>
                <a:gd name="connsiteX3" fmla="*/ 72038 w 144076"/>
                <a:gd name="connsiteY3" fmla="*/ 0 h 149236"/>
                <a:gd name="connsiteX4" fmla="*/ 144077 w 144076"/>
                <a:gd name="connsiteY4" fmla="*/ 74618 h 149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76" h="149236">
                  <a:moveTo>
                    <a:pt x="144077" y="74618"/>
                  </a:moveTo>
                  <a:cubicBezTo>
                    <a:pt x="144077" y="115829"/>
                    <a:pt x="111824" y="149236"/>
                    <a:pt x="72038" y="149236"/>
                  </a:cubicBezTo>
                  <a:cubicBezTo>
                    <a:pt x="32253" y="149236"/>
                    <a:pt x="0" y="115829"/>
                    <a:pt x="0" y="74618"/>
                  </a:cubicBezTo>
                  <a:cubicBezTo>
                    <a:pt x="0" y="33408"/>
                    <a:pt x="32253" y="0"/>
                    <a:pt x="72038" y="0"/>
                  </a:cubicBezTo>
                  <a:cubicBezTo>
                    <a:pt x="111824" y="0"/>
                    <a:pt x="144077" y="33408"/>
                    <a:pt x="144077" y="74618"/>
                  </a:cubicBezTo>
                  <a:close/>
                </a:path>
              </a:pathLst>
            </a:custGeom>
            <a:grpFill/>
            <a:ln w="12565" cap="flat">
              <a:noFill/>
              <a:prstDash val="solid"/>
              <a:miter/>
            </a:ln>
          </p:spPr>
          <p:txBody>
            <a:bodyPr rtlCol="0" anchor="ctr"/>
            <a:lstStyle/>
            <a:p>
              <a:endParaRPr lang="en-SI"/>
            </a:p>
          </p:txBody>
        </p:sp>
        <p:sp>
          <p:nvSpPr>
            <p:cNvPr id="107" name="Freeform 106">
              <a:extLst>
                <a:ext uri="{FF2B5EF4-FFF2-40B4-BE49-F238E27FC236}">
                  <a16:creationId xmlns:a16="http://schemas.microsoft.com/office/drawing/2014/main" id="{C0752733-CDAE-5C41-BD07-B0933F699AED}"/>
                </a:ext>
              </a:extLst>
            </p:cNvPr>
            <p:cNvSpPr/>
            <p:nvPr/>
          </p:nvSpPr>
          <p:spPr>
            <a:xfrm>
              <a:off x="9137593" y="2090129"/>
              <a:ext cx="288000" cy="24872"/>
            </a:xfrm>
            <a:custGeom>
              <a:avLst/>
              <a:gdLst>
                <a:gd name="connsiteX0" fmla="*/ 0 w 486574"/>
                <a:gd name="connsiteY0" fmla="*/ 0 h 24872"/>
                <a:gd name="connsiteX1" fmla="*/ 486574 w 486574"/>
                <a:gd name="connsiteY1" fmla="*/ 0 h 24872"/>
                <a:gd name="connsiteX2" fmla="*/ 486574 w 486574"/>
                <a:gd name="connsiteY2" fmla="*/ 24873 h 24872"/>
                <a:gd name="connsiteX3" fmla="*/ 0 w 486574"/>
                <a:gd name="connsiteY3" fmla="*/ 24873 h 24872"/>
              </a:gdLst>
              <a:ahLst/>
              <a:cxnLst>
                <a:cxn ang="0">
                  <a:pos x="connsiteX0" y="connsiteY0"/>
                </a:cxn>
                <a:cxn ang="0">
                  <a:pos x="connsiteX1" y="connsiteY1"/>
                </a:cxn>
                <a:cxn ang="0">
                  <a:pos x="connsiteX2" y="connsiteY2"/>
                </a:cxn>
                <a:cxn ang="0">
                  <a:pos x="connsiteX3" y="connsiteY3"/>
                </a:cxn>
              </a:cxnLst>
              <a:rect l="l" t="t" r="r" b="b"/>
              <a:pathLst>
                <a:path w="486574" h="24872">
                  <a:moveTo>
                    <a:pt x="0" y="0"/>
                  </a:moveTo>
                  <a:lnTo>
                    <a:pt x="486574" y="0"/>
                  </a:lnTo>
                  <a:lnTo>
                    <a:pt x="486574" y="24873"/>
                  </a:lnTo>
                  <a:lnTo>
                    <a:pt x="0" y="24873"/>
                  </a:lnTo>
                  <a:close/>
                </a:path>
              </a:pathLst>
            </a:custGeom>
            <a:grpFill/>
            <a:ln w="12565" cap="flat">
              <a:noFill/>
              <a:prstDash val="solid"/>
              <a:miter/>
            </a:ln>
          </p:spPr>
          <p:txBody>
            <a:bodyPr rtlCol="0" anchor="ctr"/>
            <a:lstStyle/>
            <a:p>
              <a:endParaRPr lang="en-SI"/>
            </a:p>
          </p:txBody>
        </p:sp>
      </p:grpSp>
      <p:grpSp>
        <p:nvGrpSpPr>
          <p:cNvPr id="60" name="Group 59">
            <a:extLst>
              <a:ext uri="{FF2B5EF4-FFF2-40B4-BE49-F238E27FC236}">
                <a16:creationId xmlns:a16="http://schemas.microsoft.com/office/drawing/2014/main" id="{410B4185-D654-E749-655E-376304E411D2}"/>
              </a:ext>
            </a:extLst>
          </p:cNvPr>
          <p:cNvGrpSpPr/>
          <p:nvPr/>
        </p:nvGrpSpPr>
        <p:grpSpPr>
          <a:xfrm>
            <a:off x="2027999" y="3880016"/>
            <a:ext cx="389240" cy="149236"/>
            <a:chOff x="6051990" y="2022481"/>
            <a:chExt cx="389240" cy="149236"/>
          </a:xfrm>
        </p:grpSpPr>
        <p:sp>
          <p:nvSpPr>
            <p:cNvPr id="58" name="Freeform 57">
              <a:extLst>
                <a:ext uri="{FF2B5EF4-FFF2-40B4-BE49-F238E27FC236}">
                  <a16:creationId xmlns:a16="http://schemas.microsoft.com/office/drawing/2014/main" id="{9605C1BF-A94E-3003-A242-DBC0CC8FF777}"/>
                </a:ext>
              </a:extLst>
            </p:cNvPr>
            <p:cNvSpPr/>
            <p:nvPr/>
          </p:nvSpPr>
          <p:spPr>
            <a:xfrm>
              <a:off x="6297154" y="2022481"/>
              <a:ext cx="144076" cy="149236"/>
            </a:xfrm>
            <a:custGeom>
              <a:avLst/>
              <a:gdLst>
                <a:gd name="connsiteX0" fmla="*/ 144077 w 144076"/>
                <a:gd name="connsiteY0" fmla="*/ 74618 h 149236"/>
                <a:gd name="connsiteX1" fmla="*/ 72038 w 144076"/>
                <a:gd name="connsiteY1" fmla="*/ 149236 h 149236"/>
                <a:gd name="connsiteX2" fmla="*/ 0 w 144076"/>
                <a:gd name="connsiteY2" fmla="*/ 74618 h 149236"/>
                <a:gd name="connsiteX3" fmla="*/ 72038 w 144076"/>
                <a:gd name="connsiteY3" fmla="*/ 0 h 149236"/>
                <a:gd name="connsiteX4" fmla="*/ 144077 w 144076"/>
                <a:gd name="connsiteY4" fmla="*/ 74618 h 149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76" h="149236">
                  <a:moveTo>
                    <a:pt x="144077" y="74618"/>
                  </a:moveTo>
                  <a:cubicBezTo>
                    <a:pt x="144077" y="115829"/>
                    <a:pt x="111824" y="149236"/>
                    <a:pt x="72038" y="149236"/>
                  </a:cubicBezTo>
                  <a:cubicBezTo>
                    <a:pt x="32253" y="149236"/>
                    <a:pt x="0" y="115829"/>
                    <a:pt x="0" y="74618"/>
                  </a:cubicBezTo>
                  <a:cubicBezTo>
                    <a:pt x="0" y="33408"/>
                    <a:pt x="32253" y="0"/>
                    <a:pt x="72038" y="0"/>
                  </a:cubicBezTo>
                  <a:cubicBezTo>
                    <a:pt x="111824" y="0"/>
                    <a:pt x="144077" y="33408"/>
                    <a:pt x="144077" y="74618"/>
                  </a:cubicBezTo>
                  <a:close/>
                </a:path>
              </a:pathLst>
            </a:custGeom>
            <a:solidFill>
              <a:srgbClr val="D6A200"/>
            </a:solidFill>
            <a:ln w="12565" cap="flat">
              <a:noFill/>
              <a:prstDash val="solid"/>
              <a:miter/>
            </a:ln>
          </p:spPr>
          <p:txBody>
            <a:bodyPr rtlCol="0" anchor="ctr"/>
            <a:lstStyle/>
            <a:p>
              <a:endParaRPr lang="en-SI"/>
            </a:p>
          </p:txBody>
        </p:sp>
        <p:sp>
          <p:nvSpPr>
            <p:cNvPr id="59" name="Freeform 58">
              <a:extLst>
                <a:ext uri="{FF2B5EF4-FFF2-40B4-BE49-F238E27FC236}">
                  <a16:creationId xmlns:a16="http://schemas.microsoft.com/office/drawing/2014/main" id="{27039220-6F8C-5E1D-9AE5-E2E47BAD1365}"/>
                </a:ext>
              </a:extLst>
            </p:cNvPr>
            <p:cNvSpPr/>
            <p:nvPr/>
          </p:nvSpPr>
          <p:spPr>
            <a:xfrm>
              <a:off x="6051990" y="2085317"/>
              <a:ext cx="288000" cy="23563"/>
            </a:xfrm>
            <a:custGeom>
              <a:avLst/>
              <a:gdLst>
                <a:gd name="connsiteX0" fmla="*/ 486574 w 486574"/>
                <a:gd name="connsiteY0" fmla="*/ 23564 h 23563"/>
                <a:gd name="connsiteX1" fmla="*/ 0 w 486574"/>
                <a:gd name="connsiteY1" fmla="*/ 23564 h 23563"/>
                <a:gd name="connsiteX2" fmla="*/ 0 w 486574"/>
                <a:gd name="connsiteY2" fmla="*/ 0 h 23563"/>
                <a:gd name="connsiteX3" fmla="*/ 486574 w 486574"/>
                <a:gd name="connsiteY3" fmla="*/ 0 h 23563"/>
              </a:gdLst>
              <a:ahLst/>
              <a:cxnLst>
                <a:cxn ang="0">
                  <a:pos x="connsiteX0" y="connsiteY0"/>
                </a:cxn>
                <a:cxn ang="0">
                  <a:pos x="connsiteX1" y="connsiteY1"/>
                </a:cxn>
                <a:cxn ang="0">
                  <a:pos x="connsiteX2" y="connsiteY2"/>
                </a:cxn>
                <a:cxn ang="0">
                  <a:pos x="connsiteX3" y="connsiteY3"/>
                </a:cxn>
              </a:cxnLst>
              <a:rect l="l" t="t" r="r" b="b"/>
              <a:pathLst>
                <a:path w="486574" h="23563">
                  <a:moveTo>
                    <a:pt x="486574" y="23564"/>
                  </a:moveTo>
                  <a:lnTo>
                    <a:pt x="0" y="23564"/>
                  </a:lnTo>
                  <a:lnTo>
                    <a:pt x="0" y="0"/>
                  </a:lnTo>
                  <a:lnTo>
                    <a:pt x="486574" y="0"/>
                  </a:lnTo>
                </a:path>
              </a:pathLst>
            </a:custGeom>
            <a:solidFill>
              <a:srgbClr val="D6A200"/>
            </a:solidFill>
            <a:ln w="12565" cap="flat">
              <a:noFill/>
              <a:prstDash val="solid"/>
              <a:miter/>
            </a:ln>
          </p:spPr>
          <p:txBody>
            <a:bodyPr rtlCol="0" anchor="ctr"/>
            <a:lstStyle/>
            <a:p>
              <a:endParaRPr lang="en-SI"/>
            </a:p>
          </p:txBody>
        </p:sp>
      </p:grpSp>
      <p:sp>
        <p:nvSpPr>
          <p:cNvPr id="62" name="Freeform 61">
            <a:extLst>
              <a:ext uri="{FF2B5EF4-FFF2-40B4-BE49-F238E27FC236}">
                <a16:creationId xmlns:a16="http://schemas.microsoft.com/office/drawing/2014/main" id="{5F7DD006-F713-5236-B208-9BC75CBEF570}"/>
              </a:ext>
            </a:extLst>
          </p:cNvPr>
          <p:cNvSpPr/>
          <p:nvPr/>
        </p:nvSpPr>
        <p:spPr>
          <a:xfrm>
            <a:off x="239838" y="2662366"/>
            <a:ext cx="143640" cy="149236"/>
          </a:xfrm>
          <a:custGeom>
            <a:avLst/>
            <a:gdLst>
              <a:gd name="connsiteX0" fmla="*/ 143640 w 143640"/>
              <a:gd name="connsiteY0" fmla="*/ 74618 h 149236"/>
              <a:gd name="connsiteX1" fmla="*/ 71820 w 143640"/>
              <a:gd name="connsiteY1" fmla="*/ 149236 h 149236"/>
              <a:gd name="connsiteX2" fmla="*/ 0 w 143640"/>
              <a:gd name="connsiteY2" fmla="*/ 74618 h 149236"/>
              <a:gd name="connsiteX3" fmla="*/ 71820 w 143640"/>
              <a:gd name="connsiteY3" fmla="*/ 0 h 149236"/>
              <a:gd name="connsiteX4" fmla="*/ 143640 w 143640"/>
              <a:gd name="connsiteY4" fmla="*/ 74618 h 149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40" h="149236">
                <a:moveTo>
                  <a:pt x="143640" y="74618"/>
                </a:moveTo>
                <a:cubicBezTo>
                  <a:pt x="143640" y="115829"/>
                  <a:pt x="111485" y="149236"/>
                  <a:pt x="71820" y="149236"/>
                </a:cubicBezTo>
                <a:cubicBezTo>
                  <a:pt x="32155" y="149236"/>
                  <a:pt x="0" y="115829"/>
                  <a:pt x="0" y="74618"/>
                </a:cubicBezTo>
                <a:cubicBezTo>
                  <a:pt x="0" y="33408"/>
                  <a:pt x="32155" y="0"/>
                  <a:pt x="71820" y="0"/>
                </a:cubicBezTo>
                <a:cubicBezTo>
                  <a:pt x="111485" y="0"/>
                  <a:pt x="143640" y="33408"/>
                  <a:pt x="143640" y="74618"/>
                </a:cubicBezTo>
                <a:close/>
              </a:path>
            </a:pathLst>
          </a:custGeom>
          <a:solidFill>
            <a:srgbClr val="2D717C"/>
          </a:solidFill>
          <a:ln w="12383" cap="flat">
            <a:noFill/>
            <a:prstDash val="solid"/>
            <a:miter/>
          </a:ln>
        </p:spPr>
        <p:txBody>
          <a:bodyPr rtlCol="0" anchor="ctr"/>
          <a:lstStyle/>
          <a:p>
            <a:endParaRPr lang="en-SI"/>
          </a:p>
        </p:txBody>
      </p:sp>
      <p:sp>
        <p:nvSpPr>
          <p:cNvPr id="63" name="Freeform 62">
            <a:extLst>
              <a:ext uri="{FF2B5EF4-FFF2-40B4-BE49-F238E27FC236}">
                <a16:creationId xmlns:a16="http://schemas.microsoft.com/office/drawing/2014/main" id="{DFEC246C-6C66-268C-20A8-E30F048CB0A1}"/>
              </a:ext>
            </a:extLst>
          </p:cNvPr>
          <p:cNvSpPr/>
          <p:nvPr/>
        </p:nvSpPr>
        <p:spPr>
          <a:xfrm rot="10800000">
            <a:off x="343548" y="2720401"/>
            <a:ext cx="270900" cy="24872"/>
          </a:xfrm>
          <a:custGeom>
            <a:avLst/>
            <a:gdLst>
              <a:gd name="connsiteX0" fmla="*/ 0 w 270900"/>
              <a:gd name="connsiteY0" fmla="*/ 0 h 24872"/>
              <a:gd name="connsiteX1" fmla="*/ 270900 w 270900"/>
              <a:gd name="connsiteY1" fmla="*/ 0 h 24872"/>
              <a:gd name="connsiteX2" fmla="*/ 270900 w 270900"/>
              <a:gd name="connsiteY2" fmla="*/ 24873 h 24872"/>
              <a:gd name="connsiteX3" fmla="*/ 0 w 270900"/>
              <a:gd name="connsiteY3" fmla="*/ 24873 h 24872"/>
            </a:gdLst>
            <a:ahLst/>
            <a:cxnLst>
              <a:cxn ang="0">
                <a:pos x="connsiteX0" y="connsiteY0"/>
              </a:cxn>
              <a:cxn ang="0">
                <a:pos x="connsiteX1" y="connsiteY1"/>
              </a:cxn>
              <a:cxn ang="0">
                <a:pos x="connsiteX2" y="connsiteY2"/>
              </a:cxn>
              <a:cxn ang="0">
                <a:pos x="connsiteX3" y="connsiteY3"/>
              </a:cxn>
            </a:cxnLst>
            <a:rect l="l" t="t" r="r" b="b"/>
            <a:pathLst>
              <a:path w="270900" h="24872">
                <a:moveTo>
                  <a:pt x="0" y="0"/>
                </a:moveTo>
                <a:lnTo>
                  <a:pt x="270900" y="0"/>
                </a:lnTo>
                <a:lnTo>
                  <a:pt x="270900" y="24873"/>
                </a:lnTo>
                <a:lnTo>
                  <a:pt x="0" y="24873"/>
                </a:lnTo>
                <a:close/>
              </a:path>
            </a:pathLst>
          </a:custGeom>
          <a:solidFill>
            <a:srgbClr val="2D717C"/>
          </a:solidFill>
          <a:ln w="12383" cap="flat">
            <a:noFill/>
            <a:prstDash val="solid"/>
            <a:miter/>
          </a:ln>
        </p:spPr>
        <p:txBody>
          <a:bodyPr rtlCol="0" anchor="ctr"/>
          <a:lstStyle/>
          <a:p>
            <a:endParaRPr lang="en-SI"/>
          </a:p>
        </p:txBody>
      </p:sp>
      <p:pic>
        <p:nvPicPr>
          <p:cNvPr id="9" name="Graphic 8">
            <a:extLst>
              <a:ext uri="{FF2B5EF4-FFF2-40B4-BE49-F238E27FC236}">
                <a16:creationId xmlns:a16="http://schemas.microsoft.com/office/drawing/2014/main" id="{3657BE0B-546E-CA82-D949-4AC7498CA23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934"/>
            <a:ext cx="1403189" cy="1292045"/>
          </a:xfrm>
          <a:prstGeom prst="rect">
            <a:avLst/>
          </a:prstGeom>
        </p:spPr>
      </p:pic>
      <p:grpSp>
        <p:nvGrpSpPr>
          <p:cNvPr id="25" name="Group 24">
            <a:extLst>
              <a:ext uri="{FF2B5EF4-FFF2-40B4-BE49-F238E27FC236}">
                <a16:creationId xmlns:a16="http://schemas.microsoft.com/office/drawing/2014/main" id="{3F346402-9A89-0AEA-46B7-C3FDF09C6F2E}"/>
              </a:ext>
            </a:extLst>
          </p:cNvPr>
          <p:cNvGrpSpPr/>
          <p:nvPr/>
        </p:nvGrpSpPr>
        <p:grpSpPr>
          <a:xfrm>
            <a:off x="543496" y="1122159"/>
            <a:ext cx="1521802" cy="5223298"/>
            <a:chOff x="2157767" y="0"/>
            <a:chExt cx="2858617" cy="9143999"/>
          </a:xfrm>
        </p:grpSpPr>
        <p:pic>
          <p:nvPicPr>
            <p:cNvPr id="39" name="Graphic 38">
              <a:extLst>
                <a:ext uri="{FF2B5EF4-FFF2-40B4-BE49-F238E27FC236}">
                  <a16:creationId xmlns:a16="http://schemas.microsoft.com/office/drawing/2014/main" id="{146299D8-4792-F9F4-3988-31AFFE4752F5}"/>
                </a:ext>
              </a:extLst>
            </p:cNvPr>
            <p:cNvPicPr preferRelativeResize="0">
              <a:picLocks/>
            </p:cNvPicPr>
            <p:nvPr/>
          </p:nvPicPr>
          <p:blipFill>
            <a:blip r:embed="rId9">
              <a:extLst>
                <a:ext uri="{96DAC541-7B7A-43D3-8B79-37D633B846F1}">
                  <asvg:svgBlip xmlns:asvg="http://schemas.microsoft.com/office/drawing/2016/SVG/main" r:embed="rId10"/>
                </a:ext>
              </a:extLst>
            </a:blip>
            <a:stretch>
              <a:fillRect/>
            </a:stretch>
          </p:blipFill>
          <p:spPr>
            <a:xfrm>
              <a:off x="2157984" y="0"/>
              <a:ext cx="2858399" cy="2122489"/>
            </a:xfrm>
            <a:prstGeom prst="rect">
              <a:avLst/>
            </a:prstGeom>
          </p:spPr>
        </p:pic>
        <p:pic>
          <p:nvPicPr>
            <p:cNvPr id="40" name="Graphic 39">
              <a:extLst>
                <a:ext uri="{FF2B5EF4-FFF2-40B4-BE49-F238E27FC236}">
                  <a16:creationId xmlns:a16="http://schemas.microsoft.com/office/drawing/2014/main" id="{4B0BF3CB-41B6-BB93-FA00-2E1CD984E6AC}"/>
                </a:ext>
              </a:extLst>
            </p:cNvPr>
            <p:cNvPicPr preferRelativeResize="0">
              <a:picLocks/>
            </p:cNvPicPr>
            <p:nvPr/>
          </p:nvPicPr>
          <p:blipFill>
            <a:blip r:embed="rId11">
              <a:extLst>
                <a:ext uri="{96DAC541-7B7A-43D3-8B79-37D633B846F1}">
                  <asvg:svgBlip xmlns:asvg="http://schemas.microsoft.com/office/drawing/2016/SVG/main" r:embed="rId12"/>
                </a:ext>
              </a:extLst>
            </a:blip>
            <a:stretch>
              <a:fillRect/>
            </a:stretch>
          </p:blipFill>
          <p:spPr>
            <a:xfrm>
              <a:off x="2157984" y="1992792"/>
              <a:ext cx="2858400" cy="1598400"/>
            </a:xfrm>
            <a:prstGeom prst="rect">
              <a:avLst/>
            </a:prstGeom>
          </p:spPr>
        </p:pic>
        <p:pic>
          <p:nvPicPr>
            <p:cNvPr id="41" name="Graphic 40">
              <a:extLst>
                <a:ext uri="{FF2B5EF4-FFF2-40B4-BE49-F238E27FC236}">
                  <a16:creationId xmlns:a16="http://schemas.microsoft.com/office/drawing/2014/main" id="{C45C2740-8E23-1E59-0E20-16C21714AE6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57767" y="3434239"/>
              <a:ext cx="2854286" cy="1598400"/>
            </a:xfrm>
            <a:prstGeom prst="rect">
              <a:avLst/>
            </a:prstGeom>
          </p:spPr>
        </p:pic>
        <p:pic>
          <p:nvPicPr>
            <p:cNvPr id="42" name="Graphic 41">
              <a:extLst>
                <a:ext uri="{FF2B5EF4-FFF2-40B4-BE49-F238E27FC236}">
                  <a16:creationId xmlns:a16="http://schemas.microsoft.com/office/drawing/2014/main" id="{05070B8A-4B73-2D76-0475-F155407BF6B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57984" y="4873948"/>
              <a:ext cx="2854286" cy="1598400"/>
            </a:xfrm>
            <a:prstGeom prst="rect">
              <a:avLst/>
            </a:prstGeom>
          </p:spPr>
        </p:pic>
        <p:pic>
          <p:nvPicPr>
            <p:cNvPr id="43" name="Graphic 42">
              <a:extLst>
                <a:ext uri="{FF2B5EF4-FFF2-40B4-BE49-F238E27FC236}">
                  <a16:creationId xmlns:a16="http://schemas.microsoft.com/office/drawing/2014/main" id="{4B37776E-31CF-68AB-A32A-E5B42D01602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58198" y="6316233"/>
              <a:ext cx="2854285" cy="1598400"/>
            </a:xfrm>
            <a:prstGeom prst="rect">
              <a:avLst/>
            </a:prstGeom>
          </p:spPr>
        </p:pic>
        <p:pic>
          <p:nvPicPr>
            <p:cNvPr id="44" name="Graphic 43">
              <a:extLst>
                <a:ext uri="{FF2B5EF4-FFF2-40B4-BE49-F238E27FC236}">
                  <a16:creationId xmlns:a16="http://schemas.microsoft.com/office/drawing/2014/main" id="{807D3F98-E5D4-53F0-95CB-9EAC3794237B}"/>
                </a:ext>
              </a:extLst>
            </p:cNvPr>
            <p:cNvPicPr preferRelativeResize="0">
              <a:picLocks/>
            </p:cNvPicPr>
            <p:nvPr/>
          </p:nvPicPr>
          <p:blipFill>
            <a:blip r:embed="rId13">
              <a:extLst>
                <a:ext uri="{96DAC541-7B7A-43D3-8B79-37D633B846F1}">
                  <asvg:svgBlip xmlns:asvg="http://schemas.microsoft.com/office/drawing/2016/SVG/main" r:embed="rId14"/>
                </a:ext>
              </a:extLst>
            </a:blip>
            <a:stretch>
              <a:fillRect/>
            </a:stretch>
          </p:blipFill>
          <p:spPr>
            <a:xfrm>
              <a:off x="3428569" y="7829999"/>
              <a:ext cx="1587599" cy="1314000"/>
            </a:xfrm>
            <a:prstGeom prst="rect">
              <a:avLst/>
            </a:prstGeom>
          </p:spPr>
        </p:pic>
      </p:grpSp>
      <p:pic>
        <p:nvPicPr>
          <p:cNvPr id="27" name="Graphic 26">
            <a:extLst>
              <a:ext uri="{FF2B5EF4-FFF2-40B4-BE49-F238E27FC236}">
                <a16:creationId xmlns:a16="http://schemas.microsoft.com/office/drawing/2014/main" id="{3615345A-1799-F0A9-E894-941F07AAAFB2}"/>
              </a:ext>
            </a:extLst>
          </p:cNvPr>
          <p:cNvPicPr preferRelativeResize="0">
            <a:picLocks/>
          </p:cNvPicPr>
          <p:nvPr/>
        </p:nvPicPr>
        <p:blipFill>
          <a:blip r:embed="rId15">
            <a:extLst>
              <a:ext uri="{96DAC541-7B7A-43D3-8B79-37D633B846F1}">
                <asvg:svgBlip xmlns:asvg="http://schemas.microsoft.com/office/drawing/2016/SVG/main" r:embed="rId16"/>
              </a:ext>
            </a:extLst>
          </a:blip>
          <a:stretch>
            <a:fillRect/>
          </a:stretch>
        </p:blipFill>
        <p:spPr>
          <a:xfrm>
            <a:off x="569551" y="1122158"/>
            <a:ext cx="1468025" cy="1177870"/>
          </a:xfrm>
          <a:prstGeom prst="rect">
            <a:avLst/>
          </a:prstGeom>
        </p:spPr>
      </p:pic>
      <p:pic>
        <p:nvPicPr>
          <p:cNvPr id="28" name="Graphic 27">
            <a:extLst>
              <a:ext uri="{FF2B5EF4-FFF2-40B4-BE49-F238E27FC236}">
                <a16:creationId xmlns:a16="http://schemas.microsoft.com/office/drawing/2014/main" id="{352E688E-AE72-BAFD-C055-FBF5A0215769}"/>
              </a:ext>
            </a:extLst>
          </p:cNvPr>
          <p:cNvPicPr preferRelativeResize="0">
            <a:picLocks/>
          </p:cNvPicPr>
          <p:nvPr/>
        </p:nvPicPr>
        <p:blipFill>
          <a:blip r:embed="rId17">
            <a:extLst>
              <a:ext uri="{96DAC541-7B7A-43D3-8B79-37D633B846F1}">
                <asvg:svgBlip xmlns:asvg="http://schemas.microsoft.com/office/drawing/2016/SVG/main" r:embed="rId18"/>
              </a:ext>
            </a:extLst>
          </a:blip>
          <a:stretch>
            <a:fillRect/>
          </a:stretch>
        </p:blipFill>
        <p:spPr>
          <a:xfrm>
            <a:off x="569551" y="2285214"/>
            <a:ext cx="1468026" cy="856023"/>
          </a:xfrm>
          <a:prstGeom prst="rect">
            <a:avLst/>
          </a:prstGeom>
        </p:spPr>
      </p:pic>
      <p:pic>
        <p:nvPicPr>
          <p:cNvPr id="29" name="Graphic 28">
            <a:extLst>
              <a:ext uri="{FF2B5EF4-FFF2-40B4-BE49-F238E27FC236}">
                <a16:creationId xmlns:a16="http://schemas.microsoft.com/office/drawing/2014/main" id="{112121B4-BBCA-5E54-7113-0E5849F48798}"/>
              </a:ext>
            </a:extLst>
          </p:cNvPr>
          <p:cNvPicPr preferRelativeResize="0">
            <a:picLocks/>
          </p:cNvPicPr>
          <p:nvPr/>
        </p:nvPicPr>
        <p:blipFill>
          <a:blip r:embed="rId19">
            <a:extLst>
              <a:ext uri="{96DAC541-7B7A-43D3-8B79-37D633B846F1}">
                <asvg:svgBlip xmlns:asvg="http://schemas.microsoft.com/office/drawing/2016/SVG/main" r:embed="rId20"/>
              </a:ext>
            </a:extLst>
          </a:blip>
          <a:stretch>
            <a:fillRect/>
          </a:stretch>
        </p:blipFill>
        <p:spPr>
          <a:xfrm>
            <a:off x="569552" y="3108633"/>
            <a:ext cx="1468026" cy="855469"/>
          </a:xfrm>
          <a:prstGeom prst="rect">
            <a:avLst/>
          </a:prstGeom>
        </p:spPr>
      </p:pic>
      <p:pic>
        <p:nvPicPr>
          <p:cNvPr id="30" name="Graphic 29">
            <a:extLst>
              <a:ext uri="{FF2B5EF4-FFF2-40B4-BE49-F238E27FC236}">
                <a16:creationId xmlns:a16="http://schemas.microsoft.com/office/drawing/2014/main" id="{E42F05D6-4A28-F297-8586-8FA6554CEAA1}"/>
              </a:ext>
            </a:extLst>
          </p:cNvPr>
          <p:cNvPicPr preferRelativeResize="0">
            <a:picLocks/>
          </p:cNvPicPr>
          <p:nvPr/>
        </p:nvPicPr>
        <p:blipFill>
          <a:blip r:embed="rId21">
            <a:extLst>
              <a:ext uri="{96DAC541-7B7A-43D3-8B79-37D633B846F1}">
                <asvg:svgBlip xmlns:asvg="http://schemas.microsoft.com/office/drawing/2016/SVG/main" r:embed="rId22"/>
              </a:ext>
            </a:extLst>
          </a:blip>
          <a:stretch>
            <a:fillRect/>
          </a:stretch>
        </p:blipFill>
        <p:spPr>
          <a:xfrm>
            <a:off x="569552" y="3930115"/>
            <a:ext cx="1468026" cy="855469"/>
          </a:xfrm>
          <a:prstGeom prst="rect">
            <a:avLst/>
          </a:prstGeom>
        </p:spPr>
      </p:pic>
      <p:pic>
        <p:nvPicPr>
          <p:cNvPr id="31" name="Graphic 30">
            <a:extLst>
              <a:ext uri="{FF2B5EF4-FFF2-40B4-BE49-F238E27FC236}">
                <a16:creationId xmlns:a16="http://schemas.microsoft.com/office/drawing/2014/main" id="{C0022D53-99B4-665B-9D4F-1224A1FC6FDD}"/>
              </a:ext>
            </a:extLst>
          </p:cNvPr>
          <p:cNvPicPr preferRelativeResize="0">
            <a:picLocks/>
          </p:cNvPicPr>
          <p:nvPr/>
        </p:nvPicPr>
        <p:blipFill>
          <a:blip r:embed="rId23">
            <a:extLst>
              <a:ext uri="{96DAC541-7B7A-43D3-8B79-37D633B846F1}">
                <asvg:svgBlip xmlns:asvg="http://schemas.microsoft.com/office/drawing/2016/SVG/main" r:embed="rId24"/>
              </a:ext>
            </a:extLst>
          </a:blip>
          <a:stretch>
            <a:fillRect/>
          </a:stretch>
        </p:blipFill>
        <p:spPr>
          <a:xfrm>
            <a:off x="569551" y="4758068"/>
            <a:ext cx="1468026" cy="855470"/>
          </a:xfrm>
          <a:prstGeom prst="rect">
            <a:avLst/>
          </a:prstGeom>
        </p:spPr>
      </p:pic>
      <p:pic>
        <p:nvPicPr>
          <p:cNvPr id="32" name="Graphic 31">
            <a:extLst>
              <a:ext uri="{FF2B5EF4-FFF2-40B4-BE49-F238E27FC236}">
                <a16:creationId xmlns:a16="http://schemas.microsoft.com/office/drawing/2014/main" id="{3D172CE4-A65F-79D5-627E-5C652C64DA88}"/>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246845" y="5594859"/>
            <a:ext cx="791508" cy="747675"/>
          </a:xfrm>
          <a:prstGeom prst="rect">
            <a:avLst/>
          </a:prstGeom>
        </p:spPr>
      </p:pic>
      <p:pic>
        <p:nvPicPr>
          <p:cNvPr id="33" name="Graphic 32">
            <a:extLst>
              <a:ext uri="{FF2B5EF4-FFF2-40B4-BE49-F238E27FC236}">
                <a16:creationId xmlns:a16="http://schemas.microsoft.com/office/drawing/2014/main" id="{3A03F92F-EF33-AB23-6A13-CDDCE52047D4}"/>
              </a:ext>
            </a:extLst>
          </p:cNvPr>
          <p:cNvPicPr preferRelativeResize="0">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621171" y="1122159"/>
            <a:ext cx="1366452" cy="1176937"/>
          </a:xfrm>
          <a:prstGeom prst="rect">
            <a:avLst/>
          </a:prstGeom>
        </p:spPr>
      </p:pic>
      <p:pic>
        <p:nvPicPr>
          <p:cNvPr id="34" name="Graphic 33">
            <a:extLst>
              <a:ext uri="{FF2B5EF4-FFF2-40B4-BE49-F238E27FC236}">
                <a16:creationId xmlns:a16="http://schemas.microsoft.com/office/drawing/2014/main" id="{DD242CC9-7813-65AA-1F48-98D7FE2FFCCF}"/>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625022" y="3983613"/>
            <a:ext cx="1366452" cy="791181"/>
          </a:xfrm>
          <a:prstGeom prst="rect">
            <a:avLst/>
          </a:prstGeom>
        </p:spPr>
      </p:pic>
      <p:pic>
        <p:nvPicPr>
          <p:cNvPr id="35" name="Graphic 34">
            <a:extLst>
              <a:ext uri="{FF2B5EF4-FFF2-40B4-BE49-F238E27FC236}">
                <a16:creationId xmlns:a16="http://schemas.microsoft.com/office/drawing/2014/main" id="{DB9011A8-543F-88D8-A14A-C8B404908BAF}"/>
              </a:ext>
            </a:extLst>
          </p:cNvPr>
          <p:cNvPicPr>
            <a:picLocks noChangeAspect="1"/>
          </p:cNvPicPr>
          <p:nvPr userDrawn="1"/>
        </p:nvPicPr>
        <p:blipFill>
          <a:blip r:embed="rId29">
            <a:extLst>
              <a:ext uri="{96DAC541-7B7A-43D3-8B79-37D633B846F1}">
                <asvg:svgBlip xmlns:asvg="http://schemas.microsoft.com/office/drawing/2016/SVG/main" r:embed="rId30"/>
              </a:ext>
            </a:extLst>
          </a:blip>
          <a:stretch>
            <a:fillRect/>
          </a:stretch>
        </p:blipFill>
        <p:spPr>
          <a:xfrm>
            <a:off x="622842" y="3152908"/>
            <a:ext cx="1366452" cy="791181"/>
          </a:xfrm>
          <a:prstGeom prst="rect">
            <a:avLst/>
          </a:prstGeom>
        </p:spPr>
      </p:pic>
      <p:pic>
        <p:nvPicPr>
          <p:cNvPr id="36" name="Graphic 35">
            <a:extLst>
              <a:ext uri="{FF2B5EF4-FFF2-40B4-BE49-F238E27FC236}">
                <a16:creationId xmlns:a16="http://schemas.microsoft.com/office/drawing/2014/main" id="{640DC2D1-2AB6-6140-3F39-15850B3F2C0C}"/>
              </a:ext>
            </a:extLst>
          </p:cNvPr>
          <p:cNvPicPr preferRelativeResize="0">
            <a:picLocks/>
          </p:cNvPicPr>
          <p:nvPr userDrawn="1"/>
        </p:nvPicPr>
        <p:blipFill>
          <a:blip r:embed="rId31">
            <a:extLst>
              <a:ext uri="{96DAC541-7B7A-43D3-8B79-37D633B846F1}">
                <asvg:svgBlip xmlns:asvg="http://schemas.microsoft.com/office/drawing/2016/SVG/main" r:embed="rId32"/>
              </a:ext>
            </a:extLst>
          </a:blip>
          <a:stretch>
            <a:fillRect/>
          </a:stretch>
        </p:blipFill>
        <p:spPr>
          <a:xfrm>
            <a:off x="1302621" y="5590734"/>
            <a:ext cx="689934" cy="747568"/>
          </a:xfrm>
          <a:prstGeom prst="rect">
            <a:avLst/>
          </a:prstGeom>
        </p:spPr>
      </p:pic>
      <p:pic>
        <p:nvPicPr>
          <p:cNvPr id="37" name="Graphic 36">
            <a:extLst>
              <a:ext uri="{FF2B5EF4-FFF2-40B4-BE49-F238E27FC236}">
                <a16:creationId xmlns:a16="http://schemas.microsoft.com/office/drawing/2014/main" id="{086F5114-1177-A5F5-C94C-F2BC9DA6818E}"/>
              </a:ext>
            </a:extLst>
          </p:cNvPr>
          <p:cNvPicPr>
            <a:picLocks noChangeAspect="1"/>
          </p:cNvPicPr>
          <p:nvPr userDrawn="1"/>
        </p:nvPicPr>
        <p:blipFill>
          <a:blip r:embed="rId29">
            <a:extLst>
              <a:ext uri="{96DAC541-7B7A-43D3-8B79-37D633B846F1}">
                <asvg:svgBlip xmlns:asvg="http://schemas.microsoft.com/office/drawing/2016/SVG/main" r:embed="rId30"/>
              </a:ext>
            </a:extLst>
          </a:blip>
          <a:stretch>
            <a:fillRect/>
          </a:stretch>
        </p:blipFill>
        <p:spPr>
          <a:xfrm>
            <a:off x="625291" y="4802943"/>
            <a:ext cx="1366452" cy="791181"/>
          </a:xfrm>
          <a:prstGeom prst="rect">
            <a:avLst/>
          </a:prstGeom>
        </p:spPr>
      </p:pic>
      <p:pic>
        <p:nvPicPr>
          <p:cNvPr id="38" name="Graphic 37">
            <a:extLst>
              <a:ext uri="{FF2B5EF4-FFF2-40B4-BE49-F238E27FC236}">
                <a16:creationId xmlns:a16="http://schemas.microsoft.com/office/drawing/2014/main" id="{B5B8E96C-10EC-B370-8B04-2120FE13166C}"/>
              </a:ext>
            </a:extLst>
          </p:cNvPr>
          <p:cNvPicPr>
            <a:picLocks noChangeAspect="1"/>
          </p:cNvPicPr>
          <p:nvPr userDrawn="1"/>
        </p:nvPicPr>
        <p:blipFill>
          <a:blip r:embed="rId29">
            <a:extLst>
              <a:ext uri="{96DAC541-7B7A-43D3-8B79-37D633B846F1}">
                <asvg:svgBlip xmlns:asvg="http://schemas.microsoft.com/office/drawing/2016/SVG/main" r:embed="rId30"/>
              </a:ext>
            </a:extLst>
          </a:blip>
          <a:stretch>
            <a:fillRect/>
          </a:stretch>
        </p:blipFill>
        <p:spPr>
          <a:xfrm>
            <a:off x="621171" y="2345075"/>
            <a:ext cx="1366452" cy="791181"/>
          </a:xfrm>
          <a:prstGeom prst="rect">
            <a:avLst/>
          </a:prstGeom>
        </p:spPr>
      </p:pic>
      <p:sp>
        <p:nvSpPr>
          <p:cNvPr id="95" name="TextBox 94">
            <a:extLst>
              <a:ext uri="{FF2B5EF4-FFF2-40B4-BE49-F238E27FC236}">
                <a16:creationId xmlns:a16="http://schemas.microsoft.com/office/drawing/2014/main" id="{6A655FA9-A9EC-B59E-3FB3-D787989C2BB8}"/>
              </a:ext>
            </a:extLst>
          </p:cNvPr>
          <p:cNvSpPr txBox="1"/>
          <p:nvPr/>
        </p:nvSpPr>
        <p:spPr>
          <a:xfrm>
            <a:off x="287607" y="6103974"/>
            <a:ext cx="601447" cy="338554"/>
          </a:xfrm>
          <a:prstGeom prst="rect">
            <a:avLst/>
          </a:prstGeom>
          <a:noFill/>
        </p:spPr>
        <p:txBody>
          <a:bodyPr wrap="none" rtlCol="0">
            <a:spAutoFit/>
          </a:bodyPr>
          <a:lstStyle/>
          <a:p>
            <a:r>
              <a:rPr lang="sl-SI" sz="1600" b="1" dirty="0"/>
              <a:t>2011</a:t>
            </a:r>
            <a:endParaRPr lang="en-US" sz="1600" b="1" dirty="0"/>
          </a:p>
        </p:txBody>
      </p:sp>
      <p:pic>
        <p:nvPicPr>
          <p:cNvPr id="7" name="Picture Placeholder 116" descr="Lightbulb and gear">
            <a:extLst>
              <a:ext uri="{FF2B5EF4-FFF2-40B4-BE49-F238E27FC236}">
                <a16:creationId xmlns:a16="http://schemas.microsoft.com/office/drawing/2014/main" id="{6858EC22-672C-D187-5E6F-9C79B4C62E71}"/>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057516" y="6342427"/>
            <a:ext cx="490209" cy="490209"/>
          </a:xfrm>
          <a:prstGeom prst="rect">
            <a:avLst/>
          </a:prstGeom>
        </p:spPr>
      </p:pic>
      <p:sp>
        <p:nvSpPr>
          <p:cNvPr id="21" name="TextBox 20">
            <a:extLst>
              <a:ext uri="{FF2B5EF4-FFF2-40B4-BE49-F238E27FC236}">
                <a16:creationId xmlns:a16="http://schemas.microsoft.com/office/drawing/2014/main" id="{AB02B113-C034-A0AD-3CCE-CB2855099ED7}"/>
              </a:ext>
            </a:extLst>
          </p:cNvPr>
          <p:cNvSpPr txBox="1"/>
          <p:nvPr/>
        </p:nvSpPr>
        <p:spPr>
          <a:xfrm>
            <a:off x="1422519" y="6070288"/>
            <a:ext cx="1112805" cy="400110"/>
          </a:xfrm>
          <a:prstGeom prst="rect">
            <a:avLst/>
          </a:prstGeom>
          <a:noFill/>
        </p:spPr>
        <p:txBody>
          <a:bodyPr wrap="none" rtlCol="0">
            <a:spAutoFit/>
          </a:bodyPr>
          <a:lstStyle/>
          <a:p>
            <a:r>
              <a:rPr lang="en-US" sz="1000" b="1" dirty="0"/>
              <a:t>Anodic oxidation </a:t>
            </a:r>
          </a:p>
          <a:p>
            <a:r>
              <a:rPr lang="en-US" sz="1000" b="1" dirty="0"/>
              <a:t>process</a:t>
            </a:r>
          </a:p>
        </p:txBody>
      </p:sp>
      <p:pic>
        <p:nvPicPr>
          <p:cNvPr id="22" name="Picture Placeholder 94" descr="Flask">
            <a:extLst>
              <a:ext uri="{FF2B5EF4-FFF2-40B4-BE49-F238E27FC236}">
                <a16:creationId xmlns:a16="http://schemas.microsoft.com/office/drawing/2014/main" id="{9238E120-CC2F-B34F-80F6-7172C59D264D}"/>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751665" y="4921551"/>
            <a:ext cx="448627" cy="448627"/>
          </a:xfrm>
          <a:prstGeom prst="rect">
            <a:avLst/>
          </a:prstGeom>
        </p:spPr>
      </p:pic>
      <p:sp>
        <p:nvSpPr>
          <p:cNvPr id="24" name="TextBox 23">
            <a:extLst>
              <a:ext uri="{FF2B5EF4-FFF2-40B4-BE49-F238E27FC236}">
                <a16:creationId xmlns:a16="http://schemas.microsoft.com/office/drawing/2014/main" id="{0C837C0C-A8C1-49FB-D72B-A45507DCFCE6}"/>
              </a:ext>
            </a:extLst>
          </p:cNvPr>
          <p:cNvSpPr txBox="1"/>
          <p:nvPr/>
        </p:nvSpPr>
        <p:spPr>
          <a:xfrm rot="16200000">
            <a:off x="-329079" y="4793456"/>
            <a:ext cx="1016625" cy="400110"/>
          </a:xfrm>
          <a:prstGeom prst="rect">
            <a:avLst/>
          </a:prstGeom>
          <a:noFill/>
        </p:spPr>
        <p:txBody>
          <a:bodyPr wrap="none" rtlCol="0">
            <a:spAutoFit/>
          </a:bodyPr>
          <a:lstStyle/>
          <a:p>
            <a:pPr algn="ctr"/>
            <a:r>
              <a:rPr lang="en-US" sz="1000" b="1" dirty="0"/>
              <a:t>Anodization of </a:t>
            </a:r>
            <a:endParaRPr lang="sl-SI" sz="1000" b="1" dirty="0"/>
          </a:p>
          <a:p>
            <a:pPr algn="ctr"/>
            <a:r>
              <a:rPr lang="en-US" sz="1000" b="1" dirty="0"/>
              <a:t>single elements</a:t>
            </a:r>
          </a:p>
        </p:txBody>
      </p:sp>
      <p:pic>
        <p:nvPicPr>
          <p:cNvPr id="49" name="Picture Placeholder 84" descr="Cubes icon">
            <a:extLst>
              <a:ext uri="{FF2B5EF4-FFF2-40B4-BE49-F238E27FC236}">
                <a16:creationId xmlns:a16="http://schemas.microsoft.com/office/drawing/2014/main" id="{3D5E79EC-0C86-CE86-DA6B-A0F514DAEF1B}"/>
              </a:ext>
            </a:extLst>
          </p:cNvPr>
          <p:cNvPicPr>
            <a:picLocks noChangeAspect="1"/>
          </p:cNvPicPr>
          <p:nvPr/>
        </p:nvPicPr>
        <p:blipFill>
          <a:blip r:embed="rId37">
            <a:extLst>
              <a:ext uri="{96DAC541-7B7A-43D3-8B79-37D633B846F1}">
                <asvg:svgBlip xmlns:asvg="http://schemas.microsoft.com/office/drawing/2016/SVG/main" r:embed="rId38"/>
              </a:ext>
            </a:extLst>
          </a:blip>
          <a:srcRect l="2257" r="2257"/>
          <a:stretch/>
        </p:blipFill>
        <p:spPr>
          <a:xfrm>
            <a:off x="1362901" y="3698858"/>
            <a:ext cx="463014" cy="485475"/>
          </a:xfrm>
          <a:prstGeom prst="rect">
            <a:avLst/>
          </a:prstGeom>
        </p:spPr>
      </p:pic>
      <p:pic>
        <p:nvPicPr>
          <p:cNvPr id="50" name="Picture Placeholder 124" descr="Sustainability">
            <a:extLst>
              <a:ext uri="{FF2B5EF4-FFF2-40B4-BE49-F238E27FC236}">
                <a16:creationId xmlns:a16="http://schemas.microsoft.com/office/drawing/2014/main" id="{25FAA97C-7F98-19C9-1B45-D6C215DFA834}"/>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765801" y="3318037"/>
            <a:ext cx="392830" cy="392830"/>
          </a:xfrm>
          <a:prstGeom prst="rect">
            <a:avLst/>
          </a:prstGeom>
        </p:spPr>
      </p:pic>
      <p:sp>
        <p:nvSpPr>
          <p:cNvPr id="51" name="TextBox 50">
            <a:extLst>
              <a:ext uri="{FF2B5EF4-FFF2-40B4-BE49-F238E27FC236}">
                <a16:creationId xmlns:a16="http://schemas.microsoft.com/office/drawing/2014/main" id="{C7EC8CB7-4168-5907-CA2E-2D20187E356E}"/>
              </a:ext>
            </a:extLst>
          </p:cNvPr>
          <p:cNvSpPr txBox="1"/>
          <p:nvPr/>
        </p:nvSpPr>
        <p:spPr>
          <a:xfrm rot="16200000">
            <a:off x="-314766" y="3370528"/>
            <a:ext cx="968535" cy="400110"/>
          </a:xfrm>
          <a:prstGeom prst="rect">
            <a:avLst/>
          </a:prstGeom>
          <a:noFill/>
        </p:spPr>
        <p:txBody>
          <a:bodyPr wrap="none" rtlCol="0">
            <a:spAutoFit/>
          </a:bodyPr>
          <a:lstStyle/>
          <a:p>
            <a:pPr algn="ctr"/>
            <a:r>
              <a:rPr lang="sl-SI" sz="1000" b="1" dirty="0"/>
              <a:t>Environmental</a:t>
            </a:r>
          </a:p>
          <a:p>
            <a:pPr algn="ctr"/>
            <a:r>
              <a:rPr lang="sl-SI" sz="1000" b="1" dirty="0"/>
              <a:t>applications</a:t>
            </a:r>
            <a:endParaRPr lang="en-US" sz="1000" b="1" dirty="0"/>
          </a:p>
        </p:txBody>
      </p:sp>
      <p:pic>
        <p:nvPicPr>
          <p:cNvPr id="52" name="Graphic 51">
            <a:extLst>
              <a:ext uri="{FF2B5EF4-FFF2-40B4-BE49-F238E27FC236}">
                <a16:creationId xmlns:a16="http://schemas.microsoft.com/office/drawing/2014/main" id="{296AED6D-B89F-FCAF-E888-A2C286EC2386}"/>
              </a:ext>
            </a:extLst>
          </p:cNvPr>
          <p:cNvPicPr preferRelativeResize="0">
            <a:picLocks/>
          </p:cNvPicPr>
          <p:nvPr/>
        </p:nvPicPr>
        <p:blipFill>
          <a:blip r:embed="rId41">
            <a:extLst>
              <a:ext uri="{96DAC541-7B7A-43D3-8B79-37D633B846F1}">
                <asvg:svgBlip xmlns:asvg="http://schemas.microsoft.com/office/drawing/2016/SVG/main" r:embed="rId42"/>
              </a:ext>
            </a:extLst>
          </a:blip>
          <a:stretch>
            <a:fillRect/>
          </a:stretch>
        </p:blipFill>
        <p:spPr>
          <a:xfrm rot="10800000">
            <a:off x="2075213" y="3049005"/>
            <a:ext cx="378000" cy="144000"/>
          </a:xfrm>
          <a:prstGeom prst="rect">
            <a:avLst/>
          </a:prstGeom>
        </p:spPr>
      </p:pic>
      <p:sp>
        <p:nvSpPr>
          <p:cNvPr id="53" name="TextBox 52">
            <a:extLst>
              <a:ext uri="{FF2B5EF4-FFF2-40B4-BE49-F238E27FC236}">
                <a16:creationId xmlns:a16="http://schemas.microsoft.com/office/drawing/2014/main" id="{0A7B1BF6-A49C-3B1B-6047-953E263114E0}"/>
              </a:ext>
            </a:extLst>
          </p:cNvPr>
          <p:cNvSpPr txBox="1"/>
          <p:nvPr/>
        </p:nvSpPr>
        <p:spPr>
          <a:xfrm>
            <a:off x="1992555" y="3531088"/>
            <a:ext cx="1092121" cy="400110"/>
          </a:xfrm>
          <a:prstGeom prst="rect">
            <a:avLst/>
          </a:prstGeom>
          <a:noFill/>
        </p:spPr>
        <p:txBody>
          <a:bodyPr wrap="square" rtlCol="0">
            <a:spAutoFit/>
          </a:bodyPr>
          <a:lstStyle/>
          <a:p>
            <a:r>
              <a:rPr lang="sl-SI" sz="1000" b="1" dirty="0"/>
              <a:t>Nanostructured thin films</a:t>
            </a:r>
            <a:endParaRPr lang="en-US" sz="1000" b="1" dirty="0"/>
          </a:p>
        </p:txBody>
      </p:sp>
      <p:pic>
        <p:nvPicPr>
          <p:cNvPr id="54" name="Picture Placeholder 134" descr="Search icon">
            <a:extLst>
              <a:ext uri="{FF2B5EF4-FFF2-40B4-BE49-F238E27FC236}">
                <a16:creationId xmlns:a16="http://schemas.microsoft.com/office/drawing/2014/main" id="{EE9FB765-5EC1-E677-819B-5BCF8FD0C09C}"/>
              </a:ext>
            </a:extLst>
          </p:cNvPr>
          <p:cNvPicPr>
            <a:picLocks noChangeAspect="1"/>
          </p:cNvPicPr>
          <p:nvPr/>
        </p:nvPicPr>
        <p:blipFill rotWithShape="1">
          <a:blip r:embed="rId43">
            <a:extLst>
              <a:ext uri="{96DAC541-7B7A-43D3-8B79-37D633B846F1}">
                <asvg:svgBlip xmlns:asvg="http://schemas.microsoft.com/office/drawing/2016/SVG/main" r:embed="rId44"/>
              </a:ext>
            </a:extLst>
          </a:blip>
          <a:srcRect l="2257" r="2257"/>
          <a:stretch/>
        </p:blipFill>
        <p:spPr>
          <a:xfrm>
            <a:off x="1303261" y="2853650"/>
            <a:ext cx="495849" cy="519903"/>
          </a:xfrm>
          <a:prstGeom prst="rect">
            <a:avLst/>
          </a:prstGeom>
        </p:spPr>
      </p:pic>
      <p:sp>
        <p:nvSpPr>
          <p:cNvPr id="55" name="TextBox 54">
            <a:extLst>
              <a:ext uri="{FF2B5EF4-FFF2-40B4-BE49-F238E27FC236}">
                <a16:creationId xmlns:a16="http://schemas.microsoft.com/office/drawing/2014/main" id="{4D92D0E2-D188-3F26-4938-CF13CF2D3D72}"/>
              </a:ext>
            </a:extLst>
          </p:cNvPr>
          <p:cNvSpPr txBox="1"/>
          <p:nvPr/>
        </p:nvSpPr>
        <p:spPr>
          <a:xfrm>
            <a:off x="2085098" y="3123348"/>
            <a:ext cx="601447" cy="338554"/>
          </a:xfrm>
          <a:prstGeom prst="rect">
            <a:avLst/>
          </a:prstGeom>
          <a:noFill/>
        </p:spPr>
        <p:txBody>
          <a:bodyPr wrap="none" rtlCol="0">
            <a:spAutoFit/>
          </a:bodyPr>
          <a:lstStyle/>
          <a:p>
            <a:r>
              <a:rPr lang="sl-SI" sz="1600" b="1" dirty="0"/>
              <a:t>2022</a:t>
            </a:r>
            <a:endParaRPr lang="en-US" sz="1600" b="1" dirty="0"/>
          </a:p>
        </p:txBody>
      </p:sp>
      <p:sp>
        <p:nvSpPr>
          <p:cNvPr id="64" name="TextBox 63">
            <a:extLst>
              <a:ext uri="{FF2B5EF4-FFF2-40B4-BE49-F238E27FC236}">
                <a16:creationId xmlns:a16="http://schemas.microsoft.com/office/drawing/2014/main" id="{A1DC530A-0B66-EF9C-E257-1FD54B7FDB42}"/>
              </a:ext>
            </a:extLst>
          </p:cNvPr>
          <p:cNvSpPr txBox="1"/>
          <p:nvPr/>
        </p:nvSpPr>
        <p:spPr>
          <a:xfrm>
            <a:off x="2075211" y="2680173"/>
            <a:ext cx="926745" cy="400110"/>
          </a:xfrm>
          <a:prstGeom prst="rect">
            <a:avLst/>
          </a:prstGeom>
          <a:noFill/>
        </p:spPr>
        <p:txBody>
          <a:bodyPr wrap="square" rtlCol="0">
            <a:spAutoFit/>
          </a:bodyPr>
          <a:lstStyle/>
          <a:p>
            <a:r>
              <a:rPr lang="en-US" sz="1000" b="1" dirty="0"/>
              <a:t>New class of </a:t>
            </a:r>
            <a:endParaRPr lang="sl-SI" sz="1000" b="1" dirty="0"/>
          </a:p>
          <a:p>
            <a:r>
              <a:rPr lang="en-US" sz="1000" b="1" dirty="0"/>
              <a:t>materials</a:t>
            </a:r>
          </a:p>
        </p:txBody>
      </p:sp>
      <p:pic>
        <p:nvPicPr>
          <p:cNvPr id="66" name="Picture Placeholder 124" descr="Lightning bolt">
            <a:extLst>
              <a:ext uri="{FF2B5EF4-FFF2-40B4-BE49-F238E27FC236}">
                <a16:creationId xmlns:a16="http://schemas.microsoft.com/office/drawing/2014/main" id="{E0FB6D9D-125B-65D9-E07F-D5F14E804982}"/>
              </a:ext>
            </a:extLst>
          </p:cNvPr>
          <p:cNvPicPr>
            <a:picLocks noChangeAspect="1"/>
          </p:cNvPicPr>
          <p:nvPr/>
        </p:nvPicPr>
        <p:blipFill>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747604" y="2477529"/>
            <a:ext cx="534121" cy="534121"/>
          </a:xfrm>
          <a:prstGeom prst="rect">
            <a:avLst/>
          </a:prstGeom>
        </p:spPr>
      </p:pic>
      <p:sp>
        <p:nvSpPr>
          <p:cNvPr id="67" name="TextBox 66">
            <a:extLst>
              <a:ext uri="{FF2B5EF4-FFF2-40B4-BE49-F238E27FC236}">
                <a16:creationId xmlns:a16="http://schemas.microsoft.com/office/drawing/2014/main" id="{677A4FE5-A651-B280-2330-5C3E7BD4CDC8}"/>
              </a:ext>
            </a:extLst>
          </p:cNvPr>
          <p:cNvSpPr txBox="1"/>
          <p:nvPr/>
        </p:nvSpPr>
        <p:spPr>
          <a:xfrm rot="16200000">
            <a:off x="-447903" y="1832622"/>
            <a:ext cx="1361097" cy="400110"/>
          </a:xfrm>
          <a:prstGeom prst="rect">
            <a:avLst/>
          </a:prstGeom>
          <a:noFill/>
        </p:spPr>
        <p:txBody>
          <a:bodyPr wrap="square" rtlCol="0">
            <a:spAutoFit/>
          </a:bodyPr>
          <a:lstStyle/>
          <a:p>
            <a:r>
              <a:rPr lang="en-US" sz="1000" b="1" dirty="0"/>
              <a:t>Exploring new </a:t>
            </a:r>
          </a:p>
          <a:p>
            <a:r>
              <a:rPr lang="en-US" sz="1000" b="1" dirty="0"/>
              <a:t>applications (energy)</a:t>
            </a:r>
          </a:p>
        </p:txBody>
      </p:sp>
      <p:grpSp>
        <p:nvGrpSpPr>
          <p:cNvPr id="3" name="Group 2">
            <a:extLst>
              <a:ext uri="{FF2B5EF4-FFF2-40B4-BE49-F238E27FC236}">
                <a16:creationId xmlns:a16="http://schemas.microsoft.com/office/drawing/2014/main" id="{430BBD65-A840-CF80-F2A4-9AC8E315B2DC}"/>
              </a:ext>
            </a:extLst>
          </p:cNvPr>
          <p:cNvGrpSpPr>
            <a:grpSpLocks noChangeAspect="1"/>
          </p:cNvGrpSpPr>
          <p:nvPr/>
        </p:nvGrpSpPr>
        <p:grpSpPr>
          <a:xfrm>
            <a:off x="3235555" y="453944"/>
            <a:ext cx="4922473" cy="4799411"/>
            <a:chOff x="-906712" y="618387"/>
            <a:chExt cx="7033846" cy="6858000"/>
          </a:xfrm>
        </p:grpSpPr>
        <p:pic>
          <p:nvPicPr>
            <p:cNvPr id="6" name="Picture 5" descr="Diagram&#10;&#10;Description automatically generated">
              <a:extLst>
                <a:ext uri="{FF2B5EF4-FFF2-40B4-BE49-F238E27FC236}">
                  <a16:creationId xmlns:a16="http://schemas.microsoft.com/office/drawing/2014/main" id="{0592B4D2-DBF8-3991-3B3F-6B9BFB047896}"/>
                </a:ext>
              </a:extLst>
            </p:cNvPr>
            <p:cNvPicPr>
              <a:picLocks noChangeAspect="1"/>
            </p:cNvPicPr>
            <p:nvPr/>
          </p:nvPicPr>
          <p:blipFill>
            <a:blip r:embed="rId47" cstate="print">
              <a:extLst>
                <a:ext uri="{28A0092B-C50C-407E-A947-70E740481C1C}">
                  <a14:useLocalDpi xmlns:a14="http://schemas.microsoft.com/office/drawing/2010/main"/>
                </a:ext>
              </a:extLst>
            </a:blip>
            <a:stretch>
              <a:fillRect/>
            </a:stretch>
          </p:blipFill>
          <p:spPr>
            <a:xfrm>
              <a:off x="-906712" y="618387"/>
              <a:ext cx="7033846" cy="6858000"/>
            </a:xfrm>
            <a:prstGeom prst="rect">
              <a:avLst/>
            </a:prstGeom>
          </p:spPr>
        </p:pic>
        <p:sp>
          <p:nvSpPr>
            <p:cNvPr id="8" name="Rectangle 7">
              <a:extLst>
                <a:ext uri="{FF2B5EF4-FFF2-40B4-BE49-F238E27FC236}">
                  <a16:creationId xmlns:a16="http://schemas.microsoft.com/office/drawing/2014/main" id="{B498DD9E-95EC-5CF8-DAE7-6DE099AEEA4D}"/>
                </a:ext>
              </a:extLst>
            </p:cNvPr>
            <p:cNvSpPr/>
            <p:nvPr/>
          </p:nvSpPr>
          <p:spPr>
            <a:xfrm>
              <a:off x="1284988" y="1391951"/>
              <a:ext cx="1234928" cy="339678"/>
            </a:xfrm>
            <a:prstGeom prst="rect">
              <a:avLst/>
            </a:prstGeom>
            <a:solidFill>
              <a:srgbClr val="F5F8F7"/>
            </a:solidFill>
            <a:ln>
              <a:solidFill>
                <a:srgbClr val="F8F8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TextBox 9">
            <a:extLst>
              <a:ext uri="{FF2B5EF4-FFF2-40B4-BE49-F238E27FC236}">
                <a16:creationId xmlns:a16="http://schemas.microsoft.com/office/drawing/2014/main" id="{7CCF896C-C31E-6DB3-5FFC-3CAA84EE7485}"/>
              </a:ext>
            </a:extLst>
          </p:cNvPr>
          <p:cNvSpPr txBox="1"/>
          <p:nvPr/>
        </p:nvSpPr>
        <p:spPr>
          <a:xfrm>
            <a:off x="1398279" y="203950"/>
            <a:ext cx="10236371" cy="369332"/>
          </a:xfrm>
          <a:prstGeom prst="rect">
            <a:avLst/>
          </a:prstGeom>
          <a:noFill/>
        </p:spPr>
        <p:txBody>
          <a:bodyPr wrap="square" rtlCol="0">
            <a:spAutoFit/>
          </a:bodyPr>
          <a:lstStyle/>
          <a:p>
            <a:r>
              <a:rPr lang="en-GB" dirty="0">
                <a:solidFill>
                  <a:srgbClr val="C00000"/>
                </a:solidFill>
                <a:latin typeface="Inter Light" panose="02000503000000020004" pitchFamily="2" charset="0"/>
                <a:ea typeface="Inter Light" panose="02000503000000020004" pitchFamily="2" charset="0"/>
              </a:rPr>
              <a:t>Great opportunity, great challenges: High-Entropy Materials</a:t>
            </a:r>
            <a:endParaRPr lang="en-SI" dirty="0">
              <a:solidFill>
                <a:srgbClr val="C00000"/>
              </a:solidFill>
              <a:latin typeface="Inter Light" panose="02000503000000020004" pitchFamily="2" charset="0"/>
              <a:ea typeface="Inter Light" panose="02000503000000020004" pitchFamily="2" charset="0"/>
            </a:endParaRPr>
          </a:p>
        </p:txBody>
      </p:sp>
      <p:sp>
        <p:nvSpPr>
          <p:cNvPr id="11" name="TextBox 10">
            <a:extLst>
              <a:ext uri="{FF2B5EF4-FFF2-40B4-BE49-F238E27FC236}">
                <a16:creationId xmlns:a16="http://schemas.microsoft.com/office/drawing/2014/main" id="{9C7A3BEE-A3AD-6FAA-7171-41639DB441C4}"/>
              </a:ext>
            </a:extLst>
          </p:cNvPr>
          <p:cNvSpPr txBox="1"/>
          <p:nvPr/>
        </p:nvSpPr>
        <p:spPr>
          <a:xfrm>
            <a:off x="2508276" y="5229451"/>
            <a:ext cx="5865747" cy="1169551"/>
          </a:xfrm>
          <a:prstGeom prst="rect">
            <a:avLst/>
          </a:prstGeom>
          <a:noFill/>
        </p:spPr>
        <p:txBody>
          <a:bodyPr wrap="square">
            <a:spAutoFit/>
          </a:bodyPr>
          <a:lstStyle/>
          <a:p>
            <a:pPr algn="just"/>
            <a:r>
              <a:rPr lang="sl-SI" sz="1400" b="1" dirty="0">
                <a:latin typeface="Inter Light" panose="02000503000000020004" pitchFamily="2" charset="0"/>
                <a:ea typeface="Inter Light" panose="02000503000000020004" pitchFamily="2" charset="0"/>
              </a:rPr>
              <a:t>Promising catalyst material</a:t>
            </a:r>
          </a:p>
          <a:p>
            <a:pPr marL="285750" indent="-285750" algn="just">
              <a:buFont typeface="Arial" panose="020B0604020202020204" pitchFamily="34" charset="0"/>
              <a:buChar char="•"/>
            </a:pPr>
            <a:r>
              <a:rPr lang="en-US" sz="1400" dirty="0">
                <a:latin typeface="Inter Light" panose="02000503000000020004" pitchFamily="2" charset="0"/>
                <a:ea typeface="Inter Light" panose="02000503000000020004" pitchFamily="2" charset="0"/>
              </a:rPr>
              <a:t>HEA ⟶ HEO</a:t>
            </a:r>
          </a:p>
          <a:p>
            <a:pPr marL="285750" indent="-285750" algn="just">
              <a:buFont typeface="Arial" panose="020B0604020202020204" pitchFamily="34" charset="0"/>
              <a:buChar char="•"/>
            </a:pPr>
            <a:r>
              <a:rPr lang="en-US" sz="1400" dirty="0">
                <a:latin typeface="Inter Light" panose="02000503000000020004" pitchFamily="2" charset="0"/>
                <a:ea typeface="Inter Light" panose="02000503000000020004" pitchFamily="2" charset="0"/>
              </a:rPr>
              <a:t>Atomic-scale disorder ⟶ enhanced kinetic properties</a:t>
            </a:r>
          </a:p>
          <a:p>
            <a:pPr marL="285750" indent="-285750" algn="just">
              <a:buFont typeface="Arial" panose="020B0604020202020204" pitchFamily="34" charset="0"/>
              <a:buChar char="•"/>
            </a:pPr>
            <a:r>
              <a:rPr lang="en-US" sz="1400" dirty="0">
                <a:latin typeface="Inter Light" panose="02000503000000020004" pitchFamily="2" charset="0"/>
                <a:ea typeface="Inter Light" panose="02000503000000020004" pitchFamily="2" charset="0"/>
              </a:rPr>
              <a:t>Abundant active sites ⟶ different types of catalytic reactions</a:t>
            </a:r>
          </a:p>
          <a:p>
            <a:pPr marL="285750" indent="-285750" algn="just">
              <a:buFont typeface="Arial" panose="020B0604020202020204" pitchFamily="34" charset="0"/>
              <a:buChar char="•"/>
            </a:pPr>
            <a:r>
              <a:rPr lang="en-US" sz="1400" dirty="0">
                <a:latin typeface="Inter Light" panose="02000503000000020004" pitchFamily="2" charset="0"/>
                <a:ea typeface="Inter Light" panose="02000503000000020004" pitchFamily="2" charset="0"/>
              </a:rPr>
              <a:t>Thermally stable, mechanically strong and corrosion - resistant</a:t>
            </a:r>
            <a:endParaRPr lang="sl-SI" sz="1400" dirty="0">
              <a:latin typeface="Inter Light" panose="02000503000000020004" pitchFamily="2" charset="0"/>
              <a:ea typeface="Inter Light" panose="02000503000000020004" pitchFamily="2" charset="0"/>
            </a:endParaRPr>
          </a:p>
        </p:txBody>
      </p:sp>
      <p:grpSp>
        <p:nvGrpSpPr>
          <p:cNvPr id="61" name="Group 60">
            <a:extLst>
              <a:ext uri="{FF2B5EF4-FFF2-40B4-BE49-F238E27FC236}">
                <a16:creationId xmlns:a16="http://schemas.microsoft.com/office/drawing/2014/main" id="{41190E9D-A9A4-689C-0B15-3ECE4CB5D9A0}"/>
              </a:ext>
            </a:extLst>
          </p:cNvPr>
          <p:cNvGrpSpPr/>
          <p:nvPr/>
        </p:nvGrpSpPr>
        <p:grpSpPr>
          <a:xfrm>
            <a:off x="8168097" y="407761"/>
            <a:ext cx="3208357" cy="821538"/>
            <a:chOff x="9233819" y="808191"/>
            <a:chExt cx="3208357" cy="821538"/>
          </a:xfrm>
        </p:grpSpPr>
        <p:grpSp>
          <p:nvGrpSpPr>
            <p:cNvPr id="4" name="Group 3">
              <a:extLst>
                <a:ext uri="{FF2B5EF4-FFF2-40B4-BE49-F238E27FC236}">
                  <a16:creationId xmlns:a16="http://schemas.microsoft.com/office/drawing/2014/main" id="{07AF7A32-8F3F-CF7E-05B7-6522D1FCAEF3}"/>
                </a:ext>
              </a:extLst>
            </p:cNvPr>
            <p:cNvGrpSpPr/>
            <p:nvPr/>
          </p:nvGrpSpPr>
          <p:grpSpPr>
            <a:xfrm>
              <a:off x="9233819" y="808191"/>
              <a:ext cx="821538" cy="821538"/>
              <a:chOff x="1980355" y="2660943"/>
              <a:chExt cx="1161288" cy="1161288"/>
            </a:xfrm>
          </p:grpSpPr>
          <p:sp>
            <p:nvSpPr>
              <p:cNvPr id="5" name="Text Placeholder 11">
                <a:extLst>
                  <a:ext uri="{FF2B5EF4-FFF2-40B4-BE49-F238E27FC236}">
                    <a16:creationId xmlns:a16="http://schemas.microsoft.com/office/drawing/2014/main" id="{8D4F77B8-9CEE-A9D9-3F27-34A8E8FAB1FB}"/>
                  </a:ext>
                </a:extLst>
              </p:cNvPr>
              <p:cNvSpPr txBox="1">
                <a:spLocks/>
              </p:cNvSpPr>
              <p:nvPr/>
            </p:nvSpPr>
            <p:spPr>
              <a:xfrm>
                <a:off x="1980355" y="2660943"/>
                <a:ext cx="1161288" cy="1161288"/>
              </a:xfrm>
              <a:prstGeom prst="ellipse">
                <a:avLst/>
              </a:prstGeom>
              <a:ln w="38100">
                <a:solidFill>
                  <a:srgbClr val="B13DC8"/>
                </a:solidFill>
              </a:ln>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kern="1200" cap="all" baseline="0">
                    <a:solidFill>
                      <a:schemeClr val="accent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all" spc="0" normalizeH="0" baseline="0" noProof="0" dirty="0">
                  <a:ln>
                    <a:noFill/>
                  </a:ln>
                  <a:solidFill>
                    <a:srgbClr val="B13DC8"/>
                  </a:solidFill>
                  <a:effectLst/>
                  <a:uLnTx/>
                  <a:uFillTx/>
                  <a:latin typeface="Avenir Next LT Pro Light"/>
                  <a:ea typeface="+mn-ea"/>
                  <a:cs typeface="+mn-cs"/>
                </a:endParaRPr>
              </a:p>
            </p:txBody>
          </p:sp>
          <p:pic>
            <p:nvPicPr>
              <p:cNvPr id="12" name="Picture 11" descr="A diagram of different types of catalytic structures&#10;&#10;Description automatically generated">
                <a:extLst>
                  <a:ext uri="{FF2B5EF4-FFF2-40B4-BE49-F238E27FC236}">
                    <a16:creationId xmlns:a16="http://schemas.microsoft.com/office/drawing/2014/main" id="{34726B33-61D3-3578-5279-5E44EA965602}"/>
                  </a:ext>
                </a:extLst>
              </p:cNvPr>
              <p:cNvPicPr>
                <a:picLocks noChangeAspect="1"/>
              </p:cNvPicPr>
              <p:nvPr/>
            </p:nvPicPr>
            <p:blipFill rotWithShape="1">
              <a:blip r:embed="rId48">
                <a:extLst>
                  <a:ext uri="{BEBA8EAE-BF5A-486C-A8C5-ECC9F3942E4B}">
                    <a14:imgProps xmlns:a14="http://schemas.microsoft.com/office/drawing/2010/main">
                      <a14:imgLayer r:embed="rId49">
                        <a14:imgEffect>
                          <a14:backgroundRemoval t="38617" b="59702" l="50432" r="68444">
                            <a14:foregroundMark x1="61047" y1="38617" x2="61047" y2="38617"/>
                          </a14:backgroundRemoval>
                        </a14:imgEffect>
                      </a14:imgLayer>
                    </a14:imgProps>
                  </a:ext>
                  <a:ext uri="{28A0092B-C50C-407E-A947-70E740481C1C}">
                    <a14:useLocalDpi xmlns:a14="http://schemas.microsoft.com/office/drawing/2010/main" val="0"/>
                  </a:ext>
                </a:extLst>
              </a:blip>
              <a:srcRect l="48181" t="36216" r="29254" b="37658"/>
              <a:stretch/>
            </p:blipFill>
            <p:spPr bwMode="auto">
              <a:xfrm>
                <a:off x="2232721" y="2968049"/>
                <a:ext cx="603251" cy="698500"/>
              </a:xfrm>
              <a:prstGeom prst="rect">
                <a:avLst/>
              </a:prstGeom>
              <a:noFill/>
              <a:ln>
                <a:noFill/>
              </a:ln>
              <a:extLst>
                <a:ext uri="{53640926-AAD7-44D8-BBD7-CCE9431645EC}">
                  <a14:shadowObscured xmlns:a14="http://schemas.microsoft.com/office/drawing/2010/main"/>
                </a:ext>
              </a:extLst>
            </p:spPr>
          </p:pic>
        </p:grpSp>
        <p:sp>
          <p:nvSpPr>
            <p:cNvPr id="26" name="Text Placeholder 48">
              <a:extLst>
                <a:ext uri="{FF2B5EF4-FFF2-40B4-BE49-F238E27FC236}">
                  <a16:creationId xmlns:a16="http://schemas.microsoft.com/office/drawing/2014/main" id="{F642F3BE-D2BA-795F-6E97-3F9CF65CE778}"/>
                </a:ext>
              </a:extLst>
            </p:cNvPr>
            <p:cNvSpPr txBox="1">
              <a:spLocks/>
            </p:cNvSpPr>
            <p:nvPr/>
          </p:nvSpPr>
          <p:spPr>
            <a:xfrm>
              <a:off x="10052135" y="828254"/>
              <a:ext cx="2390041" cy="6029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cap="all" baseline="0">
                  <a:solidFill>
                    <a:schemeClr val="accent4"/>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sl-SI" sz="1400" b="1" i="0" u="none" strike="noStrike" kern="1200" cap="all" spc="0" normalizeH="0" baseline="0" noProof="0" dirty="0">
                  <a:ln>
                    <a:noFill/>
                  </a:ln>
                  <a:solidFill>
                    <a:srgbClr val="B13DC8"/>
                  </a:solidFill>
                  <a:effectLst/>
                  <a:uLnTx/>
                  <a:uFillTx/>
                  <a:ea typeface="+mn-ea"/>
                  <a:cs typeface="+mn-cs"/>
                </a:rPr>
                <a:t>High entropy alloys (HEA)</a:t>
              </a:r>
            </a:p>
            <a:p>
              <a:pPr>
                <a:lnSpc>
                  <a:spcPct val="100000"/>
                </a:lnSpc>
                <a:spcBef>
                  <a:spcPts val="0"/>
                </a:spcBef>
                <a:defRPr/>
              </a:pPr>
              <a:r>
                <a:rPr kumimoji="0" lang="en-US" sz="1200" b="1" i="0" u="none" strike="noStrike" kern="1200" cap="none" spc="0" normalizeH="0" baseline="0" noProof="0" dirty="0">
                  <a:ln>
                    <a:noFill/>
                  </a:ln>
                  <a:solidFill>
                    <a:schemeClr val="tx1"/>
                  </a:solidFill>
                  <a:effectLst/>
                  <a:uLnTx/>
                  <a:uFillTx/>
                  <a:ea typeface="+mn-ea"/>
                  <a:cs typeface="+mn-cs"/>
                </a:rPr>
                <a:t>Simultaneously proposed by Cantor</a:t>
              </a:r>
              <a:r>
                <a:rPr kumimoji="0" lang="en-US" sz="1200" b="1" i="0" u="none" strike="noStrike" kern="1200" cap="none" spc="0" normalizeH="0" baseline="30000" noProof="0" dirty="0">
                  <a:ln>
                    <a:noFill/>
                  </a:ln>
                  <a:solidFill>
                    <a:schemeClr val="tx1"/>
                  </a:solidFill>
                  <a:effectLst/>
                  <a:uLnTx/>
                  <a:uFillTx/>
                  <a:ea typeface="+mn-ea"/>
                  <a:cs typeface="+mn-cs"/>
                </a:rPr>
                <a:t>1</a:t>
              </a:r>
              <a:r>
                <a:rPr kumimoji="0" lang="en-US" sz="1200" b="1" i="0" u="none" strike="noStrike" kern="1200" cap="none" spc="0" normalizeH="0" baseline="0" noProof="0" dirty="0">
                  <a:ln>
                    <a:noFill/>
                  </a:ln>
                  <a:solidFill>
                    <a:schemeClr val="tx1"/>
                  </a:solidFill>
                  <a:effectLst/>
                  <a:uLnTx/>
                  <a:uFillTx/>
                  <a:ea typeface="+mn-ea"/>
                  <a:cs typeface="+mn-cs"/>
                </a:rPr>
                <a:t> and Yeh</a:t>
              </a:r>
              <a:r>
                <a:rPr kumimoji="0" lang="en-US" sz="1200" b="1" i="0" u="none" strike="noStrike" kern="1200" cap="none" spc="0" normalizeH="0" baseline="30000" noProof="0" dirty="0">
                  <a:ln>
                    <a:noFill/>
                  </a:ln>
                  <a:solidFill>
                    <a:schemeClr val="tx1"/>
                  </a:solidFill>
                  <a:effectLst/>
                  <a:uLnTx/>
                  <a:uFillTx/>
                  <a:ea typeface="+mn-ea"/>
                  <a:cs typeface="+mn-cs"/>
                </a:rPr>
                <a:t>2</a:t>
              </a:r>
              <a:r>
                <a:rPr kumimoji="0" lang="en-US" sz="1200" b="1" i="0" u="none" strike="noStrike" kern="1200" cap="none" spc="0" normalizeH="0" baseline="0" noProof="0" dirty="0">
                  <a:ln>
                    <a:noFill/>
                  </a:ln>
                  <a:solidFill>
                    <a:schemeClr val="tx1"/>
                  </a:solidFill>
                  <a:effectLst/>
                  <a:uLnTx/>
                  <a:uFillTx/>
                  <a:ea typeface="+mn-ea"/>
                  <a:cs typeface="+mn-cs"/>
                </a:rPr>
                <a:t> in 2004.</a:t>
              </a:r>
            </a:p>
            <a:p>
              <a:pPr>
                <a:lnSpc>
                  <a:spcPct val="100000"/>
                </a:lnSpc>
                <a:spcBef>
                  <a:spcPts val="0"/>
                </a:spcBef>
                <a:defRPr/>
              </a:pPr>
              <a:r>
                <a:rPr kumimoji="0" lang="en-US" sz="1200" b="1" i="0" u="none" strike="noStrike" kern="1200" cap="none" spc="0" normalizeH="0" baseline="0" noProof="0" dirty="0">
                  <a:ln>
                    <a:noFill/>
                  </a:ln>
                  <a:solidFill>
                    <a:srgbClr val="C00000"/>
                  </a:solidFill>
                  <a:effectLst/>
                  <a:uLnTx/>
                  <a:uFillTx/>
                  <a:latin typeface="+mn-lt"/>
                  <a:ea typeface="+mn-ea"/>
                  <a:cs typeface="+mn-cs"/>
                </a:rPr>
                <a:t>Possible HEA BCC: 30.201</a:t>
              </a:r>
              <a:r>
                <a:rPr kumimoji="0" lang="en-US" sz="1200" b="1" i="0" u="none" strike="noStrike" kern="1200" cap="none" spc="0" normalizeH="0" baseline="30000" noProof="0" dirty="0">
                  <a:ln>
                    <a:noFill/>
                  </a:ln>
                  <a:solidFill>
                    <a:srgbClr val="C00000"/>
                  </a:solidFill>
                  <a:effectLst/>
                  <a:uLnTx/>
                  <a:uFillTx/>
                  <a:latin typeface="+mn-lt"/>
                  <a:ea typeface="+mn-ea"/>
                  <a:cs typeface="+mn-cs"/>
                </a:rPr>
                <a:t>3</a:t>
              </a:r>
            </a:p>
            <a:p>
              <a:pPr>
                <a:lnSpc>
                  <a:spcPct val="100000"/>
                </a:lnSpc>
                <a:spcBef>
                  <a:spcPts val="0"/>
                </a:spcBef>
                <a:defRPr/>
              </a:pPr>
              <a:endParaRPr kumimoji="0" lang="en-US" sz="1200" b="1" i="0" u="none" strike="noStrike" kern="1200" cap="none" spc="0" normalizeH="0" baseline="0" noProof="0" dirty="0">
                <a:ln>
                  <a:noFill/>
                </a:ln>
                <a:solidFill>
                  <a:schemeClr val="tx1"/>
                </a:solidFill>
                <a:effectLst/>
                <a:uLnTx/>
                <a:uFillTx/>
                <a:ea typeface="+mn-ea"/>
                <a:cs typeface="+mn-cs"/>
              </a:endParaRPr>
            </a:p>
          </p:txBody>
        </p:sp>
      </p:grpSp>
      <p:grpSp>
        <p:nvGrpSpPr>
          <p:cNvPr id="57" name="Group 56">
            <a:extLst>
              <a:ext uri="{FF2B5EF4-FFF2-40B4-BE49-F238E27FC236}">
                <a16:creationId xmlns:a16="http://schemas.microsoft.com/office/drawing/2014/main" id="{6B28C1BE-989A-5494-7FB0-1867907ABCD9}"/>
              </a:ext>
            </a:extLst>
          </p:cNvPr>
          <p:cNvGrpSpPr/>
          <p:nvPr/>
        </p:nvGrpSpPr>
        <p:grpSpPr>
          <a:xfrm>
            <a:off x="8684941" y="1654810"/>
            <a:ext cx="3367782" cy="824002"/>
            <a:chOff x="9231671" y="2022288"/>
            <a:chExt cx="3367782" cy="824002"/>
          </a:xfrm>
        </p:grpSpPr>
        <p:grpSp>
          <p:nvGrpSpPr>
            <p:cNvPr id="13" name="Group 12">
              <a:extLst>
                <a:ext uri="{FF2B5EF4-FFF2-40B4-BE49-F238E27FC236}">
                  <a16:creationId xmlns:a16="http://schemas.microsoft.com/office/drawing/2014/main" id="{E0CD8B8A-D2AE-ED6D-AF6C-AEFDE6A09ABF}"/>
                </a:ext>
              </a:extLst>
            </p:cNvPr>
            <p:cNvGrpSpPr/>
            <p:nvPr/>
          </p:nvGrpSpPr>
          <p:grpSpPr>
            <a:xfrm>
              <a:off x="9231671" y="2024752"/>
              <a:ext cx="821538" cy="821538"/>
              <a:chOff x="4279505" y="2660943"/>
              <a:chExt cx="1161288" cy="1161288"/>
            </a:xfrm>
          </p:grpSpPr>
          <p:sp>
            <p:nvSpPr>
              <p:cNvPr id="14" name="Text Placeholder 11">
                <a:extLst>
                  <a:ext uri="{FF2B5EF4-FFF2-40B4-BE49-F238E27FC236}">
                    <a16:creationId xmlns:a16="http://schemas.microsoft.com/office/drawing/2014/main" id="{B39BC5ED-6F9F-80F8-7B1A-CE4101296923}"/>
                  </a:ext>
                </a:extLst>
              </p:cNvPr>
              <p:cNvSpPr txBox="1">
                <a:spLocks/>
              </p:cNvSpPr>
              <p:nvPr/>
            </p:nvSpPr>
            <p:spPr>
              <a:xfrm>
                <a:off x="4279505" y="2660943"/>
                <a:ext cx="1161288" cy="1161288"/>
              </a:xfrm>
              <a:prstGeom prst="ellipse">
                <a:avLst/>
              </a:prstGeom>
              <a:ln w="38100">
                <a:solidFill>
                  <a:srgbClr val="172DA6"/>
                </a:solidFill>
              </a:ln>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kern="1200" cap="all" baseline="0">
                    <a:solidFill>
                      <a:schemeClr val="accent5"/>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all" spc="0" normalizeH="0" baseline="0" noProof="0" dirty="0">
                  <a:ln>
                    <a:noFill/>
                  </a:ln>
                  <a:solidFill>
                    <a:srgbClr val="172DA6"/>
                  </a:solidFill>
                  <a:effectLst/>
                  <a:uLnTx/>
                  <a:uFillTx/>
                  <a:latin typeface="Avenir Next LT Pro Light"/>
                  <a:ea typeface="+mn-ea"/>
                  <a:cs typeface="+mn-cs"/>
                </a:endParaRPr>
              </a:p>
            </p:txBody>
          </p:sp>
          <p:pic>
            <p:nvPicPr>
              <p:cNvPr id="15" name="Picture 14" descr="A diagram of different types of catalytic structures&#10;&#10;Description automatically generated">
                <a:extLst>
                  <a:ext uri="{FF2B5EF4-FFF2-40B4-BE49-F238E27FC236}">
                    <a16:creationId xmlns:a16="http://schemas.microsoft.com/office/drawing/2014/main" id="{8286D4B9-0FA3-01A0-78AD-13EF2790B88A}"/>
                  </a:ext>
                </a:extLst>
              </p:cNvPr>
              <p:cNvPicPr>
                <a:picLocks noChangeAspect="1"/>
              </p:cNvPicPr>
              <p:nvPr/>
            </p:nvPicPr>
            <p:blipFill rotWithShape="1">
              <a:blip r:embed="rId50">
                <a:extLst>
                  <a:ext uri="{BEBA8EAE-BF5A-486C-A8C5-ECC9F3942E4B}">
                    <a14:imgProps xmlns:a14="http://schemas.microsoft.com/office/drawing/2010/main">
                      <a14:imgLayer r:embed="rId49">
                        <a14:imgEffect>
                          <a14:backgroundRemoval t="13689" b="30163" l="53506" r="82757">
                            <a14:foregroundMark x1="53554" y1="20605" x2="53554" y2="20605"/>
                            <a14:foregroundMark x1="80644" y1="15850" x2="80644" y2="15850"/>
                            <a14:foregroundMark x1="82757" y1="20125" x2="82757" y2="20125"/>
                          </a14:backgroundRemoval>
                        </a14:imgEffect>
                      </a14:imgLayer>
                    </a14:imgProps>
                  </a:ext>
                  <a:ext uri="{28A0092B-C50C-407E-A947-70E740481C1C}">
                    <a14:useLocalDpi xmlns:a14="http://schemas.microsoft.com/office/drawing/2010/main" val="0"/>
                  </a:ext>
                </a:extLst>
              </a:blip>
              <a:srcRect l="50675" t="11661" r="14408" b="67683"/>
              <a:stretch/>
            </p:blipFill>
            <p:spPr bwMode="auto">
              <a:xfrm>
                <a:off x="4393424" y="2968049"/>
                <a:ext cx="933450" cy="552241"/>
              </a:xfrm>
              <a:prstGeom prst="rect">
                <a:avLst/>
              </a:prstGeom>
              <a:noFill/>
              <a:ln>
                <a:noFill/>
              </a:ln>
              <a:extLst>
                <a:ext uri="{53640926-AAD7-44D8-BBD7-CCE9431645EC}">
                  <a14:shadowObscured xmlns:a14="http://schemas.microsoft.com/office/drawing/2010/main"/>
                </a:ext>
              </a:extLst>
            </p:spPr>
          </p:pic>
        </p:grpSp>
        <p:sp>
          <p:nvSpPr>
            <p:cNvPr id="45" name="Text Placeholder 48">
              <a:extLst>
                <a:ext uri="{FF2B5EF4-FFF2-40B4-BE49-F238E27FC236}">
                  <a16:creationId xmlns:a16="http://schemas.microsoft.com/office/drawing/2014/main" id="{6611AF0D-40A3-8E82-0B6E-A43E2F9AF0FB}"/>
                </a:ext>
              </a:extLst>
            </p:cNvPr>
            <p:cNvSpPr txBox="1">
              <a:spLocks/>
            </p:cNvSpPr>
            <p:nvPr/>
          </p:nvSpPr>
          <p:spPr>
            <a:xfrm>
              <a:off x="10052135" y="2022288"/>
              <a:ext cx="2547318" cy="3021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cap="all" baseline="0">
                  <a:solidFill>
                    <a:schemeClr val="accent5"/>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l-SI" sz="1400" dirty="0">
                  <a:solidFill>
                    <a:srgbClr val="172DA6"/>
                  </a:solidFill>
                </a:rPr>
                <a:t>High entropy oxides (HEO)</a:t>
              </a:r>
            </a:p>
            <a:p>
              <a:pPr>
                <a:lnSpc>
                  <a:spcPct val="100000"/>
                </a:lnSpc>
                <a:spcBef>
                  <a:spcPts val="0"/>
                </a:spcBef>
                <a:defRPr/>
              </a:pPr>
              <a:r>
                <a:rPr kumimoji="0" lang="en-US" sz="1200" b="1" i="0" u="none" strike="noStrike" kern="1200" cap="none" spc="0" normalizeH="0" baseline="0" noProof="0" dirty="0">
                  <a:ln>
                    <a:noFill/>
                  </a:ln>
                  <a:solidFill>
                    <a:schemeClr val="tx1"/>
                  </a:solidFill>
                  <a:effectLst/>
                  <a:uLnTx/>
                  <a:uFillTx/>
                </a:rPr>
                <a:t>First described in 2015 by </a:t>
              </a:r>
              <a:r>
                <a:rPr kumimoji="0" lang="en-US" sz="1200" b="1" i="0" u="none" strike="noStrike" kern="1200" cap="none" spc="0" normalizeH="0" baseline="0" noProof="0" dirty="0" err="1">
                  <a:ln>
                    <a:noFill/>
                  </a:ln>
                  <a:solidFill>
                    <a:schemeClr val="tx1"/>
                  </a:solidFill>
                  <a:effectLst/>
                  <a:uLnTx/>
                  <a:uFillTx/>
                </a:rPr>
                <a:t>Rost</a:t>
              </a:r>
              <a:r>
                <a:rPr lang="en-US" sz="1200" cap="none" baseline="30000" dirty="0">
                  <a:solidFill>
                    <a:schemeClr val="tx1"/>
                  </a:solidFill>
                </a:rPr>
                <a:t>4</a:t>
              </a:r>
              <a:r>
                <a:rPr kumimoji="0" lang="en-US" sz="1200" b="1" i="0" u="none" strike="noStrike" kern="1200" cap="none" spc="0" normalizeH="0" baseline="0" noProof="0" dirty="0">
                  <a:ln>
                    <a:noFill/>
                  </a:ln>
                  <a:solidFill>
                    <a:schemeClr val="tx1"/>
                  </a:solidFill>
                  <a:effectLst/>
                  <a:uLnTx/>
                  <a:uFillTx/>
                </a:rPr>
                <a:t>.</a:t>
              </a:r>
            </a:p>
          </p:txBody>
        </p:sp>
      </p:grpSp>
      <p:grpSp>
        <p:nvGrpSpPr>
          <p:cNvPr id="56" name="Group 55">
            <a:extLst>
              <a:ext uri="{FF2B5EF4-FFF2-40B4-BE49-F238E27FC236}">
                <a16:creationId xmlns:a16="http://schemas.microsoft.com/office/drawing/2014/main" id="{2E040908-06CF-172F-B827-C6D9BE39DE8E}"/>
              </a:ext>
            </a:extLst>
          </p:cNvPr>
          <p:cNvGrpSpPr/>
          <p:nvPr/>
        </p:nvGrpSpPr>
        <p:grpSpPr>
          <a:xfrm>
            <a:off x="8151468" y="2956215"/>
            <a:ext cx="3577593" cy="1751192"/>
            <a:chOff x="9192476" y="3241313"/>
            <a:chExt cx="3577593" cy="1751192"/>
          </a:xfrm>
        </p:grpSpPr>
        <p:grpSp>
          <p:nvGrpSpPr>
            <p:cNvPr id="16" name="Group 15">
              <a:extLst>
                <a:ext uri="{FF2B5EF4-FFF2-40B4-BE49-F238E27FC236}">
                  <a16:creationId xmlns:a16="http://schemas.microsoft.com/office/drawing/2014/main" id="{1C674B1C-2D17-9F31-6384-A2BBB24E9166}"/>
                </a:ext>
              </a:extLst>
            </p:cNvPr>
            <p:cNvGrpSpPr/>
            <p:nvPr/>
          </p:nvGrpSpPr>
          <p:grpSpPr>
            <a:xfrm>
              <a:off x="9192476" y="3241313"/>
              <a:ext cx="859659" cy="821538"/>
              <a:chOff x="6524768" y="2660943"/>
              <a:chExt cx="1215175" cy="1161288"/>
            </a:xfrm>
          </p:grpSpPr>
          <p:sp>
            <p:nvSpPr>
              <p:cNvPr id="17" name="Text Placeholder 11">
                <a:extLst>
                  <a:ext uri="{FF2B5EF4-FFF2-40B4-BE49-F238E27FC236}">
                    <a16:creationId xmlns:a16="http://schemas.microsoft.com/office/drawing/2014/main" id="{5909EF5D-DA75-5C82-55B0-75DF22CB5AB6}"/>
                  </a:ext>
                </a:extLst>
              </p:cNvPr>
              <p:cNvSpPr txBox="1">
                <a:spLocks/>
              </p:cNvSpPr>
              <p:nvPr/>
            </p:nvSpPr>
            <p:spPr>
              <a:xfrm>
                <a:off x="6578655" y="2660943"/>
                <a:ext cx="1161288" cy="1161288"/>
              </a:xfrm>
              <a:prstGeom prst="ellipse">
                <a:avLst/>
              </a:prstGeom>
              <a:ln w="38100">
                <a:solidFill>
                  <a:srgbClr val="00B0F0"/>
                </a:solidFill>
              </a:ln>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kern="1200" cap="all" baseline="0">
                    <a:solidFill>
                      <a:schemeClr val="accent6"/>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all" spc="0" normalizeH="0" baseline="0" noProof="0" dirty="0">
                  <a:ln>
                    <a:noFill/>
                  </a:ln>
                  <a:solidFill>
                    <a:srgbClr val="00B0F0"/>
                  </a:solidFill>
                  <a:effectLst/>
                  <a:uLnTx/>
                  <a:uFillTx/>
                  <a:latin typeface="Avenir Next LT Pro Light"/>
                  <a:ea typeface="+mn-ea"/>
                  <a:cs typeface="+mn-cs"/>
                </a:endParaRPr>
              </a:p>
            </p:txBody>
          </p:sp>
          <p:pic>
            <p:nvPicPr>
              <p:cNvPr id="18" name="Picture 17">
                <a:extLst>
                  <a:ext uri="{FF2B5EF4-FFF2-40B4-BE49-F238E27FC236}">
                    <a16:creationId xmlns:a16="http://schemas.microsoft.com/office/drawing/2014/main" id="{178BB43A-CA0B-2B14-CA82-40F7C8D5CE44}"/>
                  </a:ext>
                </a:extLst>
              </p:cNvPr>
              <p:cNvPicPr>
                <a:picLocks noChangeAspect="1"/>
              </p:cNvPicPr>
              <p:nvPr/>
            </p:nvPicPr>
            <p:blipFill rotWithShape="1">
              <a:blip r:embed="rId51">
                <a:extLst>
                  <a:ext uri="{28A0092B-C50C-407E-A947-70E740481C1C}">
                    <a14:useLocalDpi xmlns:a14="http://schemas.microsoft.com/office/drawing/2010/main" val="0"/>
                  </a:ext>
                </a:extLst>
              </a:blip>
              <a:srcRect l="771" t="72174" r="82848" b="5543"/>
              <a:stretch/>
            </p:blipFill>
            <p:spPr bwMode="auto">
              <a:xfrm>
                <a:off x="6524768" y="2923536"/>
                <a:ext cx="1072870" cy="696942"/>
              </a:xfrm>
              <a:prstGeom prst="rect">
                <a:avLst/>
              </a:prstGeom>
              <a:noFill/>
            </p:spPr>
          </p:pic>
        </p:grpSp>
        <p:sp>
          <p:nvSpPr>
            <p:cNvPr id="46" name="Text Placeholder 48">
              <a:extLst>
                <a:ext uri="{FF2B5EF4-FFF2-40B4-BE49-F238E27FC236}">
                  <a16:creationId xmlns:a16="http://schemas.microsoft.com/office/drawing/2014/main" id="{0F373FE6-FB2C-4302-583A-57BFE1D9F12A}"/>
                </a:ext>
              </a:extLst>
            </p:cNvPr>
            <p:cNvSpPr txBox="1">
              <a:spLocks/>
            </p:cNvSpPr>
            <p:nvPr/>
          </p:nvSpPr>
          <p:spPr>
            <a:xfrm>
              <a:off x="10052135" y="3269040"/>
              <a:ext cx="2717934" cy="172346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cap="all" baseline="0">
                  <a:solidFill>
                    <a:schemeClr val="accent6"/>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l-SI" sz="1400" dirty="0">
                  <a:solidFill>
                    <a:srgbClr val="00B0F0"/>
                  </a:solidFill>
                </a:rPr>
                <a:t>Abundant active sites</a:t>
              </a:r>
            </a:p>
            <a:p>
              <a:pPr marL="0" marR="0" lvl="0" indent="0"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sl-SI" sz="1200" cap="none" dirty="0">
                  <a:solidFill>
                    <a:schemeClr val="tx1"/>
                  </a:solidFill>
                </a:rPr>
                <a:t>F</a:t>
              </a:r>
              <a:r>
                <a:rPr lang="en-GB" sz="1200" cap="none" dirty="0">
                  <a:solidFill>
                    <a:schemeClr val="tx1"/>
                  </a:solidFill>
                </a:rPr>
                <a:t>or theoretical Ru</a:t>
              </a:r>
              <a:r>
                <a:rPr lang="en-GB" sz="1200" cap="none" baseline="-25000" dirty="0">
                  <a:solidFill>
                    <a:schemeClr val="tx1"/>
                  </a:solidFill>
                </a:rPr>
                <a:t>0.2</a:t>
              </a:r>
              <a:r>
                <a:rPr lang="en-GB" sz="1200" cap="none" dirty="0">
                  <a:solidFill>
                    <a:schemeClr val="tx1"/>
                  </a:solidFill>
                </a:rPr>
                <a:t>Ti</a:t>
              </a:r>
              <a:r>
                <a:rPr lang="en-GB" sz="1200" cap="none" baseline="-25000" dirty="0">
                  <a:solidFill>
                    <a:schemeClr val="tx1"/>
                  </a:solidFill>
                </a:rPr>
                <a:t>0.2</a:t>
              </a:r>
              <a:r>
                <a:rPr lang="en-GB" sz="1200" cap="none" dirty="0">
                  <a:solidFill>
                    <a:schemeClr val="tx1"/>
                  </a:solidFill>
                </a:rPr>
                <a:t>Ir</a:t>
              </a:r>
              <a:r>
                <a:rPr lang="en-GB" sz="1200" cap="none" baseline="-25000" dirty="0">
                  <a:solidFill>
                    <a:schemeClr val="tx1"/>
                  </a:solidFill>
                </a:rPr>
                <a:t>0.2</a:t>
              </a:r>
              <a:r>
                <a:rPr lang="en-GB" sz="1200" cap="none" dirty="0">
                  <a:solidFill>
                    <a:schemeClr val="tx1"/>
                  </a:solidFill>
                </a:rPr>
                <a:t>Os</a:t>
              </a:r>
              <a:r>
                <a:rPr lang="en-GB" sz="1200" cap="none" baseline="-25000" dirty="0">
                  <a:solidFill>
                    <a:schemeClr val="tx1"/>
                  </a:solidFill>
                </a:rPr>
                <a:t>0.2</a:t>
              </a:r>
              <a:r>
                <a:rPr lang="en-GB" sz="1200" cap="none" dirty="0">
                  <a:solidFill>
                    <a:schemeClr val="tx1"/>
                  </a:solidFill>
                </a:rPr>
                <a:t>Rh</a:t>
              </a:r>
              <a:r>
                <a:rPr lang="en-GB" sz="1200" cap="none" baseline="-25000" dirty="0">
                  <a:solidFill>
                    <a:schemeClr val="tx1"/>
                  </a:solidFill>
                </a:rPr>
                <a:t>0.2</a:t>
              </a:r>
              <a:r>
                <a:rPr lang="en-GB" sz="1200" cap="none" dirty="0">
                  <a:solidFill>
                    <a:schemeClr val="tx1"/>
                  </a:solidFill>
                </a:rPr>
                <a:t>O</a:t>
              </a:r>
              <a:r>
                <a:rPr lang="en-GB" sz="1200" cap="none" baseline="-25000" dirty="0">
                  <a:solidFill>
                    <a:schemeClr val="tx1"/>
                  </a:solidFill>
                </a:rPr>
                <a:t>2 </a:t>
              </a:r>
              <a:r>
                <a:rPr lang="en-GB" sz="1200" cap="none" dirty="0">
                  <a:solidFill>
                    <a:schemeClr val="tx1"/>
                  </a:solidFill>
                </a:rPr>
                <a:t>rutile HEO:</a:t>
              </a:r>
            </a:p>
            <a:p>
              <a:pPr marL="0" marR="0" lvl="0" indent="0"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sz="1200" cap="none" dirty="0">
                  <a:solidFill>
                    <a:srgbClr val="C00000"/>
                  </a:solidFill>
                  <a:latin typeface="+mn-lt"/>
                </a:rPr>
                <a:t>- estimated 1.95</a:t>
              </a:r>
              <a:r>
                <a:rPr lang="en-GB" sz="1200" cap="none" dirty="0">
                  <a:solidFill>
                    <a:srgbClr val="C00000"/>
                  </a:solidFill>
                  <a:latin typeface="+mn-lt"/>
                  <a:sym typeface="Symbol" panose="05050102010706020507" pitchFamily="18" charset="2"/>
                </a:rPr>
                <a:t></a:t>
              </a:r>
              <a:r>
                <a:rPr lang="en-GB" sz="1200" cap="none" dirty="0">
                  <a:solidFill>
                    <a:srgbClr val="C00000"/>
                  </a:solidFill>
                  <a:latin typeface="+mn-lt"/>
                </a:rPr>
                <a:t>10</a:t>
              </a:r>
              <a:r>
                <a:rPr lang="en-GB" sz="1200" cap="none" baseline="30000" dirty="0">
                  <a:solidFill>
                    <a:srgbClr val="C00000"/>
                  </a:solidFill>
                  <a:latin typeface="+mn-lt"/>
                </a:rPr>
                <a:t>6</a:t>
              </a:r>
              <a:r>
                <a:rPr lang="en-GB" sz="1200" cap="none" dirty="0">
                  <a:solidFill>
                    <a:srgbClr val="C00000"/>
                  </a:solidFill>
                  <a:latin typeface="+mn-lt"/>
                </a:rPr>
                <a:t> different adsorption sites</a:t>
              </a:r>
              <a:r>
                <a:rPr lang="sl-SI" sz="1200" cap="none" baseline="30000" dirty="0">
                  <a:solidFill>
                    <a:srgbClr val="C00000"/>
                  </a:solidFill>
                  <a:latin typeface="+mn-lt"/>
                </a:rPr>
                <a:t>5</a:t>
              </a:r>
              <a:r>
                <a:rPr lang="en-GB" sz="1200" cap="none" dirty="0">
                  <a:solidFill>
                    <a:srgbClr val="C00000"/>
                  </a:solidFill>
                  <a:latin typeface="+mn-lt"/>
                </a:rPr>
                <a:t>.</a:t>
              </a:r>
              <a:endParaRPr kumimoji="0" lang="en-US" sz="1400" i="0" u="none" strike="noStrike" kern="1200" cap="none" spc="0" normalizeH="0" baseline="0" noProof="0" dirty="0">
                <a:ln>
                  <a:noFill/>
                </a:ln>
                <a:solidFill>
                  <a:srgbClr val="C00000"/>
                </a:solidFill>
                <a:effectLst/>
                <a:uLnTx/>
                <a:uFillTx/>
                <a:latin typeface="+mn-lt"/>
              </a:endParaRPr>
            </a:p>
          </p:txBody>
        </p:sp>
      </p:grpSp>
      <p:grpSp>
        <p:nvGrpSpPr>
          <p:cNvPr id="48" name="Group 47">
            <a:extLst>
              <a:ext uri="{FF2B5EF4-FFF2-40B4-BE49-F238E27FC236}">
                <a16:creationId xmlns:a16="http://schemas.microsoft.com/office/drawing/2014/main" id="{FA400FEE-DF5F-E103-02F7-14D68D44432A}"/>
              </a:ext>
            </a:extLst>
          </p:cNvPr>
          <p:cNvGrpSpPr/>
          <p:nvPr/>
        </p:nvGrpSpPr>
        <p:grpSpPr>
          <a:xfrm>
            <a:off x="8694253" y="4205728"/>
            <a:ext cx="3183637" cy="821539"/>
            <a:chOff x="9232745" y="4457874"/>
            <a:chExt cx="3183637" cy="821539"/>
          </a:xfrm>
        </p:grpSpPr>
        <p:grpSp>
          <p:nvGrpSpPr>
            <p:cNvPr id="19" name="Group 18">
              <a:extLst>
                <a:ext uri="{FF2B5EF4-FFF2-40B4-BE49-F238E27FC236}">
                  <a16:creationId xmlns:a16="http://schemas.microsoft.com/office/drawing/2014/main" id="{D80A335D-D9C2-265D-1769-7999A2AEF40A}"/>
                </a:ext>
              </a:extLst>
            </p:cNvPr>
            <p:cNvGrpSpPr/>
            <p:nvPr/>
          </p:nvGrpSpPr>
          <p:grpSpPr>
            <a:xfrm>
              <a:off x="9232745" y="4457875"/>
              <a:ext cx="821538" cy="821538"/>
              <a:chOff x="8877805" y="2644842"/>
              <a:chExt cx="1161288" cy="1161288"/>
            </a:xfrm>
          </p:grpSpPr>
          <p:sp>
            <p:nvSpPr>
              <p:cNvPr id="20" name="Text Placeholder 11">
                <a:extLst>
                  <a:ext uri="{FF2B5EF4-FFF2-40B4-BE49-F238E27FC236}">
                    <a16:creationId xmlns:a16="http://schemas.microsoft.com/office/drawing/2014/main" id="{BD76EAA2-E9FA-E5F6-90F1-30E3E0581B38}"/>
                  </a:ext>
                </a:extLst>
              </p:cNvPr>
              <p:cNvSpPr txBox="1">
                <a:spLocks/>
              </p:cNvSpPr>
              <p:nvPr/>
            </p:nvSpPr>
            <p:spPr>
              <a:xfrm>
                <a:off x="8877805" y="2644842"/>
                <a:ext cx="1161288" cy="1161288"/>
              </a:xfrm>
              <a:prstGeom prst="ellipse">
                <a:avLst/>
              </a:prstGeom>
              <a:ln w="38100">
                <a:solidFill>
                  <a:srgbClr val="20A472"/>
                </a:solidFill>
              </a:ln>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kern="1200" cap="all" baseline="0">
                    <a:solidFill>
                      <a:schemeClr val="accent3"/>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all" spc="0" normalizeH="0" baseline="0" noProof="0" dirty="0">
                  <a:ln>
                    <a:noFill/>
                  </a:ln>
                  <a:solidFill>
                    <a:srgbClr val="20A472"/>
                  </a:solidFill>
                  <a:effectLst/>
                  <a:uLnTx/>
                  <a:uFillTx/>
                  <a:latin typeface="Avenir Next LT Pro Light"/>
                  <a:ea typeface="+mn-ea"/>
                  <a:cs typeface="+mn-cs"/>
                </a:endParaRPr>
              </a:p>
            </p:txBody>
          </p:sp>
          <p:pic>
            <p:nvPicPr>
              <p:cNvPr id="23" name="Picture 2" descr="https://pubs.rsc.org/image/article/2020/ta/c9ta12846h/c9ta12846h-f9_hi-res.gif">
                <a:extLst>
                  <a:ext uri="{FF2B5EF4-FFF2-40B4-BE49-F238E27FC236}">
                    <a16:creationId xmlns:a16="http://schemas.microsoft.com/office/drawing/2014/main" id="{C533EBEE-D137-D902-4ACC-E7BCAECAB947}"/>
                  </a:ext>
                </a:extLst>
              </p:cNvPr>
              <p:cNvPicPr>
                <a:picLocks noChangeAspect="1" noChangeArrowheads="1"/>
              </p:cNvPicPr>
              <p:nvPr/>
            </p:nvPicPr>
            <p:blipFill>
              <a:blip r:embed="rId52" cstate="print">
                <a:extLst>
                  <a:ext uri="{28A0092B-C50C-407E-A947-70E740481C1C}">
                    <a14:useLocalDpi xmlns:a14="http://schemas.microsoft.com/office/drawing/2010/main"/>
                  </a:ext>
                </a:extLst>
              </a:blip>
              <a:srcRect/>
              <a:stretch>
                <a:fillRect/>
              </a:stretch>
            </p:blipFill>
            <p:spPr bwMode="auto">
              <a:xfrm>
                <a:off x="9038048" y="2923536"/>
                <a:ext cx="840801" cy="664519"/>
              </a:xfrm>
              <a:prstGeom prst="rect">
                <a:avLst/>
              </a:prstGeom>
              <a:noFill/>
              <a:extLst>
                <a:ext uri="{909E8E84-426E-40DD-AFC4-6F175D3DCCD1}">
                  <a14:hiddenFill xmlns:a14="http://schemas.microsoft.com/office/drawing/2010/main">
                    <a:solidFill>
                      <a:srgbClr val="FFFFFF"/>
                    </a:solidFill>
                  </a14:hiddenFill>
                </a:ext>
              </a:extLst>
            </p:spPr>
          </p:pic>
        </p:grpSp>
        <p:sp>
          <p:nvSpPr>
            <p:cNvPr id="47" name="Text Placeholder 48">
              <a:extLst>
                <a:ext uri="{FF2B5EF4-FFF2-40B4-BE49-F238E27FC236}">
                  <a16:creationId xmlns:a16="http://schemas.microsoft.com/office/drawing/2014/main" id="{0F4810D4-653A-C84E-0476-0FA257B1197D}"/>
                </a:ext>
              </a:extLst>
            </p:cNvPr>
            <p:cNvSpPr txBox="1">
              <a:spLocks/>
            </p:cNvSpPr>
            <p:nvPr/>
          </p:nvSpPr>
          <p:spPr>
            <a:xfrm>
              <a:off x="10052135" y="4457874"/>
              <a:ext cx="2364247" cy="3021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cap="all" baseline="0">
                  <a:solidFill>
                    <a:schemeClr val="accent3"/>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spcBef>
                  <a:spcPts val="0"/>
                </a:spcBef>
              </a:pPr>
              <a:r>
                <a:rPr lang="en-US" sz="1400" dirty="0">
                  <a:solidFill>
                    <a:srgbClr val="20A472"/>
                  </a:solidFill>
                </a:rPr>
                <a:t>Applications in catalysis</a:t>
              </a:r>
            </a:p>
            <a:p>
              <a:pPr>
                <a:lnSpc>
                  <a:spcPct val="100000"/>
                </a:lnSpc>
                <a:spcBef>
                  <a:spcPts val="0"/>
                </a:spcBef>
              </a:pPr>
              <a:r>
                <a:rPr lang="en-GB" sz="1200" cap="none" dirty="0">
                  <a:solidFill>
                    <a:schemeClr val="tx1"/>
                  </a:solidFill>
                </a:rPr>
                <a:t>The existence of abundant and customizable catalytic active sites makes HEAs </a:t>
              </a:r>
              <a:r>
                <a:rPr lang="en-US" sz="1200" cap="none" dirty="0">
                  <a:solidFill>
                    <a:schemeClr val="tx1"/>
                  </a:solidFill>
                </a:rPr>
                <a:t>and HEOs</a:t>
              </a:r>
              <a:r>
                <a:rPr lang="en-GB" sz="1200" cap="none" dirty="0">
                  <a:solidFill>
                    <a:schemeClr val="tx1"/>
                  </a:solidFill>
                </a:rPr>
                <a:t> </a:t>
              </a:r>
              <a:r>
                <a:rPr lang="en-US" sz="1200" cap="none" dirty="0">
                  <a:solidFill>
                    <a:schemeClr val="tx1"/>
                  </a:solidFill>
                </a:rPr>
                <a:t>excellent</a:t>
              </a:r>
              <a:r>
                <a:rPr lang="en-GB" sz="1200" cap="none" dirty="0">
                  <a:solidFill>
                    <a:schemeClr val="tx1"/>
                  </a:solidFill>
                </a:rPr>
                <a:t> catalysts for different reactions</a:t>
              </a:r>
              <a:r>
                <a:rPr lang="sl-SI" sz="1200" cap="none" baseline="30000" dirty="0">
                  <a:solidFill>
                    <a:schemeClr val="tx1"/>
                  </a:solidFill>
                </a:rPr>
                <a:t>6</a:t>
              </a:r>
              <a:r>
                <a:rPr lang="sl-SI" sz="1200" cap="none" dirty="0">
                  <a:solidFill>
                    <a:schemeClr val="tx1"/>
                  </a:solidFill>
                </a:rPr>
                <a:t>.</a:t>
              </a:r>
              <a:endParaRPr kumimoji="0" lang="en-US" sz="1200" i="0" u="none" strike="noStrike" kern="1200" cap="none" spc="0" normalizeH="0" baseline="0" noProof="0" dirty="0">
                <a:ln>
                  <a:noFill/>
                </a:ln>
                <a:solidFill>
                  <a:schemeClr val="tx1"/>
                </a:solidFill>
                <a:effectLst/>
                <a:uLnTx/>
                <a:uFillTx/>
              </a:endParaRPr>
            </a:p>
            <a:p>
              <a:pPr lvl="0"/>
              <a:endParaRPr lang="en-US" sz="1400" dirty="0">
                <a:solidFill>
                  <a:srgbClr val="20A472"/>
                </a:solidFill>
              </a:endParaRPr>
            </a:p>
          </p:txBody>
        </p:sp>
      </p:grpSp>
      <p:sp>
        <p:nvSpPr>
          <p:cNvPr id="65" name="Rectangle 64">
            <a:extLst>
              <a:ext uri="{FF2B5EF4-FFF2-40B4-BE49-F238E27FC236}">
                <a16:creationId xmlns:a16="http://schemas.microsoft.com/office/drawing/2014/main" id="{B9D2B288-9C08-F796-7F6C-F0BBEF623563}"/>
              </a:ext>
            </a:extLst>
          </p:cNvPr>
          <p:cNvSpPr/>
          <p:nvPr/>
        </p:nvSpPr>
        <p:spPr>
          <a:xfrm>
            <a:off x="3084676" y="6519446"/>
            <a:ext cx="8877990" cy="338554"/>
          </a:xfrm>
          <a:prstGeom prst="rect">
            <a:avLst/>
          </a:prstGeom>
        </p:spPr>
        <p:txBody>
          <a:bodyPr wrap="square">
            <a:spAutoFit/>
          </a:bodyPr>
          <a:lstStyle/>
          <a:p>
            <a:r>
              <a:rPr lang="sl-SI" sz="800" baseline="30000" dirty="0">
                <a:latin typeface="+mj-lt"/>
                <a:ea typeface="Verdana" panose="020B0604030504040204" pitchFamily="34" charset="0"/>
              </a:rPr>
              <a:t>1</a:t>
            </a:r>
            <a:r>
              <a:rPr lang="sl-SI" sz="800" dirty="0">
                <a:latin typeface="+mj-lt"/>
                <a:ea typeface="Verdana" panose="020B0604030504040204" pitchFamily="34" charset="0"/>
              </a:rPr>
              <a:t>Cantor, B. et </a:t>
            </a:r>
            <a:r>
              <a:rPr lang="sl-SI" sz="800" dirty="0" err="1">
                <a:latin typeface="+mj-lt"/>
                <a:ea typeface="Verdana" panose="020B0604030504040204" pitchFamily="34" charset="0"/>
              </a:rPr>
              <a:t>al</a:t>
            </a:r>
            <a:r>
              <a:rPr lang="sl-SI" sz="800" dirty="0">
                <a:latin typeface="+mj-lt"/>
                <a:ea typeface="Verdana" panose="020B0604030504040204" pitchFamily="34" charset="0"/>
              </a:rPr>
              <a:t>. , Mater. </a:t>
            </a:r>
            <a:r>
              <a:rPr lang="sl-SI" sz="800" dirty="0" err="1">
                <a:latin typeface="+mj-lt"/>
                <a:ea typeface="Verdana" panose="020B0604030504040204" pitchFamily="34" charset="0"/>
              </a:rPr>
              <a:t>Sci</a:t>
            </a:r>
            <a:r>
              <a:rPr lang="sl-SI" sz="800" dirty="0">
                <a:latin typeface="+mj-lt"/>
                <a:ea typeface="Verdana" panose="020B0604030504040204" pitchFamily="34" charset="0"/>
              </a:rPr>
              <a:t>. </a:t>
            </a:r>
            <a:r>
              <a:rPr lang="sl-SI" sz="800" dirty="0" err="1">
                <a:latin typeface="+mj-lt"/>
                <a:ea typeface="Verdana" panose="020B0604030504040204" pitchFamily="34" charset="0"/>
              </a:rPr>
              <a:t>Eng</a:t>
            </a:r>
            <a:r>
              <a:rPr lang="sl-SI" sz="800" dirty="0">
                <a:latin typeface="+mj-lt"/>
                <a:ea typeface="Verdana" panose="020B0604030504040204" pitchFamily="34" charset="0"/>
              </a:rPr>
              <a:t>. A., 2004, 375–377, 213; </a:t>
            </a:r>
            <a:r>
              <a:rPr lang="sl-SI" sz="800" baseline="30000" dirty="0">
                <a:latin typeface="+mj-lt"/>
                <a:ea typeface="Verdana" panose="020B0604030504040204" pitchFamily="34" charset="0"/>
              </a:rPr>
              <a:t>2</a:t>
            </a:r>
            <a:r>
              <a:rPr lang="sl-SI" sz="800" dirty="0">
                <a:latin typeface="+mj-lt"/>
                <a:ea typeface="Verdana" panose="020B0604030504040204" pitchFamily="34" charset="0"/>
              </a:rPr>
              <a:t>Yeh, J.W. et </a:t>
            </a:r>
            <a:r>
              <a:rPr lang="sl-SI" sz="800" dirty="0" err="1">
                <a:latin typeface="+mj-lt"/>
                <a:ea typeface="Verdana" panose="020B0604030504040204" pitchFamily="34" charset="0"/>
              </a:rPr>
              <a:t>al</a:t>
            </a:r>
            <a:r>
              <a:rPr lang="sl-SI" sz="800" dirty="0">
                <a:latin typeface="+mj-lt"/>
                <a:ea typeface="Verdana" panose="020B0604030504040204" pitchFamily="34" charset="0"/>
              </a:rPr>
              <a:t>. , </a:t>
            </a:r>
            <a:r>
              <a:rPr lang="sl-SI" sz="800" dirty="0" err="1">
                <a:latin typeface="+mj-lt"/>
                <a:ea typeface="Verdana" panose="020B0604030504040204" pitchFamily="34" charset="0"/>
              </a:rPr>
              <a:t>Adv</a:t>
            </a:r>
            <a:r>
              <a:rPr lang="sl-SI" sz="800" dirty="0">
                <a:latin typeface="+mj-lt"/>
                <a:ea typeface="Verdana" panose="020B0604030504040204" pitchFamily="34" charset="0"/>
              </a:rPr>
              <a:t>. </a:t>
            </a:r>
            <a:r>
              <a:rPr lang="sl-SI" sz="800" dirty="0" err="1">
                <a:latin typeface="+mj-lt"/>
                <a:ea typeface="Verdana" panose="020B0604030504040204" pitchFamily="34" charset="0"/>
              </a:rPr>
              <a:t>Eng</a:t>
            </a:r>
            <a:r>
              <a:rPr lang="sl-SI" sz="800" dirty="0">
                <a:latin typeface="+mj-lt"/>
                <a:ea typeface="Verdana" panose="020B0604030504040204" pitchFamily="34" charset="0"/>
              </a:rPr>
              <a:t>. Mater., 2004, 6, 299; </a:t>
            </a:r>
            <a:r>
              <a:rPr lang="sl-SI" sz="800" baseline="30000" dirty="0">
                <a:latin typeface="+mj-lt"/>
                <a:ea typeface="Verdana" panose="020B0604030504040204" pitchFamily="34" charset="0"/>
              </a:rPr>
              <a:t>3</a:t>
            </a:r>
            <a:r>
              <a:rPr lang="en-GB" sz="800" dirty="0">
                <a:latin typeface="+mj-lt"/>
              </a:rPr>
              <a:t>Chen, Wei, et al. "A map of single-phase high-entropy alloys." Nature Communications 14.1 (2023): 2856.</a:t>
            </a:r>
            <a:endParaRPr lang="en-US" sz="800" dirty="0">
              <a:latin typeface="+mj-lt"/>
              <a:ea typeface="Verdana" panose="020B0604030504040204" pitchFamily="34" charset="0"/>
            </a:endParaRPr>
          </a:p>
          <a:p>
            <a:r>
              <a:rPr lang="sl-SI" sz="800" baseline="30000" dirty="0">
                <a:latin typeface="+mj-lt"/>
                <a:ea typeface="Verdana" panose="020B0604030504040204" pitchFamily="34" charset="0"/>
              </a:rPr>
              <a:t>4</a:t>
            </a:r>
            <a:r>
              <a:rPr lang="fr-FR" sz="800" dirty="0" err="1">
                <a:latin typeface="+mj-lt"/>
                <a:ea typeface="Verdana" panose="020B0604030504040204" pitchFamily="34" charset="0"/>
              </a:rPr>
              <a:t>Rost</a:t>
            </a:r>
            <a:r>
              <a:rPr lang="fr-FR" sz="800" dirty="0">
                <a:latin typeface="+mj-lt"/>
                <a:ea typeface="Verdana" panose="020B0604030504040204" pitchFamily="34" charset="0"/>
              </a:rPr>
              <a:t>, C.M. et al. , Nat. Commun., 2015, 6</a:t>
            </a:r>
            <a:r>
              <a:rPr lang="sl-SI" sz="800" dirty="0">
                <a:latin typeface="+mj-lt"/>
                <a:ea typeface="Verdana" panose="020B0604030504040204" pitchFamily="34" charset="0"/>
              </a:rPr>
              <a:t>; </a:t>
            </a:r>
            <a:r>
              <a:rPr lang="sl-SI" sz="800" baseline="30000" dirty="0">
                <a:latin typeface="+mj-lt"/>
                <a:ea typeface="Verdana" panose="020B0604030504040204" pitchFamily="34" charset="0"/>
              </a:rPr>
              <a:t>5</a:t>
            </a:r>
            <a:r>
              <a:rPr lang="sl-SI" sz="800" dirty="0">
                <a:latin typeface="+mj-lt"/>
                <a:ea typeface="Verdana" panose="020B0604030504040204" pitchFamily="34" charset="0"/>
              </a:rPr>
              <a:t>Svane, K.L. </a:t>
            </a:r>
            <a:r>
              <a:rPr lang="sl-SI" sz="800" dirty="0" err="1">
                <a:latin typeface="+mj-lt"/>
                <a:ea typeface="Verdana" panose="020B0604030504040204" pitchFamily="34" charset="0"/>
              </a:rPr>
              <a:t>and</a:t>
            </a:r>
            <a:r>
              <a:rPr lang="sl-SI" sz="800" dirty="0">
                <a:latin typeface="+mj-lt"/>
                <a:ea typeface="Verdana" panose="020B0604030504040204" pitchFamily="34" charset="0"/>
              </a:rPr>
              <a:t> J. </a:t>
            </a:r>
            <a:r>
              <a:rPr lang="sl-SI" sz="800" dirty="0" err="1">
                <a:latin typeface="+mj-lt"/>
                <a:ea typeface="Verdana" panose="020B0604030504040204" pitchFamily="34" charset="0"/>
              </a:rPr>
              <a:t>Rossmeisl</a:t>
            </a:r>
            <a:r>
              <a:rPr lang="sl-SI" sz="800" dirty="0">
                <a:latin typeface="+mj-lt"/>
                <a:ea typeface="Verdana" panose="020B0604030504040204" pitchFamily="34" charset="0"/>
              </a:rPr>
              <a:t> , </a:t>
            </a:r>
            <a:r>
              <a:rPr lang="sl-SI" sz="800" dirty="0" err="1">
                <a:latin typeface="+mj-lt"/>
                <a:ea typeface="Verdana" panose="020B0604030504040204" pitchFamily="34" charset="0"/>
              </a:rPr>
              <a:t>Angew</a:t>
            </a:r>
            <a:r>
              <a:rPr lang="sl-SI" sz="800" dirty="0">
                <a:latin typeface="+mj-lt"/>
                <a:ea typeface="Verdana" panose="020B0604030504040204" pitchFamily="34" charset="0"/>
              </a:rPr>
              <a:t>. </a:t>
            </a:r>
            <a:r>
              <a:rPr lang="sl-SI" sz="800" dirty="0" err="1">
                <a:latin typeface="+mj-lt"/>
                <a:ea typeface="Verdana" panose="020B0604030504040204" pitchFamily="34" charset="0"/>
              </a:rPr>
              <a:t>Chemie</a:t>
            </a:r>
            <a:r>
              <a:rPr lang="sl-SI" sz="800" dirty="0">
                <a:latin typeface="+mj-lt"/>
                <a:ea typeface="Verdana" panose="020B0604030504040204" pitchFamily="34" charset="0"/>
              </a:rPr>
              <a:t> </a:t>
            </a:r>
            <a:r>
              <a:rPr lang="sl-SI" sz="800" dirty="0" err="1">
                <a:latin typeface="+mj-lt"/>
                <a:ea typeface="Verdana" panose="020B0604030504040204" pitchFamily="34" charset="0"/>
              </a:rPr>
              <a:t>Int</a:t>
            </a:r>
            <a:r>
              <a:rPr lang="sl-SI" sz="800" dirty="0">
                <a:latin typeface="+mj-lt"/>
                <a:ea typeface="Verdana" panose="020B0604030504040204" pitchFamily="34" charset="0"/>
              </a:rPr>
              <a:t>. Ed., 2022, 61, e202201146; </a:t>
            </a:r>
            <a:r>
              <a:rPr lang="sl-SI" sz="800" baseline="30000" dirty="0">
                <a:latin typeface="+mj-lt"/>
                <a:ea typeface="Verdana" panose="020B0604030504040204" pitchFamily="34" charset="0"/>
              </a:rPr>
              <a:t>6</a:t>
            </a:r>
            <a:r>
              <a:rPr lang="es-ES" sz="800" dirty="0">
                <a:latin typeface="+mj-lt"/>
                <a:ea typeface="Verdana" panose="020B0604030504040204" pitchFamily="34" charset="0"/>
              </a:rPr>
              <a:t>M. </a:t>
            </a:r>
            <a:r>
              <a:rPr lang="es-ES" sz="800" dirty="0" err="1">
                <a:latin typeface="+mj-lt"/>
                <a:ea typeface="Verdana" panose="020B0604030504040204" pitchFamily="34" charset="0"/>
              </a:rPr>
              <a:t>Anandkumar</a:t>
            </a:r>
            <a:r>
              <a:rPr lang="es-ES" sz="800" dirty="0">
                <a:latin typeface="+mj-lt"/>
                <a:ea typeface="Verdana" panose="020B0604030504040204" pitchFamily="34" charset="0"/>
              </a:rPr>
              <a:t>, J. </a:t>
            </a:r>
            <a:r>
              <a:rPr lang="es-ES" sz="800" dirty="0" err="1">
                <a:latin typeface="+mj-lt"/>
                <a:ea typeface="Verdana" panose="020B0604030504040204" pitchFamily="34" charset="0"/>
              </a:rPr>
              <a:t>Alloys</a:t>
            </a:r>
            <a:r>
              <a:rPr lang="es-ES" sz="800" dirty="0">
                <a:latin typeface="+mj-lt"/>
                <a:ea typeface="Verdana" panose="020B0604030504040204" pitchFamily="34" charset="0"/>
              </a:rPr>
              <a:t> </a:t>
            </a:r>
            <a:r>
              <a:rPr lang="es-ES" sz="800" dirty="0" err="1">
                <a:latin typeface="+mj-lt"/>
                <a:ea typeface="Verdana" panose="020B0604030504040204" pitchFamily="34" charset="0"/>
              </a:rPr>
              <a:t>Compd</a:t>
            </a:r>
            <a:r>
              <a:rPr lang="es-ES" sz="800" dirty="0">
                <a:latin typeface="+mj-lt"/>
                <a:ea typeface="Verdana" panose="020B0604030504040204" pitchFamily="34" charset="0"/>
              </a:rPr>
              <a:t>., 2021, 850, 156716</a:t>
            </a:r>
            <a:r>
              <a:rPr lang="sl-SI" sz="800" dirty="0">
                <a:latin typeface="+mj-lt"/>
                <a:ea typeface="Verdana" panose="020B0604030504040204" pitchFamily="34" charset="0"/>
              </a:rPr>
              <a:t>.</a:t>
            </a:r>
          </a:p>
        </p:txBody>
      </p:sp>
      <p:grpSp>
        <p:nvGrpSpPr>
          <p:cNvPr id="69" name="Group 68">
            <a:extLst>
              <a:ext uri="{FF2B5EF4-FFF2-40B4-BE49-F238E27FC236}">
                <a16:creationId xmlns:a16="http://schemas.microsoft.com/office/drawing/2014/main" id="{B98338EB-54DD-C554-CB33-C7C066F0CA87}"/>
              </a:ext>
              <a:ext uri="{C183D7F6-B498-43B3-948B-1728B52AA6E4}">
                <adec:decorative xmlns:adec="http://schemas.microsoft.com/office/drawing/2017/decorative" val="1"/>
              </a:ext>
            </a:extLst>
          </p:cNvPr>
          <p:cNvGrpSpPr/>
          <p:nvPr/>
        </p:nvGrpSpPr>
        <p:grpSpPr>
          <a:xfrm rot="5400000">
            <a:off x="6234295" y="2020176"/>
            <a:ext cx="5217735" cy="1403189"/>
            <a:chOff x="1320120" y="2020391"/>
            <a:chExt cx="9378501" cy="2410190"/>
          </a:xfrm>
        </p:grpSpPr>
        <p:sp>
          <p:nvSpPr>
            <p:cNvPr id="70" name="Freeform: Shape 8" descr="timeline ">
              <a:extLst>
                <a:ext uri="{FF2B5EF4-FFF2-40B4-BE49-F238E27FC236}">
                  <a16:creationId xmlns:a16="http://schemas.microsoft.com/office/drawing/2014/main" id="{66804DD2-3825-CD1F-4AB9-CE52AF3E89D9}"/>
                </a:ext>
              </a:extLst>
            </p:cNvPr>
            <p:cNvSpPr/>
            <p:nvPr/>
          </p:nvSpPr>
          <p:spPr>
            <a:xfrm flipH="1" flipV="1">
              <a:off x="1392439" y="2020391"/>
              <a:ext cx="9252295" cy="2410190"/>
            </a:xfrm>
            <a:custGeom>
              <a:avLst/>
              <a:gdLst>
                <a:gd name="connsiteX0" fmla="*/ 1192508 w 9252295"/>
                <a:gd name="connsiteY0" fmla="*/ 2410190 h 2410190"/>
                <a:gd name="connsiteX1" fmla="*/ 0 w 9252295"/>
                <a:gd name="connsiteY1" fmla="*/ 1217682 h 2410190"/>
                <a:gd name="connsiteX2" fmla="*/ 1107 w 9252295"/>
                <a:gd name="connsiteY2" fmla="*/ 1206703 h 2410190"/>
                <a:gd name="connsiteX3" fmla="*/ 96158 w 9252295"/>
                <a:gd name="connsiteY3" fmla="*/ 1206703 h 2410190"/>
                <a:gd name="connsiteX4" fmla="*/ 95051 w 9252295"/>
                <a:gd name="connsiteY4" fmla="*/ 1217682 h 2410190"/>
                <a:gd name="connsiteX5" fmla="*/ 1192508 w 9252295"/>
                <a:gd name="connsiteY5" fmla="*/ 2315139 h 2410190"/>
                <a:gd name="connsiteX6" fmla="*/ 2289965 w 9252295"/>
                <a:gd name="connsiteY6" fmla="*/ 1217682 h 2410190"/>
                <a:gd name="connsiteX7" fmla="*/ 2289554 w 9252295"/>
                <a:gd name="connsiteY7" fmla="*/ 1209531 h 2410190"/>
                <a:gd name="connsiteX8" fmla="*/ 2290085 w 9252295"/>
                <a:gd name="connsiteY8" fmla="*/ 1209531 h 2410190"/>
                <a:gd name="connsiteX9" fmla="*/ 2295831 w 9252295"/>
                <a:gd name="connsiteY9" fmla="*/ 1095755 h 2410190"/>
                <a:gd name="connsiteX10" fmla="*/ 3482182 w 9252295"/>
                <a:gd name="connsiteY10" fmla="*/ 25174 h 2410190"/>
                <a:gd name="connsiteX11" fmla="*/ 4668533 w 9252295"/>
                <a:gd name="connsiteY11" fmla="*/ 1095755 h 2410190"/>
                <a:gd name="connsiteX12" fmla="*/ 4674278 w 9252295"/>
                <a:gd name="connsiteY12" fmla="*/ 1209531 h 2410190"/>
                <a:gd name="connsiteX13" fmla="*/ 4673516 w 9252295"/>
                <a:gd name="connsiteY13" fmla="*/ 1209531 h 2410190"/>
                <a:gd name="connsiteX14" fmla="*/ 4678322 w 9252295"/>
                <a:gd name="connsiteY14" fmla="*/ 1304717 h 2410190"/>
                <a:gd name="connsiteX15" fmla="*/ 5770114 w 9252295"/>
                <a:gd name="connsiteY15" fmla="*/ 2289966 h 2410190"/>
                <a:gd name="connsiteX16" fmla="*/ 6861904 w 9252295"/>
                <a:gd name="connsiteY16" fmla="*/ 1304717 h 2410190"/>
                <a:gd name="connsiteX17" fmla="*/ 6867159 w 9252295"/>
                <a:gd name="connsiteY17" fmla="*/ 1200660 h 2410190"/>
                <a:gd name="connsiteX18" fmla="*/ 6867690 w 9252295"/>
                <a:gd name="connsiteY18" fmla="*/ 1200660 h 2410190"/>
                <a:gd name="connsiteX19" fmla="*/ 6867279 w 9252295"/>
                <a:gd name="connsiteY19" fmla="*/ 1192508 h 2410190"/>
                <a:gd name="connsiteX20" fmla="*/ 8059787 w 9252295"/>
                <a:gd name="connsiteY20" fmla="*/ 0 h 2410190"/>
                <a:gd name="connsiteX21" fmla="*/ 9252295 w 9252295"/>
                <a:gd name="connsiteY21" fmla="*/ 1192508 h 2410190"/>
                <a:gd name="connsiteX22" fmla="*/ 9251964 w 9252295"/>
                <a:gd name="connsiteY22" fmla="*/ 1195794 h 2410190"/>
                <a:gd name="connsiteX23" fmla="*/ 9156913 w 9252295"/>
                <a:gd name="connsiteY23" fmla="*/ 1195794 h 2410190"/>
                <a:gd name="connsiteX24" fmla="*/ 9157244 w 9252295"/>
                <a:gd name="connsiteY24" fmla="*/ 1192508 h 2410190"/>
                <a:gd name="connsiteX25" fmla="*/ 8059787 w 9252295"/>
                <a:gd name="connsiteY25" fmla="*/ 95051 h 2410190"/>
                <a:gd name="connsiteX26" fmla="*/ 6962330 w 9252295"/>
                <a:gd name="connsiteY26" fmla="*/ 1192508 h 2410190"/>
                <a:gd name="connsiteX27" fmla="*/ 6962741 w 9252295"/>
                <a:gd name="connsiteY27" fmla="*/ 1200660 h 2410190"/>
                <a:gd name="connsiteX28" fmla="*/ 6962209 w 9252295"/>
                <a:gd name="connsiteY28" fmla="*/ 1200660 h 2410190"/>
                <a:gd name="connsiteX29" fmla="*/ 6956464 w 9252295"/>
                <a:gd name="connsiteY29" fmla="*/ 1314435 h 2410190"/>
                <a:gd name="connsiteX30" fmla="*/ 5770114 w 9252295"/>
                <a:gd name="connsiteY30" fmla="*/ 2385016 h 2410190"/>
                <a:gd name="connsiteX31" fmla="*/ 4583763 w 9252295"/>
                <a:gd name="connsiteY31" fmla="*/ 1314435 h 2410190"/>
                <a:gd name="connsiteX32" fmla="*/ 4578017 w 9252295"/>
                <a:gd name="connsiteY32" fmla="*/ 1200660 h 2410190"/>
                <a:gd name="connsiteX33" fmla="*/ 4578780 w 9252295"/>
                <a:gd name="connsiteY33" fmla="*/ 1200660 h 2410190"/>
                <a:gd name="connsiteX34" fmla="*/ 4573974 w 9252295"/>
                <a:gd name="connsiteY34" fmla="*/ 1105474 h 2410190"/>
                <a:gd name="connsiteX35" fmla="*/ 3482182 w 9252295"/>
                <a:gd name="connsiteY35" fmla="*/ 120225 h 2410190"/>
                <a:gd name="connsiteX36" fmla="*/ 2390391 w 9252295"/>
                <a:gd name="connsiteY36" fmla="*/ 1105474 h 2410190"/>
                <a:gd name="connsiteX37" fmla="*/ 2385136 w 9252295"/>
                <a:gd name="connsiteY37" fmla="*/ 1209531 h 2410190"/>
                <a:gd name="connsiteX38" fmla="*/ 2384604 w 9252295"/>
                <a:gd name="connsiteY38" fmla="*/ 1209531 h 2410190"/>
                <a:gd name="connsiteX39" fmla="*/ 2385016 w 9252295"/>
                <a:gd name="connsiteY39" fmla="*/ 1217682 h 2410190"/>
                <a:gd name="connsiteX40" fmla="*/ 1192508 w 9252295"/>
                <a:gd name="connsiteY40" fmla="*/ 2410190 h 241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252295" h="2410190">
                  <a:moveTo>
                    <a:pt x="1192508" y="2410190"/>
                  </a:moveTo>
                  <a:cubicBezTo>
                    <a:pt x="533904" y="2410190"/>
                    <a:pt x="0" y="1876286"/>
                    <a:pt x="0" y="1217682"/>
                  </a:cubicBezTo>
                  <a:lnTo>
                    <a:pt x="1107" y="1206703"/>
                  </a:lnTo>
                  <a:lnTo>
                    <a:pt x="96158" y="1206703"/>
                  </a:lnTo>
                  <a:lnTo>
                    <a:pt x="95051" y="1217682"/>
                  </a:lnTo>
                  <a:cubicBezTo>
                    <a:pt x="95051" y="1823791"/>
                    <a:pt x="586400" y="2315139"/>
                    <a:pt x="1192508" y="2315139"/>
                  </a:cubicBezTo>
                  <a:cubicBezTo>
                    <a:pt x="1798616" y="2315139"/>
                    <a:pt x="2289965" y="1823791"/>
                    <a:pt x="2289965" y="1217682"/>
                  </a:cubicBezTo>
                  <a:lnTo>
                    <a:pt x="2289554" y="1209531"/>
                  </a:lnTo>
                  <a:lnTo>
                    <a:pt x="2290085" y="1209531"/>
                  </a:lnTo>
                  <a:lnTo>
                    <a:pt x="2295831" y="1095755"/>
                  </a:lnTo>
                  <a:cubicBezTo>
                    <a:pt x="2356899" y="494427"/>
                    <a:pt x="2864742" y="25174"/>
                    <a:pt x="3482182" y="25174"/>
                  </a:cubicBezTo>
                  <a:cubicBezTo>
                    <a:pt x="4099623" y="25174"/>
                    <a:pt x="4607465" y="494427"/>
                    <a:pt x="4668533" y="1095755"/>
                  </a:cubicBezTo>
                  <a:lnTo>
                    <a:pt x="4674278" y="1209531"/>
                  </a:lnTo>
                  <a:lnTo>
                    <a:pt x="4673516" y="1209531"/>
                  </a:lnTo>
                  <a:lnTo>
                    <a:pt x="4678322" y="1304717"/>
                  </a:lnTo>
                  <a:cubicBezTo>
                    <a:pt x="4734523" y="1858116"/>
                    <a:pt x="5201886" y="2289966"/>
                    <a:pt x="5770114" y="2289966"/>
                  </a:cubicBezTo>
                  <a:cubicBezTo>
                    <a:pt x="6338340" y="2289966"/>
                    <a:pt x="6805704" y="1858116"/>
                    <a:pt x="6861904" y="1304717"/>
                  </a:cubicBezTo>
                  <a:lnTo>
                    <a:pt x="6867159" y="1200660"/>
                  </a:lnTo>
                  <a:lnTo>
                    <a:pt x="6867690" y="1200660"/>
                  </a:lnTo>
                  <a:lnTo>
                    <a:pt x="6867279" y="1192508"/>
                  </a:lnTo>
                  <a:cubicBezTo>
                    <a:pt x="6867279" y="533905"/>
                    <a:pt x="7401183" y="0"/>
                    <a:pt x="8059787" y="0"/>
                  </a:cubicBezTo>
                  <a:cubicBezTo>
                    <a:pt x="8718390" y="0"/>
                    <a:pt x="9252295" y="533905"/>
                    <a:pt x="9252295" y="1192508"/>
                  </a:cubicBezTo>
                  <a:lnTo>
                    <a:pt x="9251964" y="1195794"/>
                  </a:lnTo>
                  <a:lnTo>
                    <a:pt x="9156913" y="1195794"/>
                  </a:lnTo>
                  <a:lnTo>
                    <a:pt x="9157244" y="1192508"/>
                  </a:lnTo>
                  <a:cubicBezTo>
                    <a:pt x="9157244" y="586400"/>
                    <a:pt x="8665895" y="95051"/>
                    <a:pt x="8059787" y="95051"/>
                  </a:cubicBezTo>
                  <a:cubicBezTo>
                    <a:pt x="7453679" y="95051"/>
                    <a:pt x="6962330" y="586400"/>
                    <a:pt x="6962330" y="1192508"/>
                  </a:cubicBezTo>
                  <a:lnTo>
                    <a:pt x="6962741" y="1200660"/>
                  </a:lnTo>
                  <a:lnTo>
                    <a:pt x="6962209" y="1200660"/>
                  </a:lnTo>
                  <a:lnTo>
                    <a:pt x="6956464" y="1314435"/>
                  </a:lnTo>
                  <a:cubicBezTo>
                    <a:pt x="6895396" y="1915764"/>
                    <a:pt x="6387554" y="2385016"/>
                    <a:pt x="5770114" y="2385016"/>
                  </a:cubicBezTo>
                  <a:cubicBezTo>
                    <a:pt x="5152672" y="2385016"/>
                    <a:pt x="4644831" y="1915764"/>
                    <a:pt x="4583763" y="1314435"/>
                  </a:cubicBezTo>
                  <a:lnTo>
                    <a:pt x="4578017" y="1200660"/>
                  </a:lnTo>
                  <a:lnTo>
                    <a:pt x="4578780" y="1200660"/>
                  </a:lnTo>
                  <a:lnTo>
                    <a:pt x="4573974" y="1105474"/>
                  </a:lnTo>
                  <a:cubicBezTo>
                    <a:pt x="4517772" y="552075"/>
                    <a:pt x="4050409" y="120225"/>
                    <a:pt x="3482182" y="120225"/>
                  </a:cubicBezTo>
                  <a:cubicBezTo>
                    <a:pt x="2913956" y="120225"/>
                    <a:pt x="2446592" y="552075"/>
                    <a:pt x="2390391" y="1105474"/>
                  </a:cubicBezTo>
                  <a:lnTo>
                    <a:pt x="2385136" y="1209531"/>
                  </a:lnTo>
                  <a:lnTo>
                    <a:pt x="2384604" y="1209531"/>
                  </a:lnTo>
                  <a:lnTo>
                    <a:pt x="2385016" y="1217682"/>
                  </a:lnTo>
                  <a:cubicBezTo>
                    <a:pt x="2385016" y="1876286"/>
                    <a:pt x="1851111" y="2410190"/>
                    <a:pt x="1192508" y="2410190"/>
                  </a:cubicBezTo>
                  <a:close/>
                </a:path>
              </a:pathLst>
            </a:custGeom>
            <a:gradFill flip="none" rotWithShape="1">
              <a:gsLst>
                <a:gs pos="61000">
                  <a:srgbClr val="00B0F0"/>
                </a:gs>
                <a:gs pos="39000">
                  <a:srgbClr val="172DA6"/>
                </a:gs>
                <a:gs pos="18000">
                  <a:srgbClr val="B13DC8"/>
                </a:gs>
                <a:gs pos="92000">
                  <a:srgbClr val="20A472"/>
                </a:gs>
              </a:gsLst>
              <a:lin ang="10800000" scaled="0"/>
              <a:tileRect/>
            </a:gradFill>
            <a:ln w="381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dirty="0">
                <a:ln>
                  <a:noFill/>
                </a:ln>
                <a:solidFill>
                  <a:srgbClr val="4868E5"/>
                </a:solidFill>
                <a:effectLst/>
                <a:uLnTx/>
                <a:uFillTx/>
                <a:latin typeface="Avenir Next LT Pro Light"/>
                <a:ea typeface="+mn-ea"/>
                <a:cs typeface="+mn-cs"/>
              </a:endParaRPr>
            </a:p>
          </p:txBody>
        </p:sp>
        <p:sp>
          <p:nvSpPr>
            <p:cNvPr id="71" name="Oval 70" descr="timeline endpoints">
              <a:extLst>
                <a:ext uri="{FF2B5EF4-FFF2-40B4-BE49-F238E27FC236}">
                  <a16:creationId xmlns:a16="http://schemas.microsoft.com/office/drawing/2014/main" id="{6E0592A8-C860-20D9-C022-21CCB4F9DE04}"/>
                </a:ext>
              </a:extLst>
            </p:cNvPr>
            <p:cNvSpPr/>
            <p:nvPr/>
          </p:nvSpPr>
          <p:spPr>
            <a:xfrm>
              <a:off x="1320120" y="3149771"/>
              <a:ext cx="218092" cy="218092"/>
            </a:xfrm>
            <a:prstGeom prst="ellipse">
              <a:avLst/>
            </a:prstGeom>
            <a:solidFill>
              <a:srgbClr val="B13DC8"/>
            </a:solidFill>
            <a:ln w="76200" cap="flat" cmpd="sng" algn="ctr">
              <a:solidFill>
                <a:srgbClr val="B13DC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venir Next LT Pro Light"/>
                <a:ea typeface="+mn-ea"/>
                <a:cs typeface="+mn-cs"/>
              </a:endParaRPr>
            </a:p>
          </p:txBody>
        </p:sp>
        <p:sp>
          <p:nvSpPr>
            <p:cNvPr id="72" name="Oval 71" descr="timeline endpoints">
              <a:extLst>
                <a:ext uri="{FF2B5EF4-FFF2-40B4-BE49-F238E27FC236}">
                  <a16:creationId xmlns:a16="http://schemas.microsoft.com/office/drawing/2014/main" id="{D92C9285-53EB-9168-D73B-AB5358589C96}"/>
                </a:ext>
              </a:extLst>
            </p:cNvPr>
            <p:cNvSpPr/>
            <p:nvPr/>
          </p:nvSpPr>
          <p:spPr>
            <a:xfrm>
              <a:off x="10480529" y="3149771"/>
              <a:ext cx="218092" cy="218092"/>
            </a:xfrm>
            <a:prstGeom prst="ellipse">
              <a:avLst/>
            </a:prstGeom>
            <a:solidFill>
              <a:srgbClr val="20A472"/>
            </a:solidFill>
            <a:ln w="76200" cap="flat" cmpd="sng" algn="ctr">
              <a:solidFill>
                <a:srgbClr val="20A47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0A472"/>
                </a:solidFill>
                <a:effectLst/>
                <a:uLnTx/>
                <a:uFillTx/>
                <a:latin typeface="Avenir Next LT Pro Light"/>
                <a:ea typeface="+mn-ea"/>
                <a:cs typeface="+mn-cs"/>
              </a:endParaRPr>
            </a:p>
          </p:txBody>
        </p:sp>
      </p:grpSp>
      <p:sp>
        <p:nvSpPr>
          <p:cNvPr id="68" name="TextBox 67">
            <a:extLst>
              <a:ext uri="{FF2B5EF4-FFF2-40B4-BE49-F238E27FC236}">
                <a16:creationId xmlns:a16="http://schemas.microsoft.com/office/drawing/2014/main" id="{45704EE4-580B-98B1-EB59-40E50D565DA2}"/>
              </a:ext>
            </a:extLst>
          </p:cNvPr>
          <p:cNvSpPr txBox="1"/>
          <p:nvPr/>
        </p:nvSpPr>
        <p:spPr>
          <a:xfrm>
            <a:off x="8600358" y="5447636"/>
            <a:ext cx="2860011" cy="954107"/>
          </a:xfrm>
          <a:prstGeom prst="rect">
            <a:avLst/>
          </a:prstGeom>
          <a:noFill/>
        </p:spPr>
        <p:txBody>
          <a:bodyPr wrap="square">
            <a:spAutoFit/>
          </a:bodyPr>
          <a:lstStyle/>
          <a:p>
            <a:pPr algn="ctr"/>
            <a:r>
              <a:rPr lang="en-SI" sz="1400" dirty="0">
                <a:solidFill>
                  <a:srgbClr val="C00000"/>
                </a:solidFill>
                <a:latin typeface="+mj-lt"/>
                <a:ea typeface="Inter Light" panose="02000503000000020004" pitchFamily="2" charset="0"/>
              </a:rPr>
              <a:t>[ Possible active sites: </a:t>
            </a:r>
            <a:r>
              <a:rPr lang="en-GB" sz="1400" dirty="0">
                <a:solidFill>
                  <a:srgbClr val="C00000"/>
                </a:solidFill>
                <a:latin typeface="+mj-lt"/>
                <a:ea typeface="Inter Light" panose="02000503000000020004" pitchFamily="2" charset="0"/>
              </a:rPr>
              <a:t>～</a:t>
            </a:r>
            <a:r>
              <a:rPr lang="en-SI" sz="1400" dirty="0">
                <a:solidFill>
                  <a:srgbClr val="C00000"/>
                </a:solidFill>
                <a:latin typeface="+mj-lt"/>
                <a:ea typeface="Inter Light" panose="02000503000000020004" pitchFamily="2" charset="0"/>
              </a:rPr>
              <a:t> </a:t>
            </a:r>
            <a:r>
              <a:rPr lang="en-GB" sz="1400" b="1" dirty="0">
                <a:solidFill>
                  <a:srgbClr val="C00000"/>
                </a:solidFill>
                <a:latin typeface="+mj-lt"/>
                <a:ea typeface="Inter Light" panose="02000503000000020004" pitchFamily="2" charset="0"/>
              </a:rPr>
              <a:t>1M ]</a:t>
            </a:r>
          </a:p>
          <a:p>
            <a:pPr algn="ctr"/>
            <a:r>
              <a:rPr lang="en-GB" sz="1400" dirty="0">
                <a:solidFill>
                  <a:srgbClr val="C00000"/>
                </a:solidFill>
                <a:latin typeface="+mj-lt"/>
                <a:ea typeface="Inter Light" panose="02000503000000020004" pitchFamily="2" charset="0"/>
              </a:rPr>
              <a:t>x</a:t>
            </a:r>
          </a:p>
          <a:p>
            <a:pPr algn="ctr"/>
            <a:r>
              <a:rPr lang="en-GB" sz="1400" dirty="0">
                <a:solidFill>
                  <a:srgbClr val="C00000"/>
                </a:solidFill>
                <a:latin typeface="+mj-lt"/>
                <a:ea typeface="Inter Light" panose="02000503000000020004" pitchFamily="2" charset="0"/>
              </a:rPr>
              <a:t>[ Possible HEA/HEO: ～ </a:t>
            </a:r>
            <a:r>
              <a:rPr lang="en-SI" sz="1400" b="1" dirty="0">
                <a:solidFill>
                  <a:srgbClr val="C00000"/>
                </a:solidFill>
                <a:latin typeface="+mj-lt"/>
                <a:ea typeface="Inter Light" panose="02000503000000020004" pitchFamily="2" charset="0"/>
              </a:rPr>
              <a:t>30k ]</a:t>
            </a:r>
          </a:p>
          <a:p>
            <a:pPr algn="ctr"/>
            <a:r>
              <a:rPr lang="en-SI" sz="1400" dirty="0">
                <a:solidFill>
                  <a:srgbClr val="C00000"/>
                </a:solidFill>
                <a:latin typeface="+mj-lt"/>
                <a:ea typeface="Inter Light" panose="02000503000000020004" pitchFamily="2" charset="0"/>
              </a:rPr>
              <a:t>⇒ (possible pathways)</a:t>
            </a:r>
          </a:p>
        </p:txBody>
      </p:sp>
    </p:spTree>
    <p:extLst>
      <p:ext uri="{BB962C8B-B14F-4D97-AF65-F5344CB8AC3E}">
        <p14:creationId xmlns:p14="http://schemas.microsoft.com/office/powerpoint/2010/main" val="66746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5657B379-6A83-413F-A594-1F86A1715448}"/>
              </a:ext>
            </a:extLst>
          </p:cNvPr>
          <p:cNvSpPr>
            <a:spLocks noGrp="1"/>
          </p:cNvSpPr>
          <p:nvPr>
            <p:ph type="title"/>
          </p:nvPr>
        </p:nvSpPr>
        <p:spPr>
          <a:xfrm>
            <a:off x="4186160" y="-1063786"/>
            <a:ext cx="4873757" cy="1063786"/>
          </a:xfrm>
        </p:spPr>
        <p:txBody>
          <a:bodyPr/>
          <a:lstStyle/>
          <a:p>
            <a:r>
              <a:rPr lang="sl-SI" dirty="0" err="1">
                <a:solidFill>
                  <a:srgbClr val="F58A1F"/>
                </a:solidFill>
              </a:rPr>
              <a:t>High</a:t>
            </a:r>
            <a:r>
              <a:rPr lang="sl-SI" dirty="0">
                <a:solidFill>
                  <a:srgbClr val="F58A1F"/>
                </a:solidFill>
              </a:rPr>
              <a:t> </a:t>
            </a:r>
            <a:r>
              <a:rPr lang="sl-SI" dirty="0" err="1">
                <a:solidFill>
                  <a:srgbClr val="F58A1F"/>
                </a:solidFill>
              </a:rPr>
              <a:t>Entropy</a:t>
            </a:r>
            <a:r>
              <a:rPr lang="sl-SI" dirty="0">
                <a:solidFill>
                  <a:srgbClr val="F58A1F"/>
                </a:solidFill>
              </a:rPr>
              <a:t> </a:t>
            </a:r>
            <a:r>
              <a:rPr lang="sl-SI" dirty="0" err="1">
                <a:solidFill>
                  <a:srgbClr val="F58A1F"/>
                </a:solidFill>
              </a:rPr>
              <a:t>Materials</a:t>
            </a:r>
            <a:endParaRPr lang="en-US" dirty="0">
              <a:solidFill>
                <a:srgbClr val="F58A1F"/>
              </a:solidFill>
            </a:endParaRPr>
          </a:p>
        </p:txBody>
      </p:sp>
      <p:sp>
        <p:nvSpPr>
          <p:cNvPr id="30" name="Rectangle 29">
            <a:extLst>
              <a:ext uri="{FF2B5EF4-FFF2-40B4-BE49-F238E27FC236}">
                <a16:creationId xmlns:a16="http://schemas.microsoft.com/office/drawing/2014/main" id="{0B1272A6-BBDD-4658-8243-A43B20F5CA0C}"/>
              </a:ext>
            </a:extLst>
          </p:cNvPr>
          <p:cNvSpPr/>
          <p:nvPr/>
        </p:nvSpPr>
        <p:spPr>
          <a:xfrm>
            <a:off x="1885549" y="6587531"/>
            <a:ext cx="5877828" cy="276999"/>
          </a:xfrm>
          <a:prstGeom prst="rect">
            <a:avLst/>
          </a:prstGeom>
        </p:spPr>
        <p:txBody>
          <a:bodyPr wrap="none">
            <a:spAutoFit/>
          </a:bodyPr>
          <a:lstStyle/>
          <a:p>
            <a:r>
              <a:rPr lang="sl-SI" sz="1200" dirty="0"/>
              <a:t>B.L. Božiček </a:t>
            </a:r>
            <a:r>
              <a:rPr lang="en-US" sz="1200" dirty="0"/>
              <a:t>et al.</a:t>
            </a:r>
            <a:r>
              <a:rPr lang="sl-SI" sz="1200" dirty="0"/>
              <a:t>, </a:t>
            </a:r>
            <a:r>
              <a:rPr lang="sl-SI" sz="1200" dirty="0" err="1"/>
              <a:t>Journal</a:t>
            </a:r>
            <a:r>
              <a:rPr lang="sl-SI" sz="1200" dirty="0"/>
              <a:t> of </a:t>
            </a:r>
            <a:r>
              <a:rPr lang="sl-SI" sz="1200" dirty="0" err="1"/>
              <a:t>Materials</a:t>
            </a:r>
            <a:r>
              <a:rPr lang="sl-SI" sz="1200" dirty="0"/>
              <a:t> Science</a:t>
            </a:r>
            <a:r>
              <a:rPr lang="sv-SE" sz="1200" dirty="0"/>
              <a:t> 202</a:t>
            </a:r>
            <a:r>
              <a:rPr lang="sl-SI" sz="1200" dirty="0"/>
              <a:t>4</a:t>
            </a:r>
            <a:r>
              <a:rPr lang="sv-SE" sz="1200" dirty="0"/>
              <a:t>, doi.org/10.1007/s10853-024-09710-5</a:t>
            </a:r>
            <a:endParaRPr lang="en-US" sz="1200" dirty="0"/>
          </a:p>
        </p:txBody>
      </p:sp>
      <p:pic>
        <p:nvPicPr>
          <p:cNvPr id="34" name="Picture 33">
            <a:extLst>
              <a:ext uri="{FF2B5EF4-FFF2-40B4-BE49-F238E27FC236}">
                <a16:creationId xmlns:a16="http://schemas.microsoft.com/office/drawing/2014/main" id="{67AFA7D2-5869-4BCC-8A59-6B459AFF19E6}"/>
              </a:ext>
            </a:extLst>
          </p:cNvPr>
          <p:cNvPicPr>
            <a:picLocks noChangeAspect="1"/>
          </p:cNvPicPr>
          <p:nvPr/>
        </p:nvPicPr>
        <p:blipFill>
          <a:blip r:embed="rId2"/>
          <a:stretch>
            <a:fillRect/>
          </a:stretch>
        </p:blipFill>
        <p:spPr>
          <a:xfrm>
            <a:off x="3212011" y="1242921"/>
            <a:ext cx="6046556" cy="2786331"/>
          </a:xfrm>
          <a:prstGeom prst="rect">
            <a:avLst/>
          </a:prstGeom>
        </p:spPr>
      </p:pic>
      <p:pic>
        <p:nvPicPr>
          <p:cNvPr id="35" name="Picture 34">
            <a:extLst>
              <a:ext uri="{FF2B5EF4-FFF2-40B4-BE49-F238E27FC236}">
                <a16:creationId xmlns:a16="http://schemas.microsoft.com/office/drawing/2014/main" id="{EC0567A6-620C-478A-AB08-7BBA6E2D2EF7}"/>
              </a:ext>
            </a:extLst>
          </p:cNvPr>
          <p:cNvPicPr>
            <a:picLocks noChangeAspect="1"/>
          </p:cNvPicPr>
          <p:nvPr/>
        </p:nvPicPr>
        <p:blipFill>
          <a:blip r:embed="rId3"/>
          <a:stretch>
            <a:fillRect/>
          </a:stretch>
        </p:blipFill>
        <p:spPr>
          <a:xfrm>
            <a:off x="9585862" y="1672988"/>
            <a:ext cx="2303443" cy="1953351"/>
          </a:xfrm>
          <a:prstGeom prst="rect">
            <a:avLst/>
          </a:prstGeom>
        </p:spPr>
      </p:pic>
      <p:graphicFrame>
        <p:nvGraphicFramePr>
          <p:cNvPr id="37" name="Table 36">
            <a:extLst>
              <a:ext uri="{FF2B5EF4-FFF2-40B4-BE49-F238E27FC236}">
                <a16:creationId xmlns:a16="http://schemas.microsoft.com/office/drawing/2014/main" id="{777D3DFC-F54A-4FC7-8799-E5821B6F3472}"/>
              </a:ext>
            </a:extLst>
          </p:cNvPr>
          <p:cNvGraphicFramePr>
            <a:graphicFrameLocks noGrp="1"/>
          </p:cNvGraphicFramePr>
          <p:nvPr>
            <p:extLst>
              <p:ext uri="{D42A27DB-BD31-4B8C-83A1-F6EECF244321}">
                <p14:modId xmlns:p14="http://schemas.microsoft.com/office/powerpoint/2010/main" val="2949057610"/>
              </p:ext>
            </p:extLst>
          </p:nvPr>
        </p:nvGraphicFramePr>
        <p:xfrm>
          <a:off x="3212011" y="4424818"/>
          <a:ext cx="8677293" cy="1492506"/>
        </p:xfrm>
        <a:graphic>
          <a:graphicData uri="http://schemas.openxmlformats.org/drawingml/2006/table">
            <a:tbl>
              <a:tblPr firstRow="1" bandRow="1">
                <a:tableStyleId>{5940675A-B579-460E-94D1-54222C63F5DA}</a:tableStyleId>
              </a:tblPr>
              <a:tblGrid>
                <a:gridCol w="1230830">
                  <a:extLst>
                    <a:ext uri="{9D8B030D-6E8A-4147-A177-3AD203B41FA5}">
                      <a16:colId xmlns:a16="http://schemas.microsoft.com/office/drawing/2014/main" val="1580079230"/>
                    </a:ext>
                  </a:extLst>
                </a:gridCol>
                <a:gridCol w="1480825">
                  <a:extLst>
                    <a:ext uri="{9D8B030D-6E8A-4147-A177-3AD203B41FA5}">
                      <a16:colId xmlns:a16="http://schemas.microsoft.com/office/drawing/2014/main" val="3542718919"/>
                    </a:ext>
                  </a:extLst>
                </a:gridCol>
                <a:gridCol w="1626993">
                  <a:extLst>
                    <a:ext uri="{9D8B030D-6E8A-4147-A177-3AD203B41FA5}">
                      <a16:colId xmlns:a16="http://schemas.microsoft.com/office/drawing/2014/main" val="107851119"/>
                    </a:ext>
                  </a:extLst>
                </a:gridCol>
                <a:gridCol w="1626993">
                  <a:extLst>
                    <a:ext uri="{9D8B030D-6E8A-4147-A177-3AD203B41FA5}">
                      <a16:colId xmlns:a16="http://schemas.microsoft.com/office/drawing/2014/main" val="2214287462"/>
                    </a:ext>
                  </a:extLst>
                </a:gridCol>
                <a:gridCol w="1355826">
                  <a:extLst>
                    <a:ext uri="{9D8B030D-6E8A-4147-A177-3AD203B41FA5}">
                      <a16:colId xmlns:a16="http://schemas.microsoft.com/office/drawing/2014/main" val="1929072883"/>
                    </a:ext>
                  </a:extLst>
                </a:gridCol>
                <a:gridCol w="1355826">
                  <a:extLst>
                    <a:ext uri="{9D8B030D-6E8A-4147-A177-3AD203B41FA5}">
                      <a16:colId xmlns:a16="http://schemas.microsoft.com/office/drawing/2014/main" val="947549290"/>
                    </a:ext>
                  </a:extLst>
                </a:gridCol>
              </a:tblGrid>
              <a:tr h="459233">
                <a:tc>
                  <a:txBody>
                    <a:bodyPr/>
                    <a:lstStyle/>
                    <a:p>
                      <a:pPr algn="ctr"/>
                      <a:endParaRPr lang="sl-SI" sz="1200" dirty="0">
                        <a:latin typeface="+mj-lt"/>
                        <a:cs typeface="Arial" panose="020B0604020202020204" pitchFamily="34" charset="0"/>
                      </a:endParaRPr>
                    </a:p>
                  </a:txBody>
                  <a:tcPr anchor="ctr">
                    <a:solidFill>
                      <a:schemeClr val="bg1"/>
                    </a:solidFill>
                  </a:tcPr>
                </a:tc>
                <a:tc>
                  <a:txBody>
                    <a:bodyPr/>
                    <a:lstStyle/>
                    <a:p>
                      <a:pPr algn="ctr"/>
                      <a:r>
                        <a:rPr lang="en-US" sz="1200" b="1" dirty="0">
                          <a:solidFill>
                            <a:srgbClr val="C00000"/>
                          </a:solidFill>
                          <a:latin typeface="+mj-lt"/>
                          <a:cs typeface="Arial" panose="020B0604020202020204" pitchFamily="34" charset="0"/>
                        </a:rPr>
                        <a:t>(</a:t>
                      </a:r>
                      <a:r>
                        <a:rPr lang="en-US" sz="1200" b="1" dirty="0" err="1">
                          <a:solidFill>
                            <a:srgbClr val="C00000"/>
                          </a:solidFill>
                          <a:latin typeface="+mj-lt"/>
                          <a:cs typeface="Arial" panose="020B0604020202020204" pitchFamily="34" charset="0"/>
                        </a:rPr>
                        <a:t>Co,Fe,Ni,Mn,Cr</a:t>
                      </a:r>
                      <a:r>
                        <a:rPr lang="en-US" sz="1200" b="1" dirty="0">
                          <a:solidFill>
                            <a:srgbClr val="C00000"/>
                          </a:solidFill>
                          <a:latin typeface="+mj-lt"/>
                          <a:cs typeface="Arial" panose="020B0604020202020204" pitchFamily="34" charset="0"/>
                        </a:rPr>
                        <a:t>)</a:t>
                      </a:r>
                      <a:r>
                        <a:rPr lang="en-US" sz="1200" b="1" baseline="-25000" dirty="0">
                          <a:solidFill>
                            <a:srgbClr val="C00000"/>
                          </a:solidFill>
                          <a:latin typeface="+mj-lt"/>
                          <a:cs typeface="Arial" panose="020B0604020202020204" pitchFamily="34" charset="0"/>
                        </a:rPr>
                        <a:t>3</a:t>
                      </a:r>
                      <a:r>
                        <a:rPr lang="en-US" sz="1200" b="1" dirty="0">
                          <a:solidFill>
                            <a:srgbClr val="C00000"/>
                          </a:solidFill>
                          <a:latin typeface="+mj-lt"/>
                          <a:cs typeface="Arial" panose="020B0604020202020204" pitchFamily="34" charset="0"/>
                        </a:rPr>
                        <a:t>O</a:t>
                      </a:r>
                      <a:r>
                        <a:rPr lang="en-US" sz="1200" b="1" baseline="-25000" dirty="0">
                          <a:solidFill>
                            <a:srgbClr val="C00000"/>
                          </a:solidFill>
                          <a:latin typeface="+mj-lt"/>
                          <a:cs typeface="Arial" panose="020B0604020202020204" pitchFamily="34" charset="0"/>
                        </a:rPr>
                        <a:t>4</a:t>
                      </a:r>
                    </a:p>
                    <a:p>
                      <a:pPr algn="ctr"/>
                      <a:r>
                        <a:rPr lang="en-US" sz="1200" b="1" dirty="0">
                          <a:solidFill>
                            <a:srgbClr val="C00000"/>
                          </a:solidFill>
                          <a:latin typeface="+mj-lt"/>
                          <a:cs typeface="Arial" panose="020B0604020202020204" pitchFamily="34" charset="0"/>
                        </a:rPr>
                        <a:t>(this work)</a:t>
                      </a:r>
                      <a:endParaRPr lang="sl-SI" sz="1200" b="1" dirty="0">
                        <a:solidFill>
                          <a:srgbClr val="C00000"/>
                        </a:solidFill>
                        <a:latin typeface="+mj-lt"/>
                        <a:cs typeface="Arial" panose="020B0604020202020204" pitchFamily="34" charset="0"/>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j-lt"/>
                          <a:cs typeface="Arial" panose="020B0604020202020204" pitchFamily="34" charset="0"/>
                        </a:rPr>
                        <a:t>(</a:t>
                      </a:r>
                      <a:r>
                        <a:rPr lang="en-US" sz="1200" dirty="0" err="1">
                          <a:latin typeface="+mj-lt"/>
                          <a:cs typeface="Arial" panose="020B0604020202020204" pitchFamily="34" charset="0"/>
                        </a:rPr>
                        <a:t>Co,Fe,Ni,Mn,Cr</a:t>
                      </a:r>
                      <a:r>
                        <a:rPr lang="en-US" sz="1200" dirty="0">
                          <a:latin typeface="+mj-lt"/>
                          <a:cs typeface="Arial" panose="020B0604020202020204" pitchFamily="34" charset="0"/>
                        </a:rPr>
                        <a:t>)</a:t>
                      </a:r>
                      <a:r>
                        <a:rPr lang="en-US" sz="1200" baseline="-25000" dirty="0">
                          <a:latin typeface="+mj-lt"/>
                          <a:cs typeface="Arial" panose="020B0604020202020204" pitchFamily="34" charset="0"/>
                        </a:rPr>
                        <a:t>3</a:t>
                      </a:r>
                      <a:r>
                        <a:rPr lang="en-US" sz="1200" dirty="0">
                          <a:latin typeface="+mj-lt"/>
                          <a:cs typeface="Arial" panose="020B0604020202020204" pitchFamily="34" charset="0"/>
                        </a:rPr>
                        <a:t>O</a:t>
                      </a:r>
                      <a:r>
                        <a:rPr lang="en-US" sz="1200" baseline="-25000" dirty="0">
                          <a:latin typeface="+mj-lt"/>
                          <a:cs typeface="Arial" panose="020B0604020202020204" pitchFamily="34" charset="0"/>
                        </a:rPr>
                        <a:t>4</a:t>
                      </a:r>
                    </a:p>
                    <a:p>
                      <a:pPr algn="ctr"/>
                      <a:r>
                        <a:rPr lang="en-US" sz="1200" dirty="0">
                          <a:latin typeface="+mj-lt"/>
                          <a:cs typeface="Arial" panose="020B0604020202020204" pitchFamily="34" charset="0"/>
                        </a:rPr>
                        <a:t>(</a:t>
                      </a:r>
                      <a:r>
                        <a:rPr lang="sl-SI" sz="1200" dirty="0" err="1">
                          <a:latin typeface="+mj-lt"/>
                          <a:cs typeface="Arial" panose="020B0604020202020204" pitchFamily="34" charset="0"/>
                        </a:rPr>
                        <a:t>Einert</a:t>
                      </a:r>
                      <a:r>
                        <a:rPr lang="en-US" sz="1200" dirty="0">
                          <a:latin typeface="+mj-lt"/>
                          <a:cs typeface="Arial" panose="020B0604020202020204" pitchFamily="34" charset="0"/>
                        </a:rPr>
                        <a:t> et al., 2022)</a:t>
                      </a:r>
                      <a:endParaRPr lang="sl-SI" sz="1200" dirty="0">
                        <a:latin typeface="+mj-lt"/>
                        <a:cs typeface="Arial" panose="020B0604020202020204" pitchFamily="34" charset="0"/>
                      </a:endParaRPr>
                    </a:p>
                  </a:txBody>
                  <a:tcPr anchor="ctr">
                    <a:solidFill>
                      <a:schemeClr val="bg1"/>
                    </a:solidFill>
                  </a:tcPr>
                </a:tc>
                <a:tc>
                  <a:txBody>
                    <a:bodyPr/>
                    <a:lstStyle/>
                    <a:p>
                      <a:pPr algn="ctr"/>
                      <a:r>
                        <a:rPr lang="en-US" sz="1200" dirty="0">
                          <a:latin typeface="+mj-lt"/>
                          <a:cs typeface="Arial" panose="020B0604020202020204" pitchFamily="34" charset="0"/>
                        </a:rPr>
                        <a:t>(</a:t>
                      </a:r>
                      <a:r>
                        <a:rPr lang="en-US" sz="1200" dirty="0" err="1">
                          <a:latin typeface="+mj-lt"/>
                          <a:cs typeface="Arial" panose="020B0604020202020204" pitchFamily="34" charset="0"/>
                        </a:rPr>
                        <a:t>Co,Cu,Fe,Mn,Ni</a:t>
                      </a:r>
                      <a:r>
                        <a:rPr lang="en-US" sz="1200" dirty="0">
                          <a:latin typeface="+mj-lt"/>
                          <a:cs typeface="Arial" panose="020B0604020202020204" pitchFamily="34" charset="0"/>
                        </a:rPr>
                        <a:t>)</a:t>
                      </a:r>
                      <a:r>
                        <a:rPr lang="en-US" sz="1200" baseline="-25000" dirty="0">
                          <a:latin typeface="+mj-lt"/>
                          <a:cs typeface="Arial" panose="020B0604020202020204" pitchFamily="34" charset="0"/>
                        </a:rPr>
                        <a:t>3</a:t>
                      </a:r>
                      <a:r>
                        <a:rPr lang="en-US" sz="1200" dirty="0">
                          <a:latin typeface="+mj-lt"/>
                          <a:cs typeface="Arial" panose="020B0604020202020204" pitchFamily="34" charset="0"/>
                        </a:rPr>
                        <a:t>O</a:t>
                      </a:r>
                      <a:r>
                        <a:rPr lang="en-US" sz="1200" baseline="-25000" dirty="0">
                          <a:latin typeface="+mj-lt"/>
                          <a:cs typeface="Arial" panose="020B0604020202020204" pitchFamily="34" charset="0"/>
                        </a:rPr>
                        <a:t>4</a:t>
                      </a:r>
                    </a:p>
                    <a:p>
                      <a:pPr algn="ctr"/>
                      <a:r>
                        <a:rPr lang="en-US" sz="1200" dirty="0">
                          <a:latin typeface="+mj-lt"/>
                          <a:cs typeface="Arial" panose="020B0604020202020204" pitchFamily="34" charset="0"/>
                        </a:rPr>
                        <a:t>(Wang et al., 2019)</a:t>
                      </a:r>
                      <a:endParaRPr lang="sl-SI" sz="1200" dirty="0">
                        <a:latin typeface="+mj-lt"/>
                        <a:cs typeface="Arial" panose="020B0604020202020204" pitchFamily="34" charset="0"/>
                      </a:endParaRPr>
                    </a:p>
                  </a:txBody>
                  <a:tcPr anchor="ctr">
                    <a:solidFill>
                      <a:schemeClr val="bg1"/>
                    </a:solidFill>
                  </a:tcPr>
                </a:tc>
                <a:tc>
                  <a:txBody>
                    <a:bodyPr/>
                    <a:lstStyle/>
                    <a:p>
                      <a:pPr algn="ctr"/>
                      <a:r>
                        <a:rPr lang="en-US" sz="1200" dirty="0">
                          <a:latin typeface="+mj-lt"/>
                          <a:cs typeface="Arial" panose="020B0604020202020204" pitchFamily="34" charset="0"/>
                        </a:rPr>
                        <a:t>RuO</a:t>
                      </a:r>
                      <a:r>
                        <a:rPr lang="en-US" sz="1200" baseline="-25000" dirty="0">
                          <a:latin typeface="+mj-lt"/>
                          <a:cs typeface="Arial" panose="020B0604020202020204" pitchFamily="34" charset="0"/>
                        </a:rPr>
                        <a:t>2</a:t>
                      </a:r>
                    </a:p>
                    <a:p>
                      <a:pPr algn="ctr"/>
                      <a:r>
                        <a:rPr lang="en-US" sz="1200" baseline="0" dirty="0">
                          <a:latin typeface="+mj-lt"/>
                          <a:cs typeface="Arial" panose="020B0604020202020204" pitchFamily="34" charset="0"/>
                        </a:rPr>
                        <a:t>(Ma et al., 2022)</a:t>
                      </a:r>
                      <a:endParaRPr lang="sl-SI" sz="1200" baseline="0" dirty="0">
                        <a:latin typeface="+mj-lt"/>
                        <a:cs typeface="Arial" panose="020B0604020202020204" pitchFamily="34" charset="0"/>
                      </a:endParaRPr>
                    </a:p>
                  </a:txBody>
                  <a:tcPr anchor="ctr">
                    <a:solidFill>
                      <a:schemeClr val="bg1"/>
                    </a:solidFill>
                  </a:tcPr>
                </a:tc>
                <a:tc>
                  <a:txBody>
                    <a:bodyPr/>
                    <a:lstStyle/>
                    <a:p>
                      <a:pPr algn="ctr"/>
                      <a:r>
                        <a:rPr lang="sl-SI" sz="1200" b="1" baseline="0" dirty="0">
                          <a:solidFill>
                            <a:schemeClr val="accent1"/>
                          </a:solidFill>
                          <a:latin typeface="+mj-lt"/>
                          <a:cs typeface="Arial" panose="020B0604020202020204" pitchFamily="34" charset="0"/>
                        </a:rPr>
                        <a:t>Reference </a:t>
                      </a:r>
                      <a:r>
                        <a:rPr lang="sl-SI" sz="1200" b="1" baseline="0" dirty="0" err="1">
                          <a:solidFill>
                            <a:schemeClr val="accent1"/>
                          </a:solidFill>
                          <a:latin typeface="+mj-lt"/>
                          <a:cs typeface="Arial" panose="020B0604020202020204" pitchFamily="34" charset="0"/>
                        </a:rPr>
                        <a:t>values</a:t>
                      </a:r>
                      <a:r>
                        <a:rPr lang="sl-SI" sz="1200" b="1" baseline="0" dirty="0">
                          <a:solidFill>
                            <a:schemeClr val="accent1"/>
                          </a:solidFill>
                          <a:latin typeface="+mj-lt"/>
                          <a:cs typeface="Arial" panose="020B0604020202020204" pitchFamily="34" charset="0"/>
                        </a:rPr>
                        <a:t> (SOTA </a:t>
                      </a:r>
                      <a:r>
                        <a:rPr lang="sl-SI" sz="1200" b="1" baseline="0" dirty="0" err="1">
                          <a:solidFill>
                            <a:schemeClr val="accent1"/>
                          </a:solidFill>
                          <a:latin typeface="+mj-lt"/>
                          <a:cs typeface="Arial" panose="020B0604020202020204" pitchFamily="34" charset="0"/>
                        </a:rPr>
                        <a:t>materials</a:t>
                      </a:r>
                      <a:r>
                        <a:rPr lang="sl-SI" sz="1200" b="1" baseline="0" dirty="0">
                          <a:solidFill>
                            <a:schemeClr val="accent1"/>
                          </a:solidFill>
                          <a:latin typeface="+mj-lt"/>
                          <a:cs typeface="Arial" panose="020B0604020202020204" pitchFamily="34" charset="0"/>
                        </a:rPr>
                        <a:t>) </a:t>
                      </a:r>
                    </a:p>
                  </a:txBody>
                  <a:tcPr anchor="ctr">
                    <a:solidFill>
                      <a:schemeClr val="bg1"/>
                    </a:solidFill>
                  </a:tcPr>
                </a:tc>
                <a:extLst>
                  <a:ext uri="{0D108BD9-81ED-4DB2-BD59-A6C34878D82A}">
                    <a16:rowId xmlns:a16="http://schemas.microsoft.com/office/drawing/2014/main" val="3657349322"/>
                  </a:ext>
                </a:extLst>
              </a:tr>
              <a:tr h="287020">
                <a:tc>
                  <a:txBody>
                    <a:bodyPr/>
                    <a:lstStyle/>
                    <a:p>
                      <a:pPr algn="ctr"/>
                      <a:r>
                        <a:rPr lang="en-US" sz="1200" dirty="0">
                          <a:latin typeface="+mj-lt"/>
                          <a:cs typeface="Arial" panose="020B0604020202020204" pitchFamily="34" charset="0"/>
                        </a:rPr>
                        <a:t>Onset potential</a:t>
                      </a:r>
                      <a:endParaRPr lang="sl-SI" sz="1200" dirty="0">
                        <a:latin typeface="+mj-lt"/>
                        <a:cs typeface="Arial" panose="020B0604020202020204" pitchFamily="34" charset="0"/>
                      </a:endParaRPr>
                    </a:p>
                  </a:txBody>
                  <a:tcPr anchor="ctr">
                    <a:solidFill>
                      <a:schemeClr val="bg1"/>
                    </a:solidFill>
                  </a:tcPr>
                </a:tc>
                <a:tc>
                  <a:txBody>
                    <a:bodyPr/>
                    <a:lstStyle/>
                    <a:p>
                      <a:pPr algn="ctr"/>
                      <a:r>
                        <a:rPr lang="en-US" sz="1200" b="1" dirty="0">
                          <a:solidFill>
                            <a:srgbClr val="C00000"/>
                          </a:solidFill>
                          <a:latin typeface="+mj-lt"/>
                          <a:cs typeface="Arial" panose="020B0604020202020204" pitchFamily="34" charset="0"/>
                        </a:rPr>
                        <a:t>1.57 V</a:t>
                      </a:r>
                      <a:endParaRPr lang="sl-SI" sz="1200" b="1" dirty="0">
                        <a:solidFill>
                          <a:srgbClr val="C00000"/>
                        </a:solidFill>
                        <a:latin typeface="+mj-lt"/>
                        <a:cs typeface="Arial" panose="020B0604020202020204" pitchFamily="34" charset="0"/>
                      </a:endParaRPr>
                    </a:p>
                  </a:txBody>
                  <a:tcPr anchor="ctr">
                    <a:solidFill>
                      <a:schemeClr val="bg1"/>
                    </a:solidFill>
                  </a:tcPr>
                </a:tc>
                <a:tc>
                  <a:txBody>
                    <a:bodyPr/>
                    <a:lstStyle/>
                    <a:p>
                      <a:pPr algn="ctr"/>
                      <a:r>
                        <a:rPr lang="en-US" sz="1200" dirty="0">
                          <a:latin typeface="+mj-lt"/>
                          <a:cs typeface="Arial" panose="020B0604020202020204" pitchFamily="34" charset="0"/>
                        </a:rPr>
                        <a:t>1.</a:t>
                      </a:r>
                      <a:r>
                        <a:rPr lang="sl-SI" sz="1200" dirty="0">
                          <a:latin typeface="+mj-lt"/>
                          <a:cs typeface="Arial" panose="020B0604020202020204" pitchFamily="34" charset="0"/>
                        </a:rPr>
                        <a:t>58</a:t>
                      </a:r>
                      <a:r>
                        <a:rPr lang="en-US" sz="1200" dirty="0">
                          <a:latin typeface="+mj-lt"/>
                          <a:cs typeface="Arial" panose="020B0604020202020204" pitchFamily="34" charset="0"/>
                        </a:rPr>
                        <a:t> V</a:t>
                      </a:r>
                      <a:endParaRPr lang="sl-SI" sz="1200" dirty="0">
                        <a:latin typeface="+mj-lt"/>
                        <a:cs typeface="Arial" panose="020B0604020202020204" pitchFamily="34" charset="0"/>
                      </a:endParaRPr>
                    </a:p>
                  </a:txBody>
                  <a:tcPr anchor="ctr">
                    <a:solidFill>
                      <a:schemeClr val="bg1"/>
                    </a:solidFill>
                  </a:tcPr>
                </a:tc>
                <a:tc>
                  <a:txBody>
                    <a:bodyPr/>
                    <a:lstStyle/>
                    <a:p>
                      <a:pPr algn="ctr"/>
                      <a:r>
                        <a:rPr lang="en-US" sz="1200" dirty="0">
                          <a:latin typeface="+mj-lt"/>
                          <a:cs typeface="Arial" panose="020B0604020202020204" pitchFamily="34" charset="0"/>
                        </a:rPr>
                        <a:t>1.58 V</a:t>
                      </a:r>
                      <a:endParaRPr lang="sl-SI" sz="1200" dirty="0">
                        <a:latin typeface="+mj-lt"/>
                        <a:cs typeface="Arial" panose="020B0604020202020204" pitchFamily="34" charset="0"/>
                      </a:endParaRPr>
                    </a:p>
                  </a:txBody>
                  <a:tcPr anchor="ctr">
                    <a:solidFill>
                      <a:schemeClr val="bg1"/>
                    </a:solidFill>
                  </a:tcPr>
                </a:tc>
                <a:tc>
                  <a:txBody>
                    <a:bodyPr/>
                    <a:lstStyle/>
                    <a:p>
                      <a:pPr algn="ctr"/>
                      <a:r>
                        <a:rPr lang="en-US" sz="1200" dirty="0">
                          <a:latin typeface="+mj-lt"/>
                          <a:cs typeface="Arial" panose="020B0604020202020204" pitchFamily="34" charset="0"/>
                        </a:rPr>
                        <a:t>1.47</a:t>
                      </a:r>
                      <a:endParaRPr lang="sl-SI" sz="1200" dirty="0">
                        <a:latin typeface="+mj-lt"/>
                        <a:cs typeface="Arial" panose="020B0604020202020204" pitchFamily="34" charset="0"/>
                      </a:endParaRPr>
                    </a:p>
                  </a:txBody>
                  <a:tcPr anchor="ctr">
                    <a:solidFill>
                      <a:schemeClr val="bg1"/>
                    </a:solidFill>
                  </a:tcPr>
                </a:tc>
                <a:tc>
                  <a:txBody>
                    <a:bodyPr/>
                    <a:lstStyle/>
                    <a:p>
                      <a:pPr algn="ctr"/>
                      <a:r>
                        <a:rPr lang="sl-SI" sz="1200" b="1" dirty="0">
                          <a:solidFill>
                            <a:schemeClr val="accent1"/>
                          </a:solidFill>
                          <a:latin typeface="+mj-lt"/>
                          <a:cs typeface="Arial" panose="020B0604020202020204" pitchFamily="34" charset="0"/>
                          <a:sym typeface="Symbol" panose="05050102010706020507" pitchFamily="18" charset="2"/>
                        </a:rPr>
                        <a:t> 1.61 V</a:t>
                      </a:r>
                      <a:endParaRPr lang="sl-SI" sz="1200" b="1" dirty="0">
                        <a:solidFill>
                          <a:schemeClr val="accent1"/>
                        </a:solidFill>
                        <a:latin typeface="+mj-lt"/>
                        <a:cs typeface="Arial" panose="020B0604020202020204" pitchFamily="34" charset="0"/>
                      </a:endParaRPr>
                    </a:p>
                  </a:txBody>
                  <a:tcPr anchor="ctr">
                    <a:solidFill>
                      <a:schemeClr val="bg1"/>
                    </a:solidFill>
                  </a:tcPr>
                </a:tc>
                <a:extLst>
                  <a:ext uri="{0D108BD9-81ED-4DB2-BD59-A6C34878D82A}">
                    <a16:rowId xmlns:a16="http://schemas.microsoft.com/office/drawing/2014/main" val="2101448563"/>
                  </a:ext>
                </a:extLst>
              </a:tr>
              <a:tr h="459233">
                <a:tc>
                  <a:txBody>
                    <a:bodyPr/>
                    <a:lstStyle/>
                    <a:p>
                      <a:pPr algn="ctr"/>
                      <a:r>
                        <a:rPr lang="en-US" sz="1200" dirty="0">
                          <a:latin typeface="+mj-lt"/>
                          <a:cs typeface="Arial" panose="020B0604020202020204" pitchFamily="34" charset="0"/>
                        </a:rPr>
                        <a:t>Overpotential</a:t>
                      </a:r>
                      <a:endParaRPr lang="sl-SI" sz="1200" dirty="0">
                        <a:latin typeface="+mj-lt"/>
                        <a:cs typeface="Arial" panose="020B0604020202020204" pitchFamily="34" charset="0"/>
                      </a:endParaRPr>
                    </a:p>
                    <a:p>
                      <a:pPr algn="ctr"/>
                      <a:r>
                        <a:rPr lang="sl-SI" sz="1200" dirty="0">
                          <a:latin typeface="+mj-lt"/>
                          <a:cs typeface="Arial" panose="020B0604020202020204" pitchFamily="34" charset="0"/>
                        </a:rPr>
                        <a:t>(at 10 mA/cm</a:t>
                      </a:r>
                      <a:r>
                        <a:rPr lang="sl-SI" sz="1200" baseline="30000" dirty="0">
                          <a:latin typeface="+mj-lt"/>
                          <a:cs typeface="Arial" panose="020B0604020202020204" pitchFamily="34" charset="0"/>
                        </a:rPr>
                        <a:t>2</a:t>
                      </a:r>
                      <a:r>
                        <a:rPr lang="sl-SI" sz="1200" dirty="0">
                          <a:latin typeface="+mj-lt"/>
                          <a:cs typeface="Arial" panose="020B0604020202020204" pitchFamily="34" charset="0"/>
                        </a:rPr>
                        <a:t>)</a:t>
                      </a:r>
                    </a:p>
                  </a:txBody>
                  <a:tcPr anchor="ctr">
                    <a:solidFill>
                      <a:schemeClr val="bg1"/>
                    </a:solidFill>
                  </a:tcPr>
                </a:tc>
                <a:tc>
                  <a:txBody>
                    <a:bodyPr/>
                    <a:lstStyle/>
                    <a:p>
                      <a:pPr algn="ctr">
                        <a:lnSpc>
                          <a:spcPct val="100000"/>
                        </a:lnSpc>
                        <a:spcAft>
                          <a:spcPts val="0"/>
                        </a:spcAft>
                      </a:pPr>
                      <a:r>
                        <a:rPr lang="en-US" sz="1200" b="1" dirty="0">
                          <a:solidFill>
                            <a:srgbClr val="C00000"/>
                          </a:solidFill>
                          <a:effectLst/>
                          <a:latin typeface="+mj-lt"/>
                          <a:ea typeface="Calibri" panose="020F0502020204030204" pitchFamily="34" charset="0"/>
                          <a:cs typeface="Arial" panose="020B0604020202020204" pitchFamily="34" charset="0"/>
                        </a:rPr>
                        <a:t>341 mV</a:t>
                      </a:r>
                      <a:endParaRPr lang="sl-SI" sz="1200" b="1" dirty="0">
                        <a:solidFill>
                          <a:srgbClr val="C00000"/>
                        </a:solidFill>
                        <a:effectLst/>
                        <a:latin typeface="+mj-lt"/>
                        <a:ea typeface="Calibri" panose="020F0502020204030204" pitchFamily="34" charset="0"/>
                        <a:cs typeface="Arial" panose="020B0604020202020204" pitchFamily="34" charset="0"/>
                      </a:endParaRPr>
                    </a:p>
                  </a:txBody>
                  <a:tcPr marL="68580" marR="68580" marT="0" marB="0" anchor="ctr">
                    <a:solidFill>
                      <a:schemeClr val="bg1"/>
                    </a:solidFill>
                  </a:tcPr>
                </a:tc>
                <a:tc>
                  <a:txBody>
                    <a:bodyPr/>
                    <a:lstStyle/>
                    <a:p>
                      <a:pPr algn="ctr">
                        <a:lnSpc>
                          <a:spcPct val="100000"/>
                        </a:lnSpc>
                        <a:spcAft>
                          <a:spcPts val="0"/>
                        </a:spcAft>
                      </a:pPr>
                      <a:r>
                        <a:rPr lang="sl-SI" sz="1200" dirty="0">
                          <a:effectLst/>
                          <a:latin typeface="+mj-lt"/>
                          <a:ea typeface="Calibri" panose="020F0502020204030204" pitchFamily="34" charset="0"/>
                          <a:cs typeface="Arial" panose="020B0604020202020204" pitchFamily="34" charset="0"/>
                        </a:rPr>
                        <a:t>350</a:t>
                      </a:r>
                      <a:r>
                        <a:rPr lang="en-US" sz="1200" dirty="0">
                          <a:effectLst/>
                          <a:latin typeface="+mj-lt"/>
                          <a:ea typeface="Calibri" panose="020F0502020204030204" pitchFamily="34" charset="0"/>
                          <a:cs typeface="Arial" panose="020B0604020202020204" pitchFamily="34" charset="0"/>
                        </a:rPr>
                        <a:t> mV</a:t>
                      </a:r>
                      <a:endParaRPr lang="sl-SI" sz="1200" dirty="0">
                        <a:effectLst/>
                        <a:latin typeface="+mj-lt"/>
                        <a:ea typeface="Calibri" panose="020F0502020204030204" pitchFamily="34" charset="0"/>
                        <a:cs typeface="Arial" panose="020B0604020202020204" pitchFamily="34" charset="0"/>
                      </a:endParaRPr>
                    </a:p>
                  </a:txBody>
                  <a:tcPr marL="68580" marR="68580" marT="0" marB="0" anchor="ctr">
                    <a:solidFill>
                      <a:schemeClr val="bg1"/>
                    </a:solidFill>
                  </a:tcPr>
                </a:tc>
                <a:tc>
                  <a:txBody>
                    <a:bodyPr/>
                    <a:lstStyle/>
                    <a:p>
                      <a:pPr algn="ctr">
                        <a:lnSpc>
                          <a:spcPct val="100000"/>
                        </a:lnSpc>
                        <a:spcAft>
                          <a:spcPts val="0"/>
                        </a:spcAft>
                      </a:pPr>
                      <a:r>
                        <a:rPr lang="en-US" sz="1200" dirty="0">
                          <a:effectLst/>
                          <a:latin typeface="+mj-lt"/>
                          <a:ea typeface="Calibri" panose="020F0502020204030204" pitchFamily="34" charset="0"/>
                          <a:cs typeface="Arial" panose="020B0604020202020204" pitchFamily="34" charset="0"/>
                        </a:rPr>
                        <a:t>350 mV</a:t>
                      </a:r>
                      <a:endParaRPr lang="sl-SI" sz="1200" dirty="0">
                        <a:effectLst/>
                        <a:latin typeface="+mj-lt"/>
                        <a:ea typeface="Calibri" panose="020F0502020204030204" pitchFamily="34" charset="0"/>
                        <a:cs typeface="Arial" panose="020B0604020202020204" pitchFamily="34" charset="0"/>
                      </a:endParaRPr>
                    </a:p>
                  </a:txBody>
                  <a:tcPr marL="68580" marR="68580" marT="0" marB="0" anchor="ctr">
                    <a:solidFill>
                      <a:schemeClr val="bg1"/>
                    </a:solidFill>
                  </a:tcPr>
                </a:tc>
                <a:tc>
                  <a:txBody>
                    <a:bodyPr/>
                    <a:lstStyle/>
                    <a:p>
                      <a:pPr algn="ctr">
                        <a:lnSpc>
                          <a:spcPct val="100000"/>
                        </a:lnSpc>
                        <a:spcAft>
                          <a:spcPts val="0"/>
                        </a:spcAft>
                      </a:pPr>
                      <a:r>
                        <a:rPr lang="en-US" sz="1200" dirty="0">
                          <a:effectLst/>
                          <a:latin typeface="+mj-lt"/>
                          <a:ea typeface="Calibri" panose="020F0502020204030204" pitchFamily="34" charset="0"/>
                          <a:cs typeface="Arial" panose="020B0604020202020204" pitchFamily="34" charset="0"/>
                        </a:rPr>
                        <a:t>235 mV</a:t>
                      </a:r>
                      <a:endParaRPr lang="sl-SI" sz="1200" dirty="0">
                        <a:effectLst/>
                        <a:latin typeface="+mj-lt"/>
                        <a:ea typeface="Calibri" panose="020F0502020204030204" pitchFamily="34" charset="0"/>
                        <a:cs typeface="Arial" panose="020B0604020202020204" pitchFamily="34" charset="0"/>
                      </a:endParaRPr>
                    </a:p>
                  </a:txBody>
                  <a:tcPr marL="68580" marR="68580" marT="0" marB="0" anchor="ctr">
                    <a:solidFill>
                      <a:schemeClr val="bg1"/>
                    </a:solidFill>
                  </a:tcPr>
                </a:tc>
                <a:tc>
                  <a:txBody>
                    <a:bodyPr/>
                    <a:lstStyle/>
                    <a:p>
                      <a:pPr algn="ctr">
                        <a:lnSpc>
                          <a:spcPct val="100000"/>
                        </a:lnSpc>
                        <a:spcAft>
                          <a:spcPts val="0"/>
                        </a:spcAft>
                      </a:pPr>
                      <a:r>
                        <a:rPr lang="sl-SI" sz="1200" b="1" dirty="0">
                          <a:solidFill>
                            <a:schemeClr val="accent1"/>
                          </a:solidFill>
                          <a:latin typeface="+mj-lt"/>
                          <a:cs typeface="Arial" panose="020B0604020202020204" pitchFamily="34" charset="0"/>
                          <a:sym typeface="Symbol" panose="05050102010706020507" pitchFamily="18" charset="2"/>
                        </a:rPr>
                        <a:t> 380 mV</a:t>
                      </a:r>
                      <a:r>
                        <a:rPr lang="sl-SI" sz="1200" b="1" baseline="30000" dirty="0">
                          <a:solidFill>
                            <a:schemeClr val="accent1"/>
                          </a:solidFill>
                          <a:latin typeface="+mj-lt"/>
                          <a:cs typeface="Arial" panose="020B0604020202020204" pitchFamily="34" charset="0"/>
                          <a:sym typeface="Symbol" panose="05050102010706020507" pitchFamily="18" charset="2"/>
                        </a:rPr>
                        <a:t>1</a:t>
                      </a:r>
                      <a:endParaRPr lang="sl-SI" sz="1200" b="1" baseline="30000" dirty="0">
                        <a:solidFill>
                          <a:schemeClr val="accent1"/>
                        </a:solidFill>
                        <a:effectLst/>
                        <a:latin typeface="+mj-lt"/>
                        <a:ea typeface="Calibri" panose="020F0502020204030204" pitchFamily="34" charset="0"/>
                        <a:cs typeface="Arial" panose="020B0604020202020204" pitchFamily="34" charset="0"/>
                      </a:endParaRPr>
                    </a:p>
                  </a:txBody>
                  <a:tcPr marL="68580" marR="68580" marT="0" marB="0" anchor="ctr">
                    <a:solidFill>
                      <a:schemeClr val="bg1"/>
                    </a:solidFill>
                  </a:tcPr>
                </a:tc>
                <a:extLst>
                  <a:ext uri="{0D108BD9-81ED-4DB2-BD59-A6C34878D82A}">
                    <a16:rowId xmlns:a16="http://schemas.microsoft.com/office/drawing/2014/main" val="434673315"/>
                  </a:ext>
                </a:extLst>
              </a:tr>
              <a:tr h="287020">
                <a:tc>
                  <a:txBody>
                    <a:bodyPr/>
                    <a:lstStyle/>
                    <a:p>
                      <a:pPr algn="ctr"/>
                      <a:r>
                        <a:rPr lang="en-US" sz="1200" dirty="0">
                          <a:latin typeface="+mj-lt"/>
                          <a:cs typeface="Arial" panose="020B0604020202020204" pitchFamily="34" charset="0"/>
                        </a:rPr>
                        <a:t>Tafel slope</a:t>
                      </a:r>
                      <a:endParaRPr lang="sl-SI" sz="1200" dirty="0">
                        <a:latin typeface="+mj-lt"/>
                        <a:cs typeface="Arial" panose="020B0604020202020204" pitchFamily="34" charset="0"/>
                      </a:endParaRPr>
                    </a:p>
                  </a:txBody>
                  <a:tcPr anchor="ctr">
                    <a:solidFill>
                      <a:schemeClr val="bg1"/>
                    </a:solidFill>
                  </a:tcPr>
                </a:tc>
                <a:tc>
                  <a:txBody>
                    <a:bodyPr/>
                    <a:lstStyle/>
                    <a:p>
                      <a:pPr algn="ctr">
                        <a:lnSpc>
                          <a:spcPct val="100000"/>
                        </a:lnSpc>
                        <a:spcAft>
                          <a:spcPts val="0"/>
                        </a:spcAft>
                      </a:pPr>
                      <a:r>
                        <a:rPr lang="en-US" sz="1200" b="1" dirty="0">
                          <a:solidFill>
                            <a:srgbClr val="C00000"/>
                          </a:solidFill>
                          <a:effectLst/>
                          <a:latin typeface="+mj-lt"/>
                          <a:ea typeface="Calibri" panose="020F0502020204030204" pitchFamily="34" charset="0"/>
                          <a:cs typeface="Arial" panose="020B0604020202020204" pitchFamily="34" charset="0"/>
                        </a:rPr>
                        <a:t>50 </a:t>
                      </a:r>
                      <a:r>
                        <a:rPr lang="en-US" sz="1200" b="1" dirty="0">
                          <a:solidFill>
                            <a:srgbClr val="C00000"/>
                          </a:solidFill>
                          <a:latin typeface="+mj-lt"/>
                          <a:cs typeface="Arial" panose="020B0604020202020204" pitchFamily="34" charset="0"/>
                        </a:rPr>
                        <a:t>mV/</a:t>
                      </a:r>
                      <a:r>
                        <a:rPr lang="en-US" sz="1200" b="1" dirty="0" err="1">
                          <a:solidFill>
                            <a:srgbClr val="C00000"/>
                          </a:solidFill>
                          <a:latin typeface="+mj-lt"/>
                          <a:cs typeface="Arial" panose="020B0604020202020204" pitchFamily="34" charset="0"/>
                        </a:rPr>
                        <a:t>dec</a:t>
                      </a:r>
                      <a:endParaRPr lang="sl-SI" sz="1200" b="1" dirty="0">
                        <a:solidFill>
                          <a:srgbClr val="C00000"/>
                        </a:solidFill>
                        <a:effectLst/>
                        <a:latin typeface="+mj-lt"/>
                        <a:ea typeface="Calibri" panose="020F0502020204030204" pitchFamily="34" charset="0"/>
                        <a:cs typeface="Arial" panose="020B0604020202020204" pitchFamily="34" charset="0"/>
                      </a:endParaRPr>
                    </a:p>
                  </a:txBody>
                  <a:tcPr marL="68580" marR="68580" marT="0" marB="0" anchor="ctr">
                    <a:solidFill>
                      <a:schemeClr val="bg1"/>
                    </a:solidFill>
                  </a:tcPr>
                </a:tc>
                <a:tc>
                  <a:txBody>
                    <a:bodyPr/>
                    <a:lstStyle/>
                    <a:p>
                      <a:pPr algn="ctr">
                        <a:lnSpc>
                          <a:spcPct val="100000"/>
                        </a:lnSpc>
                        <a:spcAft>
                          <a:spcPts val="0"/>
                        </a:spcAft>
                      </a:pPr>
                      <a:r>
                        <a:rPr lang="sl-SI" sz="1200" dirty="0">
                          <a:effectLst/>
                          <a:latin typeface="+mj-lt"/>
                          <a:ea typeface="Calibri" panose="020F0502020204030204" pitchFamily="34" charset="0"/>
                          <a:cs typeface="Arial" panose="020B0604020202020204" pitchFamily="34" charset="0"/>
                        </a:rPr>
                        <a:t>35</a:t>
                      </a:r>
                      <a:r>
                        <a:rPr lang="en-US" sz="1200" dirty="0">
                          <a:effectLst/>
                          <a:latin typeface="+mj-lt"/>
                          <a:ea typeface="Calibri" panose="020F0502020204030204" pitchFamily="34" charset="0"/>
                          <a:cs typeface="Arial" panose="020B0604020202020204" pitchFamily="34" charset="0"/>
                        </a:rPr>
                        <a:t> </a:t>
                      </a:r>
                      <a:r>
                        <a:rPr lang="en-US" sz="1200" dirty="0">
                          <a:latin typeface="+mj-lt"/>
                          <a:cs typeface="Arial" panose="020B0604020202020204" pitchFamily="34" charset="0"/>
                        </a:rPr>
                        <a:t>mV/</a:t>
                      </a:r>
                      <a:r>
                        <a:rPr lang="en-US" sz="1200" dirty="0" err="1">
                          <a:latin typeface="+mj-lt"/>
                          <a:cs typeface="Arial" panose="020B0604020202020204" pitchFamily="34" charset="0"/>
                        </a:rPr>
                        <a:t>dec</a:t>
                      </a:r>
                      <a:endParaRPr lang="sl-SI" sz="1200" dirty="0">
                        <a:effectLst/>
                        <a:latin typeface="+mj-lt"/>
                        <a:ea typeface="Calibri" panose="020F0502020204030204" pitchFamily="34" charset="0"/>
                        <a:cs typeface="Arial" panose="020B0604020202020204" pitchFamily="34" charset="0"/>
                      </a:endParaRPr>
                    </a:p>
                  </a:txBody>
                  <a:tcPr marL="68580" marR="68580" marT="0" marB="0" anchor="ctr">
                    <a:solidFill>
                      <a:schemeClr val="bg1"/>
                    </a:solidFill>
                  </a:tcPr>
                </a:tc>
                <a:tc>
                  <a:txBody>
                    <a:bodyPr/>
                    <a:lstStyle/>
                    <a:p>
                      <a:pPr algn="ctr">
                        <a:lnSpc>
                          <a:spcPct val="100000"/>
                        </a:lnSpc>
                        <a:spcAft>
                          <a:spcPts val="0"/>
                        </a:spcAft>
                      </a:pPr>
                      <a:r>
                        <a:rPr lang="en-US" sz="1200" dirty="0">
                          <a:effectLst/>
                          <a:latin typeface="+mj-lt"/>
                          <a:ea typeface="Calibri" panose="020F0502020204030204" pitchFamily="34" charset="0"/>
                          <a:cs typeface="Arial" panose="020B0604020202020204" pitchFamily="34" charset="0"/>
                        </a:rPr>
                        <a:t>59.5 </a:t>
                      </a:r>
                      <a:r>
                        <a:rPr lang="en-US" sz="1200" dirty="0">
                          <a:latin typeface="+mj-lt"/>
                          <a:cs typeface="Arial" panose="020B0604020202020204" pitchFamily="34" charset="0"/>
                        </a:rPr>
                        <a:t>mV/</a:t>
                      </a:r>
                      <a:r>
                        <a:rPr lang="en-US" sz="1200" dirty="0" err="1">
                          <a:latin typeface="+mj-lt"/>
                          <a:cs typeface="Arial" panose="020B0604020202020204" pitchFamily="34" charset="0"/>
                        </a:rPr>
                        <a:t>dec</a:t>
                      </a:r>
                      <a:endParaRPr lang="sl-SI" sz="1200" dirty="0">
                        <a:effectLst/>
                        <a:latin typeface="+mj-lt"/>
                        <a:ea typeface="Calibri" panose="020F0502020204030204" pitchFamily="34" charset="0"/>
                        <a:cs typeface="Arial" panose="020B0604020202020204" pitchFamily="34" charset="0"/>
                      </a:endParaRPr>
                    </a:p>
                  </a:txBody>
                  <a:tcPr marL="68580" marR="68580" marT="0" marB="0" anchor="ctr">
                    <a:solidFill>
                      <a:schemeClr val="bg1"/>
                    </a:solidFill>
                  </a:tcPr>
                </a:tc>
                <a:tc>
                  <a:txBody>
                    <a:bodyPr/>
                    <a:lstStyle/>
                    <a:p>
                      <a:pPr algn="ctr">
                        <a:lnSpc>
                          <a:spcPct val="100000"/>
                        </a:lnSpc>
                        <a:spcAft>
                          <a:spcPts val="0"/>
                        </a:spcAft>
                      </a:pPr>
                      <a:r>
                        <a:rPr lang="en-US" sz="1200" dirty="0">
                          <a:effectLst/>
                          <a:latin typeface="+mj-lt"/>
                          <a:ea typeface="Calibri" panose="020F0502020204030204" pitchFamily="34" charset="0"/>
                          <a:cs typeface="Arial" panose="020B0604020202020204" pitchFamily="34" charset="0"/>
                        </a:rPr>
                        <a:t>77.2 mV/</a:t>
                      </a:r>
                      <a:r>
                        <a:rPr lang="en-US" sz="1200" dirty="0" err="1">
                          <a:effectLst/>
                          <a:latin typeface="+mj-lt"/>
                          <a:ea typeface="Calibri" panose="020F0502020204030204" pitchFamily="34" charset="0"/>
                          <a:cs typeface="Arial" panose="020B0604020202020204" pitchFamily="34" charset="0"/>
                        </a:rPr>
                        <a:t>dec</a:t>
                      </a:r>
                      <a:endParaRPr lang="sl-SI" sz="1200" dirty="0">
                        <a:effectLst/>
                        <a:latin typeface="+mj-lt"/>
                        <a:ea typeface="Calibri" panose="020F0502020204030204" pitchFamily="34" charset="0"/>
                        <a:cs typeface="Arial" panose="020B0604020202020204" pitchFamily="34" charset="0"/>
                      </a:endParaRPr>
                    </a:p>
                  </a:txBody>
                  <a:tcPr marL="68580" marR="68580" marT="0" marB="0" anchor="ctr">
                    <a:solidFill>
                      <a:schemeClr val="bg1"/>
                    </a:solidFill>
                  </a:tcPr>
                </a:tc>
                <a:tc>
                  <a:txBody>
                    <a:bodyPr/>
                    <a:lstStyle/>
                    <a:p>
                      <a:pPr algn="ctr">
                        <a:lnSpc>
                          <a:spcPct val="100000"/>
                        </a:lnSpc>
                        <a:spcAft>
                          <a:spcPts val="0"/>
                        </a:spcAft>
                      </a:pPr>
                      <a:r>
                        <a:rPr lang="en-US" sz="1200" b="1" dirty="0">
                          <a:solidFill>
                            <a:schemeClr val="accent1"/>
                          </a:solidFill>
                          <a:effectLst/>
                          <a:latin typeface="+mj-lt"/>
                          <a:ea typeface="Calibri" panose="020F0502020204030204" pitchFamily="34" charset="0"/>
                          <a:cs typeface="Arial" panose="020B0604020202020204" pitchFamily="34" charset="0"/>
                        </a:rPr>
                        <a:t>30 </a:t>
                      </a:r>
                      <a:r>
                        <a:rPr lang="sl-SI" sz="1200" b="1" dirty="0">
                          <a:solidFill>
                            <a:schemeClr val="accent1"/>
                          </a:solidFill>
                          <a:effectLst/>
                          <a:latin typeface="+mj-lt"/>
                          <a:ea typeface="Calibri" panose="020F0502020204030204" pitchFamily="34" charset="0"/>
                          <a:cs typeface="Arial" panose="020B0604020202020204" pitchFamily="34" charset="0"/>
                        </a:rPr>
                        <a:t>-</a:t>
                      </a:r>
                      <a:r>
                        <a:rPr lang="en-US" sz="1200" b="1" dirty="0">
                          <a:solidFill>
                            <a:schemeClr val="accent1"/>
                          </a:solidFill>
                          <a:effectLst/>
                          <a:latin typeface="+mj-lt"/>
                          <a:ea typeface="Calibri" panose="020F0502020204030204" pitchFamily="34" charset="0"/>
                          <a:cs typeface="Arial" panose="020B0604020202020204" pitchFamily="34" charset="0"/>
                        </a:rPr>
                        <a:t> 120 mV</a:t>
                      </a:r>
                      <a:r>
                        <a:rPr lang="sl-SI" sz="1200" b="1" dirty="0">
                          <a:solidFill>
                            <a:schemeClr val="accent1"/>
                          </a:solidFill>
                          <a:effectLst/>
                          <a:latin typeface="+mj-lt"/>
                          <a:ea typeface="Calibri" panose="020F0502020204030204" pitchFamily="34" charset="0"/>
                          <a:cs typeface="Arial" panose="020B0604020202020204" pitchFamily="34" charset="0"/>
                        </a:rPr>
                        <a:t>/</a:t>
                      </a:r>
                      <a:r>
                        <a:rPr lang="en-US" sz="1200" b="1" dirty="0">
                          <a:solidFill>
                            <a:schemeClr val="accent1"/>
                          </a:solidFill>
                          <a:effectLst/>
                          <a:latin typeface="+mj-lt"/>
                          <a:ea typeface="Calibri" panose="020F0502020204030204" pitchFamily="34" charset="0"/>
                          <a:cs typeface="Arial" panose="020B0604020202020204" pitchFamily="34" charset="0"/>
                        </a:rPr>
                        <a:t>dec</a:t>
                      </a:r>
                      <a:r>
                        <a:rPr lang="en-US" sz="1200" b="1" baseline="30000" dirty="0">
                          <a:solidFill>
                            <a:schemeClr val="accent1"/>
                          </a:solidFill>
                          <a:effectLst/>
                          <a:latin typeface="+mj-lt"/>
                          <a:ea typeface="Calibri" panose="020F0502020204030204" pitchFamily="34" charset="0"/>
                          <a:cs typeface="Arial" panose="020B0604020202020204" pitchFamily="34" charset="0"/>
                        </a:rPr>
                        <a:t>2</a:t>
                      </a:r>
                      <a:endParaRPr lang="sl-SI" sz="1200" b="1" baseline="30000" dirty="0">
                        <a:solidFill>
                          <a:schemeClr val="accent1"/>
                        </a:solidFill>
                        <a:effectLst/>
                        <a:latin typeface="+mj-lt"/>
                        <a:ea typeface="Calibri" panose="020F0502020204030204" pitchFamily="34" charset="0"/>
                        <a:cs typeface="Arial" panose="020B0604020202020204" pitchFamily="34" charset="0"/>
                      </a:endParaRPr>
                    </a:p>
                  </a:txBody>
                  <a:tcPr marL="68580" marR="68580" marT="0" marB="0" anchor="ctr">
                    <a:solidFill>
                      <a:schemeClr val="bg1"/>
                    </a:solidFill>
                  </a:tcPr>
                </a:tc>
                <a:extLst>
                  <a:ext uri="{0D108BD9-81ED-4DB2-BD59-A6C34878D82A}">
                    <a16:rowId xmlns:a16="http://schemas.microsoft.com/office/drawing/2014/main" val="256962837"/>
                  </a:ext>
                </a:extLst>
              </a:tr>
            </a:tbl>
          </a:graphicData>
        </a:graphic>
      </p:graphicFrame>
      <p:pic>
        <p:nvPicPr>
          <p:cNvPr id="2" name="Graphic 1">
            <a:extLst>
              <a:ext uri="{FF2B5EF4-FFF2-40B4-BE49-F238E27FC236}">
                <a16:creationId xmlns:a16="http://schemas.microsoft.com/office/drawing/2014/main" id="{668EF3CB-7AD4-08FC-4B5D-E0F4B6573E95}"/>
              </a:ext>
            </a:extLst>
          </p:cNvPr>
          <p:cNvPicPr preferRelativeResize="0">
            <a:picLocks/>
          </p:cNvPicPr>
          <p:nvPr/>
        </p:nvPicPr>
        <p:blipFill>
          <a:blip r:embed="rId4">
            <a:extLst>
              <a:ext uri="{96DAC541-7B7A-43D3-8B79-37D633B846F1}">
                <asvg:svgBlip xmlns:asvg="http://schemas.microsoft.com/office/drawing/2016/SVG/main" r:embed="rId5"/>
              </a:ext>
            </a:extLst>
          </a:blip>
          <a:stretch>
            <a:fillRect/>
          </a:stretch>
        </p:blipFill>
        <p:spPr>
          <a:xfrm>
            <a:off x="302695" y="3482339"/>
            <a:ext cx="378000" cy="144000"/>
          </a:xfrm>
          <a:prstGeom prst="rect">
            <a:avLst/>
          </a:prstGeom>
        </p:spPr>
      </p:pic>
      <p:pic>
        <p:nvPicPr>
          <p:cNvPr id="3" name="Graphic 2">
            <a:extLst>
              <a:ext uri="{FF2B5EF4-FFF2-40B4-BE49-F238E27FC236}">
                <a16:creationId xmlns:a16="http://schemas.microsoft.com/office/drawing/2014/main" id="{61F19A81-CE4C-4AC0-3ABC-C707292B7B3D}"/>
              </a:ext>
            </a:extLst>
          </p:cNvPr>
          <p:cNvPicPr preferRelativeResize="0">
            <a:picLocks/>
          </p:cNvPicPr>
          <p:nvPr/>
        </p:nvPicPr>
        <p:blipFill>
          <a:blip r:embed="rId6">
            <a:extLst>
              <a:ext uri="{96DAC541-7B7A-43D3-8B79-37D633B846F1}">
                <asvg:svgBlip xmlns:asvg="http://schemas.microsoft.com/office/drawing/2016/SVG/main" r:embed="rId7"/>
              </a:ext>
            </a:extLst>
          </a:blip>
          <a:stretch>
            <a:fillRect/>
          </a:stretch>
        </p:blipFill>
        <p:spPr>
          <a:xfrm>
            <a:off x="328205" y="5135413"/>
            <a:ext cx="378000" cy="144000"/>
          </a:xfrm>
          <a:prstGeom prst="rect">
            <a:avLst/>
          </a:prstGeom>
        </p:spPr>
      </p:pic>
      <p:grpSp>
        <p:nvGrpSpPr>
          <p:cNvPr id="4" name="Group 3">
            <a:extLst>
              <a:ext uri="{FF2B5EF4-FFF2-40B4-BE49-F238E27FC236}">
                <a16:creationId xmlns:a16="http://schemas.microsoft.com/office/drawing/2014/main" id="{CEFC682B-0889-B272-74E8-98C425001D54}"/>
              </a:ext>
            </a:extLst>
          </p:cNvPr>
          <p:cNvGrpSpPr/>
          <p:nvPr/>
        </p:nvGrpSpPr>
        <p:grpSpPr>
          <a:xfrm rot="10800000">
            <a:off x="827459" y="6213627"/>
            <a:ext cx="419386" cy="149236"/>
            <a:chOff x="9137593" y="2022481"/>
            <a:chExt cx="419386" cy="149236"/>
          </a:xfrm>
          <a:solidFill>
            <a:schemeClr val="accent2">
              <a:lumMod val="75000"/>
            </a:schemeClr>
          </a:solidFill>
        </p:grpSpPr>
        <p:sp>
          <p:nvSpPr>
            <p:cNvPr id="5" name="Freeform 4">
              <a:extLst>
                <a:ext uri="{FF2B5EF4-FFF2-40B4-BE49-F238E27FC236}">
                  <a16:creationId xmlns:a16="http://schemas.microsoft.com/office/drawing/2014/main" id="{8D61E675-5412-76D2-A1E4-CFDE9C5B8026}"/>
                </a:ext>
              </a:extLst>
            </p:cNvPr>
            <p:cNvSpPr/>
            <p:nvPr/>
          </p:nvSpPr>
          <p:spPr>
            <a:xfrm>
              <a:off x="9412903" y="2022481"/>
              <a:ext cx="144076" cy="149236"/>
            </a:xfrm>
            <a:custGeom>
              <a:avLst/>
              <a:gdLst>
                <a:gd name="connsiteX0" fmla="*/ 144077 w 144076"/>
                <a:gd name="connsiteY0" fmla="*/ 74618 h 149236"/>
                <a:gd name="connsiteX1" fmla="*/ 72038 w 144076"/>
                <a:gd name="connsiteY1" fmla="*/ 149236 h 149236"/>
                <a:gd name="connsiteX2" fmla="*/ 0 w 144076"/>
                <a:gd name="connsiteY2" fmla="*/ 74618 h 149236"/>
                <a:gd name="connsiteX3" fmla="*/ 72038 w 144076"/>
                <a:gd name="connsiteY3" fmla="*/ 0 h 149236"/>
                <a:gd name="connsiteX4" fmla="*/ 144077 w 144076"/>
                <a:gd name="connsiteY4" fmla="*/ 74618 h 149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76" h="149236">
                  <a:moveTo>
                    <a:pt x="144077" y="74618"/>
                  </a:moveTo>
                  <a:cubicBezTo>
                    <a:pt x="144077" y="115829"/>
                    <a:pt x="111824" y="149236"/>
                    <a:pt x="72038" y="149236"/>
                  </a:cubicBezTo>
                  <a:cubicBezTo>
                    <a:pt x="32253" y="149236"/>
                    <a:pt x="0" y="115829"/>
                    <a:pt x="0" y="74618"/>
                  </a:cubicBezTo>
                  <a:cubicBezTo>
                    <a:pt x="0" y="33408"/>
                    <a:pt x="32253" y="0"/>
                    <a:pt x="72038" y="0"/>
                  </a:cubicBezTo>
                  <a:cubicBezTo>
                    <a:pt x="111824" y="0"/>
                    <a:pt x="144077" y="33408"/>
                    <a:pt x="144077" y="74618"/>
                  </a:cubicBezTo>
                  <a:close/>
                </a:path>
              </a:pathLst>
            </a:custGeom>
            <a:grpFill/>
            <a:ln w="12565" cap="flat">
              <a:noFill/>
              <a:prstDash val="solid"/>
              <a:miter/>
            </a:ln>
          </p:spPr>
          <p:txBody>
            <a:bodyPr rtlCol="0" anchor="ctr"/>
            <a:lstStyle/>
            <a:p>
              <a:endParaRPr lang="en-SI"/>
            </a:p>
          </p:txBody>
        </p:sp>
        <p:sp>
          <p:nvSpPr>
            <p:cNvPr id="6" name="Freeform 5">
              <a:extLst>
                <a:ext uri="{FF2B5EF4-FFF2-40B4-BE49-F238E27FC236}">
                  <a16:creationId xmlns:a16="http://schemas.microsoft.com/office/drawing/2014/main" id="{2D0B5A83-B124-10D9-B723-23C1C3FF0290}"/>
                </a:ext>
              </a:extLst>
            </p:cNvPr>
            <p:cNvSpPr/>
            <p:nvPr/>
          </p:nvSpPr>
          <p:spPr>
            <a:xfrm>
              <a:off x="9137593" y="2090129"/>
              <a:ext cx="288000" cy="24872"/>
            </a:xfrm>
            <a:custGeom>
              <a:avLst/>
              <a:gdLst>
                <a:gd name="connsiteX0" fmla="*/ 0 w 486574"/>
                <a:gd name="connsiteY0" fmla="*/ 0 h 24872"/>
                <a:gd name="connsiteX1" fmla="*/ 486574 w 486574"/>
                <a:gd name="connsiteY1" fmla="*/ 0 h 24872"/>
                <a:gd name="connsiteX2" fmla="*/ 486574 w 486574"/>
                <a:gd name="connsiteY2" fmla="*/ 24873 h 24872"/>
                <a:gd name="connsiteX3" fmla="*/ 0 w 486574"/>
                <a:gd name="connsiteY3" fmla="*/ 24873 h 24872"/>
              </a:gdLst>
              <a:ahLst/>
              <a:cxnLst>
                <a:cxn ang="0">
                  <a:pos x="connsiteX0" y="connsiteY0"/>
                </a:cxn>
                <a:cxn ang="0">
                  <a:pos x="connsiteX1" y="connsiteY1"/>
                </a:cxn>
                <a:cxn ang="0">
                  <a:pos x="connsiteX2" y="connsiteY2"/>
                </a:cxn>
                <a:cxn ang="0">
                  <a:pos x="connsiteX3" y="connsiteY3"/>
                </a:cxn>
              </a:cxnLst>
              <a:rect l="l" t="t" r="r" b="b"/>
              <a:pathLst>
                <a:path w="486574" h="24872">
                  <a:moveTo>
                    <a:pt x="0" y="0"/>
                  </a:moveTo>
                  <a:lnTo>
                    <a:pt x="486574" y="0"/>
                  </a:lnTo>
                  <a:lnTo>
                    <a:pt x="486574" y="24873"/>
                  </a:lnTo>
                  <a:lnTo>
                    <a:pt x="0" y="24873"/>
                  </a:lnTo>
                  <a:close/>
                </a:path>
              </a:pathLst>
            </a:custGeom>
            <a:grpFill/>
            <a:ln w="12565" cap="flat">
              <a:noFill/>
              <a:prstDash val="solid"/>
              <a:miter/>
            </a:ln>
          </p:spPr>
          <p:txBody>
            <a:bodyPr rtlCol="0" anchor="ctr"/>
            <a:lstStyle/>
            <a:p>
              <a:endParaRPr lang="en-SI"/>
            </a:p>
          </p:txBody>
        </p:sp>
      </p:grpSp>
      <p:grpSp>
        <p:nvGrpSpPr>
          <p:cNvPr id="7" name="Group 6">
            <a:extLst>
              <a:ext uri="{FF2B5EF4-FFF2-40B4-BE49-F238E27FC236}">
                <a16:creationId xmlns:a16="http://schemas.microsoft.com/office/drawing/2014/main" id="{51BEC298-0749-82F6-E2CB-55C1696D86D2}"/>
              </a:ext>
            </a:extLst>
          </p:cNvPr>
          <p:cNvGrpSpPr/>
          <p:nvPr/>
        </p:nvGrpSpPr>
        <p:grpSpPr>
          <a:xfrm>
            <a:off x="2027999" y="3880016"/>
            <a:ext cx="389240" cy="149236"/>
            <a:chOff x="6051990" y="2022481"/>
            <a:chExt cx="389240" cy="149236"/>
          </a:xfrm>
        </p:grpSpPr>
        <p:sp>
          <p:nvSpPr>
            <p:cNvPr id="8" name="Freeform 7">
              <a:extLst>
                <a:ext uri="{FF2B5EF4-FFF2-40B4-BE49-F238E27FC236}">
                  <a16:creationId xmlns:a16="http://schemas.microsoft.com/office/drawing/2014/main" id="{92999A54-02E9-8AD0-D44A-5327D3C11F59}"/>
                </a:ext>
              </a:extLst>
            </p:cNvPr>
            <p:cNvSpPr/>
            <p:nvPr/>
          </p:nvSpPr>
          <p:spPr>
            <a:xfrm>
              <a:off x="6297154" y="2022481"/>
              <a:ext cx="144076" cy="149236"/>
            </a:xfrm>
            <a:custGeom>
              <a:avLst/>
              <a:gdLst>
                <a:gd name="connsiteX0" fmla="*/ 144077 w 144076"/>
                <a:gd name="connsiteY0" fmla="*/ 74618 h 149236"/>
                <a:gd name="connsiteX1" fmla="*/ 72038 w 144076"/>
                <a:gd name="connsiteY1" fmla="*/ 149236 h 149236"/>
                <a:gd name="connsiteX2" fmla="*/ 0 w 144076"/>
                <a:gd name="connsiteY2" fmla="*/ 74618 h 149236"/>
                <a:gd name="connsiteX3" fmla="*/ 72038 w 144076"/>
                <a:gd name="connsiteY3" fmla="*/ 0 h 149236"/>
                <a:gd name="connsiteX4" fmla="*/ 144077 w 144076"/>
                <a:gd name="connsiteY4" fmla="*/ 74618 h 149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76" h="149236">
                  <a:moveTo>
                    <a:pt x="144077" y="74618"/>
                  </a:moveTo>
                  <a:cubicBezTo>
                    <a:pt x="144077" y="115829"/>
                    <a:pt x="111824" y="149236"/>
                    <a:pt x="72038" y="149236"/>
                  </a:cubicBezTo>
                  <a:cubicBezTo>
                    <a:pt x="32253" y="149236"/>
                    <a:pt x="0" y="115829"/>
                    <a:pt x="0" y="74618"/>
                  </a:cubicBezTo>
                  <a:cubicBezTo>
                    <a:pt x="0" y="33408"/>
                    <a:pt x="32253" y="0"/>
                    <a:pt x="72038" y="0"/>
                  </a:cubicBezTo>
                  <a:cubicBezTo>
                    <a:pt x="111824" y="0"/>
                    <a:pt x="144077" y="33408"/>
                    <a:pt x="144077" y="74618"/>
                  </a:cubicBezTo>
                  <a:close/>
                </a:path>
              </a:pathLst>
            </a:custGeom>
            <a:solidFill>
              <a:srgbClr val="D6A200"/>
            </a:solidFill>
            <a:ln w="12565" cap="flat">
              <a:noFill/>
              <a:prstDash val="solid"/>
              <a:miter/>
            </a:ln>
          </p:spPr>
          <p:txBody>
            <a:bodyPr rtlCol="0" anchor="ctr"/>
            <a:lstStyle/>
            <a:p>
              <a:endParaRPr lang="en-SI"/>
            </a:p>
          </p:txBody>
        </p:sp>
        <p:sp>
          <p:nvSpPr>
            <p:cNvPr id="9" name="Freeform 8">
              <a:extLst>
                <a:ext uri="{FF2B5EF4-FFF2-40B4-BE49-F238E27FC236}">
                  <a16:creationId xmlns:a16="http://schemas.microsoft.com/office/drawing/2014/main" id="{A0B5B30F-812C-4A3A-0D26-F71F98A39D51}"/>
                </a:ext>
              </a:extLst>
            </p:cNvPr>
            <p:cNvSpPr/>
            <p:nvPr/>
          </p:nvSpPr>
          <p:spPr>
            <a:xfrm>
              <a:off x="6051990" y="2085317"/>
              <a:ext cx="288000" cy="23563"/>
            </a:xfrm>
            <a:custGeom>
              <a:avLst/>
              <a:gdLst>
                <a:gd name="connsiteX0" fmla="*/ 486574 w 486574"/>
                <a:gd name="connsiteY0" fmla="*/ 23564 h 23563"/>
                <a:gd name="connsiteX1" fmla="*/ 0 w 486574"/>
                <a:gd name="connsiteY1" fmla="*/ 23564 h 23563"/>
                <a:gd name="connsiteX2" fmla="*/ 0 w 486574"/>
                <a:gd name="connsiteY2" fmla="*/ 0 h 23563"/>
                <a:gd name="connsiteX3" fmla="*/ 486574 w 486574"/>
                <a:gd name="connsiteY3" fmla="*/ 0 h 23563"/>
              </a:gdLst>
              <a:ahLst/>
              <a:cxnLst>
                <a:cxn ang="0">
                  <a:pos x="connsiteX0" y="connsiteY0"/>
                </a:cxn>
                <a:cxn ang="0">
                  <a:pos x="connsiteX1" y="connsiteY1"/>
                </a:cxn>
                <a:cxn ang="0">
                  <a:pos x="connsiteX2" y="connsiteY2"/>
                </a:cxn>
                <a:cxn ang="0">
                  <a:pos x="connsiteX3" y="connsiteY3"/>
                </a:cxn>
              </a:cxnLst>
              <a:rect l="l" t="t" r="r" b="b"/>
              <a:pathLst>
                <a:path w="486574" h="23563">
                  <a:moveTo>
                    <a:pt x="486574" y="23564"/>
                  </a:moveTo>
                  <a:lnTo>
                    <a:pt x="0" y="23564"/>
                  </a:lnTo>
                  <a:lnTo>
                    <a:pt x="0" y="0"/>
                  </a:lnTo>
                  <a:lnTo>
                    <a:pt x="486574" y="0"/>
                  </a:lnTo>
                </a:path>
              </a:pathLst>
            </a:custGeom>
            <a:solidFill>
              <a:srgbClr val="D6A200"/>
            </a:solidFill>
            <a:ln w="12565" cap="flat">
              <a:noFill/>
              <a:prstDash val="solid"/>
              <a:miter/>
            </a:ln>
          </p:spPr>
          <p:txBody>
            <a:bodyPr rtlCol="0" anchor="ctr"/>
            <a:lstStyle/>
            <a:p>
              <a:endParaRPr lang="en-SI"/>
            </a:p>
          </p:txBody>
        </p:sp>
      </p:grpSp>
      <p:sp>
        <p:nvSpPr>
          <p:cNvPr id="10" name="Freeform 9">
            <a:extLst>
              <a:ext uri="{FF2B5EF4-FFF2-40B4-BE49-F238E27FC236}">
                <a16:creationId xmlns:a16="http://schemas.microsoft.com/office/drawing/2014/main" id="{D9FF4CCD-878D-7496-E92D-7D4DD7BCC9C2}"/>
              </a:ext>
            </a:extLst>
          </p:cNvPr>
          <p:cNvSpPr/>
          <p:nvPr/>
        </p:nvSpPr>
        <p:spPr>
          <a:xfrm>
            <a:off x="239838" y="2662366"/>
            <a:ext cx="143640" cy="149236"/>
          </a:xfrm>
          <a:custGeom>
            <a:avLst/>
            <a:gdLst>
              <a:gd name="connsiteX0" fmla="*/ 143640 w 143640"/>
              <a:gd name="connsiteY0" fmla="*/ 74618 h 149236"/>
              <a:gd name="connsiteX1" fmla="*/ 71820 w 143640"/>
              <a:gd name="connsiteY1" fmla="*/ 149236 h 149236"/>
              <a:gd name="connsiteX2" fmla="*/ 0 w 143640"/>
              <a:gd name="connsiteY2" fmla="*/ 74618 h 149236"/>
              <a:gd name="connsiteX3" fmla="*/ 71820 w 143640"/>
              <a:gd name="connsiteY3" fmla="*/ 0 h 149236"/>
              <a:gd name="connsiteX4" fmla="*/ 143640 w 143640"/>
              <a:gd name="connsiteY4" fmla="*/ 74618 h 149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40" h="149236">
                <a:moveTo>
                  <a:pt x="143640" y="74618"/>
                </a:moveTo>
                <a:cubicBezTo>
                  <a:pt x="143640" y="115829"/>
                  <a:pt x="111485" y="149236"/>
                  <a:pt x="71820" y="149236"/>
                </a:cubicBezTo>
                <a:cubicBezTo>
                  <a:pt x="32155" y="149236"/>
                  <a:pt x="0" y="115829"/>
                  <a:pt x="0" y="74618"/>
                </a:cubicBezTo>
                <a:cubicBezTo>
                  <a:pt x="0" y="33408"/>
                  <a:pt x="32155" y="0"/>
                  <a:pt x="71820" y="0"/>
                </a:cubicBezTo>
                <a:cubicBezTo>
                  <a:pt x="111485" y="0"/>
                  <a:pt x="143640" y="33408"/>
                  <a:pt x="143640" y="74618"/>
                </a:cubicBezTo>
                <a:close/>
              </a:path>
            </a:pathLst>
          </a:custGeom>
          <a:solidFill>
            <a:srgbClr val="2D717C"/>
          </a:solidFill>
          <a:ln w="12383" cap="flat">
            <a:noFill/>
            <a:prstDash val="solid"/>
            <a:miter/>
          </a:ln>
        </p:spPr>
        <p:txBody>
          <a:bodyPr rtlCol="0" anchor="ctr"/>
          <a:lstStyle/>
          <a:p>
            <a:endParaRPr lang="en-SI"/>
          </a:p>
        </p:txBody>
      </p:sp>
      <p:sp>
        <p:nvSpPr>
          <p:cNvPr id="11" name="Freeform 10">
            <a:extLst>
              <a:ext uri="{FF2B5EF4-FFF2-40B4-BE49-F238E27FC236}">
                <a16:creationId xmlns:a16="http://schemas.microsoft.com/office/drawing/2014/main" id="{AC5383C9-AF68-6BB9-AFBB-51907A7D2E1E}"/>
              </a:ext>
            </a:extLst>
          </p:cNvPr>
          <p:cNvSpPr/>
          <p:nvPr/>
        </p:nvSpPr>
        <p:spPr>
          <a:xfrm rot="10800000">
            <a:off x="343548" y="2720401"/>
            <a:ext cx="270900" cy="24872"/>
          </a:xfrm>
          <a:custGeom>
            <a:avLst/>
            <a:gdLst>
              <a:gd name="connsiteX0" fmla="*/ 0 w 270900"/>
              <a:gd name="connsiteY0" fmla="*/ 0 h 24872"/>
              <a:gd name="connsiteX1" fmla="*/ 270900 w 270900"/>
              <a:gd name="connsiteY1" fmla="*/ 0 h 24872"/>
              <a:gd name="connsiteX2" fmla="*/ 270900 w 270900"/>
              <a:gd name="connsiteY2" fmla="*/ 24873 h 24872"/>
              <a:gd name="connsiteX3" fmla="*/ 0 w 270900"/>
              <a:gd name="connsiteY3" fmla="*/ 24873 h 24872"/>
            </a:gdLst>
            <a:ahLst/>
            <a:cxnLst>
              <a:cxn ang="0">
                <a:pos x="connsiteX0" y="connsiteY0"/>
              </a:cxn>
              <a:cxn ang="0">
                <a:pos x="connsiteX1" y="connsiteY1"/>
              </a:cxn>
              <a:cxn ang="0">
                <a:pos x="connsiteX2" y="connsiteY2"/>
              </a:cxn>
              <a:cxn ang="0">
                <a:pos x="connsiteX3" y="connsiteY3"/>
              </a:cxn>
            </a:cxnLst>
            <a:rect l="l" t="t" r="r" b="b"/>
            <a:pathLst>
              <a:path w="270900" h="24872">
                <a:moveTo>
                  <a:pt x="0" y="0"/>
                </a:moveTo>
                <a:lnTo>
                  <a:pt x="270900" y="0"/>
                </a:lnTo>
                <a:lnTo>
                  <a:pt x="270900" y="24873"/>
                </a:lnTo>
                <a:lnTo>
                  <a:pt x="0" y="24873"/>
                </a:lnTo>
                <a:close/>
              </a:path>
            </a:pathLst>
          </a:custGeom>
          <a:solidFill>
            <a:srgbClr val="2D717C"/>
          </a:solidFill>
          <a:ln w="12383" cap="flat">
            <a:noFill/>
            <a:prstDash val="solid"/>
            <a:miter/>
          </a:ln>
        </p:spPr>
        <p:txBody>
          <a:bodyPr rtlCol="0" anchor="ctr"/>
          <a:lstStyle/>
          <a:p>
            <a:endParaRPr lang="en-SI"/>
          </a:p>
        </p:txBody>
      </p:sp>
      <p:grpSp>
        <p:nvGrpSpPr>
          <p:cNvPr id="12" name="Group 11">
            <a:extLst>
              <a:ext uri="{FF2B5EF4-FFF2-40B4-BE49-F238E27FC236}">
                <a16:creationId xmlns:a16="http://schemas.microsoft.com/office/drawing/2014/main" id="{30F534C7-13F9-136B-511F-866AFD259610}"/>
              </a:ext>
            </a:extLst>
          </p:cNvPr>
          <p:cNvGrpSpPr/>
          <p:nvPr/>
        </p:nvGrpSpPr>
        <p:grpSpPr>
          <a:xfrm>
            <a:off x="543496" y="1122159"/>
            <a:ext cx="1521802" cy="5223298"/>
            <a:chOff x="2157767" y="0"/>
            <a:chExt cx="2858617" cy="9143999"/>
          </a:xfrm>
        </p:grpSpPr>
        <p:pic>
          <p:nvPicPr>
            <p:cNvPr id="13" name="Graphic 12">
              <a:extLst>
                <a:ext uri="{FF2B5EF4-FFF2-40B4-BE49-F238E27FC236}">
                  <a16:creationId xmlns:a16="http://schemas.microsoft.com/office/drawing/2014/main" id="{D5EEA497-6BC8-7298-2164-025FF676E3D5}"/>
                </a:ext>
              </a:extLst>
            </p:cNvPr>
            <p:cNvPicPr preferRelativeResize="0">
              <a:picLocks/>
            </p:cNvPicPr>
            <p:nvPr/>
          </p:nvPicPr>
          <p:blipFill>
            <a:blip r:embed="rId8">
              <a:extLst>
                <a:ext uri="{96DAC541-7B7A-43D3-8B79-37D633B846F1}">
                  <asvg:svgBlip xmlns:asvg="http://schemas.microsoft.com/office/drawing/2016/SVG/main" r:embed="rId9"/>
                </a:ext>
              </a:extLst>
            </a:blip>
            <a:stretch>
              <a:fillRect/>
            </a:stretch>
          </p:blipFill>
          <p:spPr>
            <a:xfrm>
              <a:off x="2157984" y="0"/>
              <a:ext cx="2858399" cy="2122489"/>
            </a:xfrm>
            <a:prstGeom prst="rect">
              <a:avLst/>
            </a:prstGeom>
          </p:spPr>
        </p:pic>
        <p:pic>
          <p:nvPicPr>
            <p:cNvPr id="14" name="Graphic 13">
              <a:extLst>
                <a:ext uri="{FF2B5EF4-FFF2-40B4-BE49-F238E27FC236}">
                  <a16:creationId xmlns:a16="http://schemas.microsoft.com/office/drawing/2014/main" id="{BA2925D8-D0EC-F28A-B7F3-3247E0A84E75}"/>
                </a:ext>
              </a:extLst>
            </p:cNvPr>
            <p:cNvPicPr preferRelativeResize="0">
              <a:picLocks/>
            </p:cNvPicPr>
            <p:nvPr/>
          </p:nvPicPr>
          <p:blipFill>
            <a:blip r:embed="rId10">
              <a:extLst>
                <a:ext uri="{96DAC541-7B7A-43D3-8B79-37D633B846F1}">
                  <asvg:svgBlip xmlns:asvg="http://schemas.microsoft.com/office/drawing/2016/SVG/main" r:embed="rId11"/>
                </a:ext>
              </a:extLst>
            </a:blip>
            <a:stretch>
              <a:fillRect/>
            </a:stretch>
          </p:blipFill>
          <p:spPr>
            <a:xfrm>
              <a:off x="2157984" y="1992792"/>
              <a:ext cx="2858400" cy="1598400"/>
            </a:xfrm>
            <a:prstGeom prst="rect">
              <a:avLst/>
            </a:prstGeom>
          </p:spPr>
        </p:pic>
        <p:pic>
          <p:nvPicPr>
            <p:cNvPr id="15" name="Graphic 14">
              <a:extLst>
                <a:ext uri="{FF2B5EF4-FFF2-40B4-BE49-F238E27FC236}">
                  <a16:creationId xmlns:a16="http://schemas.microsoft.com/office/drawing/2014/main" id="{A1707C8E-38A6-A990-196C-7C33836A156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157767" y="3434239"/>
              <a:ext cx="2854286" cy="1598400"/>
            </a:xfrm>
            <a:prstGeom prst="rect">
              <a:avLst/>
            </a:prstGeom>
          </p:spPr>
        </p:pic>
        <p:pic>
          <p:nvPicPr>
            <p:cNvPr id="16" name="Graphic 15">
              <a:extLst>
                <a:ext uri="{FF2B5EF4-FFF2-40B4-BE49-F238E27FC236}">
                  <a16:creationId xmlns:a16="http://schemas.microsoft.com/office/drawing/2014/main" id="{9740B181-8367-2EA8-304A-E5203951294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157984" y="4873948"/>
              <a:ext cx="2854286" cy="1598400"/>
            </a:xfrm>
            <a:prstGeom prst="rect">
              <a:avLst/>
            </a:prstGeom>
          </p:spPr>
        </p:pic>
        <p:pic>
          <p:nvPicPr>
            <p:cNvPr id="17" name="Graphic 16">
              <a:extLst>
                <a:ext uri="{FF2B5EF4-FFF2-40B4-BE49-F238E27FC236}">
                  <a16:creationId xmlns:a16="http://schemas.microsoft.com/office/drawing/2014/main" id="{8610168E-CDDB-99E5-C3E0-217B070E920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158198" y="6316233"/>
              <a:ext cx="2854285" cy="1598400"/>
            </a:xfrm>
            <a:prstGeom prst="rect">
              <a:avLst/>
            </a:prstGeom>
          </p:spPr>
        </p:pic>
        <p:pic>
          <p:nvPicPr>
            <p:cNvPr id="18" name="Graphic 17">
              <a:extLst>
                <a:ext uri="{FF2B5EF4-FFF2-40B4-BE49-F238E27FC236}">
                  <a16:creationId xmlns:a16="http://schemas.microsoft.com/office/drawing/2014/main" id="{02F3D1CB-5EFE-7EBF-643F-34A91D2395C9}"/>
                </a:ext>
              </a:extLst>
            </p:cNvPr>
            <p:cNvPicPr preferRelativeResize="0">
              <a:picLocks/>
            </p:cNvPicPr>
            <p:nvPr/>
          </p:nvPicPr>
          <p:blipFill>
            <a:blip r:embed="rId12">
              <a:extLst>
                <a:ext uri="{96DAC541-7B7A-43D3-8B79-37D633B846F1}">
                  <asvg:svgBlip xmlns:asvg="http://schemas.microsoft.com/office/drawing/2016/SVG/main" r:embed="rId13"/>
                </a:ext>
              </a:extLst>
            </a:blip>
            <a:stretch>
              <a:fillRect/>
            </a:stretch>
          </p:blipFill>
          <p:spPr>
            <a:xfrm>
              <a:off x="3428569" y="7829999"/>
              <a:ext cx="1587599" cy="1314000"/>
            </a:xfrm>
            <a:prstGeom prst="rect">
              <a:avLst/>
            </a:prstGeom>
          </p:spPr>
        </p:pic>
      </p:grpSp>
      <p:pic>
        <p:nvPicPr>
          <p:cNvPr id="19" name="Graphic 18">
            <a:extLst>
              <a:ext uri="{FF2B5EF4-FFF2-40B4-BE49-F238E27FC236}">
                <a16:creationId xmlns:a16="http://schemas.microsoft.com/office/drawing/2014/main" id="{203355E9-50F5-6D20-3EDF-641641E32E37}"/>
              </a:ext>
            </a:extLst>
          </p:cNvPr>
          <p:cNvPicPr preferRelativeResize="0">
            <a:picLocks/>
          </p:cNvPicPr>
          <p:nvPr/>
        </p:nvPicPr>
        <p:blipFill>
          <a:blip r:embed="rId14">
            <a:extLst>
              <a:ext uri="{96DAC541-7B7A-43D3-8B79-37D633B846F1}">
                <asvg:svgBlip xmlns:asvg="http://schemas.microsoft.com/office/drawing/2016/SVG/main" r:embed="rId15"/>
              </a:ext>
            </a:extLst>
          </a:blip>
          <a:stretch>
            <a:fillRect/>
          </a:stretch>
        </p:blipFill>
        <p:spPr>
          <a:xfrm>
            <a:off x="569551" y="1122158"/>
            <a:ext cx="1468025" cy="1177870"/>
          </a:xfrm>
          <a:prstGeom prst="rect">
            <a:avLst/>
          </a:prstGeom>
        </p:spPr>
      </p:pic>
      <p:pic>
        <p:nvPicPr>
          <p:cNvPr id="20" name="Graphic 19">
            <a:extLst>
              <a:ext uri="{FF2B5EF4-FFF2-40B4-BE49-F238E27FC236}">
                <a16:creationId xmlns:a16="http://schemas.microsoft.com/office/drawing/2014/main" id="{981E9DBA-7302-15A8-730A-FC46400F31AE}"/>
              </a:ext>
            </a:extLst>
          </p:cNvPr>
          <p:cNvPicPr preferRelativeResize="0">
            <a:picLocks/>
          </p:cNvPicPr>
          <p:nvPr/>
        </p:nvPicPr>
        <p:blipFill>
          <a:blip r:embed="rId16">
            <a:extLst>
              <a:ext uri="{96DAC541-7B7A-43D3-8B79-37D633B846F1}">
                <asvg:svgBlip xmlns:asvg="http://schemas.microsoft.com/office/drawing/2016/SVG/main" r:embed="rId17"/>
              </a:ext>
            </a:extLst>
          </a:blip>
          <a:stretch>
            <a:fillRect/>
          </a:stretch>
        </p:blipFill>
        <p:spPr>
          <a:xfrm>
            <a:off x="569551" y="2285214"/>
            <a:ext cx="1468026" cy="856023"/>
          </a:xfrm>
          <a:prstGeom prst="rect">
            <a:avLst/>
          </a:prstGeom>
        </p:spPr>
      </p:pic>
      <p:pic>
        <p:nvPicPr>
          <p:cNvPr id="21" name="Graphic 20">
            <a:extLst>
              <a:ext uri="{FF2B5EF4-FFF2-40B4-BE49-F238E27FC236}">
                <a16:creationId xmlns:a16="http://schemas.microsoft.com/office/drawing/2014/main" id="{3572665E-338F-2C06-3958-347E4C068EA1}"/>
              </a:ext>
            </a:extLst>
          </p:cNvPr>
          <p:cNvPicPr preferRelativeResize="0">
            <a:picLocks/>
          </p:cNvPicPr>
          <p:nvPr/>
        </p:nvPicPr>
        <p:blipFill>
          <a:blip r:embed="rId18">
            <a:extLst>
              <a:ext uri="{96DAC541-7B7A-43D3-8B79-37D633B846F1}">
                <asvg:svgBlip xmlns:asvg="http://schemas.microsoft.com/office/drawing/2016/SVG/main" r:embed="rId19"/>
              </a:ext>
            </a:extLst>
          </a:blip>
          <a:stretch>
            <a:fillRect/>
          </a:stretch>
        </p:blipFill>
        <p:spPr>
          <a:xfrm>
            <a:off x="569552" y="3108633"/>
            <a:ext cx="1468026" cy="855469"/>
          </a:xfrm>
          <a:prstGeom prst="rect">
            <a:avLst/>
          </a:prstGeom>
        </p:spPr>
      </p:pic>
      <p:pic>
        <p:nvPicPr>
          <p:cNvPr id="22" name="Graphic 21">
            <a:extLst>
              <a:ext uri="{FF2B5EF4-FFF2-40B4-BE49-F238E27FC236}">
                <a16:creationId xmlns:a16="http://schemas.microsoft.com/office/drawing/2014/main" id="{066B37D2-FD02-47E8-7F52-06FAF515D4EB}"/>
              </a:ext>
            </a:extLst>
          </p:cNvPr>
          <p:cNvPicPr preferRelativeResize="0">
            <a:picLocks/>
          </p:cNvPicPr>
          <p:nvPr/>
        </p:nvPicPr>
        <p:blipFill>
          <a:blip r:embed="rId20">
            <a:extLst>
              <a:ext uri="{96DAC541-7B7A-43D3-8B79-37D633B846F1}">
                <asvg:svgBlip xmlns:asvg="http://schemas.microsoft.com/office/drawing/2016/SVG/main" r:embed="rId21"/>
              </a:ext>
            </a:extLst>
          </a:blip>
          <a:stretch>
            <a:fillRect/>
          </a:stretch>
        </p:blipFill>
        <p:spPr>
          <a:xfrm>
            <a:off x="569552" y="3930115"/>
            <a:ext cx="1468026" cy="855469"/>
          </a:xfrm>
          <a:prstGeom prst="rect">
            <a:avLst/>
          </a:prstGeom>
        </p:spPr>
      </p:pic>
      <p:pic>
        <p:nvPicPr>
          <p:cNvPr id="23" name="Graphic 22">
            <a:extLst>
              <a:ext uri="{FF2B5EF4-FFF2-40B4-BE49-F238E27FC236}">
                <a16:creationId xmlns:a16="http://schemas.microsoft.com/office/drawing/2014/main" id="{03616DDC-C8A1-3F42-5E39-7436BF113450}"/>
              </a:ext>
            </a:extLst>
          </p:cNvPr>
          <p:cNvPicPr preferRelativeResize="0">
            <a:picLocks/>
          </p:cNvPicPr>
          <p:nvPr/>
        </p:nvPicPr>
        <p:blipFill>
          <a:blip r:embed="rId22">
            <a:extLst>
              <a:ext uri="{96DAC541-7B7A-43D3-8B79-37D633B846F1}">
                <asvg:svgBlip xmlns:asvg="http://schemas.microsoft.com/office/drawing/2016/SVG/main" r:embed="rId23"/>
              </a:ext>
            </a:extLst>
          </a:blip>
          <a:stretch>
            <a:fillRect/>
          </a:stretch>
        </p:blipFill>
        <p:spPr>
          <a:xfrm>
            <a:off x="569551" y="4758068"/>
            <a:ext cx="1468026" cy="855470"/>
          </a:xfrm>
          <a:prstGeom prst="rect">
            <a:avLst/>
          </a:prstGeom>
        </p:spPr>
      </p:pic>
      <p:pic>
        <p:nvPicPr>
          <p:cNvPr id="24" name="Graphic 23">
            <a:extLst>
              <a:ext uri="{FF2B5EF4-FFF2-40B4-BE49-F238E27FC236}">
                <a16:creationId xmlns:a16="http://schemas.microsoft.com/office/drawing/2014/main" id="{4CD8D5CA-0375-597A-5C61-7666699BDECC}"/>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246845" y="5594859"/>
            <a:ext cx="791508" cy="747675"/>
          </a:xfrm>
          <a:prstGeom prst="rect">
            <a:avLst/>
          </a:prstGeom>
        </p:spPr>
      </p:pic>
      <p:pic>
        <p:nvPicPr>
          <p:cNvPr id="25" name="Graphic 24">
            <a:extLst>
              <a:ext uri="{FF2B5EF4-FFF2-40B4-BE49-F238E27FC236}">
                <a16:creationId xmlns:a16="http://schemas.microsoft.com/office/drawing/2014/main" id="{91413A3F-445F-B7B7-52D5-23FA161AB892}"/>
              </a:ext>
            </a:extLst>
          </p:cNvPr>
          <p:cNvPicPr preferRelativeResize="0">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21171" y="1122159"/>
            <a:ext cx="1366452" cy="1176937"/>
          </a:xfrm>
          <a:prstGeom prst="rect">
            <a:avLst/>
          </a:prstGeom>
        </p:spPr>
      </p:pic>
      <p:pic>
        <p:nvPicPr>
          <p:cNvPr id="26" name="Graphic 25">
            <a:extLst>
              <a:ext uri="{FF2B5EF4-FFF2-40B4-BE49-F238E27FC236}">
                <a16:creationId xmlns:a16="http://schemas.microsoft.com/office/drawing/2014/main" id="{2D33F643-F159-6436-2484-6849AC61E43E}"/>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625022" y="3983613"/>
            <a:ext cx="1366452" cy="791181"/>
          </a:xfrm>
          <a:prstGeom prst="rect">
            <a:avLst/>
          </a:prstGeom>
        </p:spPr>
      </p:pic>
      <p:pic>
        <p:nvPicPr>
          <p:cNvPr id="27" name="Graphic 26">
            <a:extLst>
              <a:ext uri="{FF2B5EF4-FFF2-40B4-BE49-F238E27FC236}">
                <a16:creationId xmlns:a16="http://schemas.microsoft.com/office/drawing/2014/main" id="{3976BC5A-035B-EC0E-98C1-5B535192828A}"/>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622842" y="3152908"/>
            <a:ext cx="1366452" cy="791181"/>
          </a:xfrm>
          <a:prstGeom prst="rect">
            <a:avLst/>
          </a:prstGeom>
        </p:spPr>
      </p:pic>
      <p:pic>
        <p:nvPicPr>
          <p:cNvPr id="28" name="Graphic 27">
            <a:extLst>
              <a:ext uri="{FF2B5EF4-FFF2-40B4-BE49-F238E27FC236}">
                <a16:creationId xmlns:a16="http://schemas.microsoft.com/office/drawing/2014/main" id="{7C9CFE47-B008-F445-6785-22E473D2C8E0}"/>
              </a:ext>
            </a:extLst>
          </p:cNvPr>
          <p:cNvPicPr preferRelativeResize="0">
            <a:picLocks/>
          </p:cNvPicPr>
          <p:nvPr/>
        </p:nvPicPr>
        <p:blipFill>
          <a:blip r:embed="rId30">
            <a:extLst>
              <a:ext uri="{96DAC541-7B7A-43D3-8B79-37D633B846F1}">
                <asvg:svgBlip xmlns:asvg="http://schemas.microsoft.com/office/drawing/2016/SVG/main" r:embed="rId31"/>
              </a:ext>
            </a:extLst>
          </a:blip>
          <a:stretch>
            <a:fillRect/>
          </a:stretch>
        </p:blipFill>
        <p:spPr>
          <a:xfrm>
            <a:off x="1302621" y="5590734"/>
            <a:ext cx="689934" cy="747568"/>
          </a:xfrm>
          <a:prstGeom prst="rect">
            <a:avLst/>
          </a:prstGeom>
        </p:spPr>
      </p:pic>
      <p:pic>
        <p:nvPicPr>
          <p:cNvPr id="32" name="Graphic 31">
            <a:extLst>
              <a:ext uri="{FF2B5EF4-FFF2-40B4-BE49-F238E27FC236}">
                <a16:creationId xmlns:a16="http://schemas.microsoft.com/office/drawing/2014/main" id="{191FD74C-1FE4-DFDB-0BB8-90EE9E8AF6BB}"/>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625291" y="4802943"/>
            <a:ext cx="1366452" cy="791181"/>
          </a:xfrm>
          <a:prstGeom prst="rect">
            <a:avLst/>
          </a:prstGeom>
        </p:spPr>
      </p:pic>
      <p:pic>
        <p:nvPicPr>
          <p:cNvPr id="33" name="Graphic 32">
            <a:extLst>
              <a:ext uri="{FF2B5EF4-FFF2-40B4-BE49-F238E27FC236}">
                <a16:creationId xmlns:a16="http://schemas.microsoft.com/office/drawing/2014/main" id="{9FF1A73C-0A5A-F374-9E6A-A4943E57337C}"/>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621171" y="2345075"/>
            <a:ext cx="1366452" cy="791181"/>
          </a:xfrm>
          <a:prstGeom prst="rect">
            <a:avLst/>
          </a:prstGeom>
        </p:spPr>
      </p:pic>
      <p:sp>
        <p:nvSpPr>
          <p:cNvPr id="36" name="TextBox 35">
            <a:extLst>
              <a:ext uri="{FF2B5EF4-FFF2-40B4-BE49-F238E27FC236}">
                <a16:creationId xmlns:a16="http://schemas.microsoft.com/office/drawing/2014/main" id="{BF365383-B3E6-CD8A-15D6-2F3D77EC61F9}"/>
              </a:ext>
            </a:extLst>
          </p:cNvPr>
          <p:cNvSpPr txBox="1"/>
          <p:nvPr/>
        </p:nvSpPr>
        <p:spPr>
          <a:xfrm>
            <a:off x="287607" y="6103974"/>
            <a:ext cx="601447" cy="338554"/>
          </a:xfrm>
          <a:prstGeom prst="rect">
            <a:avLst/>
          </a:prstGeom>
          <a:noFill/>
        </p:spPr>
        <p:txBody>
          <a:bodyPr wrap="none" rtlCol="0">
            <a:spAutoFit/>
          </a:bodyPr>
          <a:lstStyle/>
          <a:p>
            <a:r>
              <a:rPr lang="sl-SI" sz="1600" b="1" dirty="0"/>
              <a:t>2011</a:t>
            </a:r>
            <a:endParaRPr lang="en-US" sz="1600" b="1" dirty="0"/>
          </a:p>
        </p:txBody>
      </p:sp>
      <p:pic>
        <p:nvPicPr>
          <p:cNvPr id="38" name="Picture Placeholder 116" descr="Lightbulb and gear">
            <a:extLst>
              <a:ext uri="{FF2B5EF4-FFF2-40B4-BE49-F238E27FC236}">
                <a16:creationId xmlns:a16="http://schemas.microsoft.com/office/drawing/2014/main" id="{617453A5-CCF3-3574-840F-B153AA15B048}"/>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57516" y="6342427"/>
            <a:ext cx="490209" cy="490209"/>
          </a:xfrm>
          <a:prstGeom prst="rect">
            <a:avLst/>
          </a:prstGeom>
        </p:spPr>
      </p:pic>
      <p:sp>
        <p:nvSpPr>
          <p:cNvPr id="39" name="TextBox 38">
            <a:extLst>
              <a:ext uri="{FF2B5EF4-FFF2-40B4-BE49-F238E27FC236}">
                <a16:creationId xmlns:a16="http://schemas.microsoft.com/office/drawing/2014/main" id="{6341224E-406D-3EF1-C6EC-E1E89ED67B52}"/>
              </a:ext>
            </a:extLst>
          </p:cNvPr>
          <p:cNvSpPr txBox="1"/>
          <p:nvPr/>
        </p:nvSpPr>
        <p:spPr>
          <a:xfrm>
            <a:off x="1422519" y="6070288"/>
            <a:ext cx="1112805" cy="400110"/>
          </a:xfrm>
          <a:prstGeom prst="rect">
            <a:avLst/>
          </a:prstGeom>
          <a:noFill/>
        </p:spPr>
        <p:txBody>
          <a:bodyPr wrap="none" rtlCol="0">
            <a:spAutoFit/>
          </a:bodyPr>
          <a:lstStyle/>
          <a:p>
            <a:r>
              <a:rPr lang="en-US" sz="1000" b="1" dirty="0"/>
              <a:t>Anodic oxidation </a:t>
            </a:r>
          </a:p>
          <a:p>
            <a:r>
              <a:rPr lang="en-US" sz="1000" b="1" dirty="0"/>
              <a:t>process</a:t>
            </a:r>
          </a:p>
        </p:txBody>
      </p:sp>
      <p:pic>
        <p:nvPicPr>
          <p:cNvPr id="40" name="Picture Placeholder 94" descr="Flask">
            <a:extLst>
              <a:ext uri="{FF2B5EF4-FFF2-40B4-BE49-F238E27FC236}">
                <a16:creationId xmlns:a16="http://schemas.microsoft.com/office/drawing/2014/main" id="{897E03FE-0C93-666B-E64B-00C42E09CA27}"/>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751665" y="4921551"/>
            <a:ext cx="448627" cy="448627"/>
          </a:xfrm>
          <a:prstGeom prst="rect">
            <a:avLst/>
          </a:prstGeom>
        </p:spPr>
      </p:pic>
      <p:sp>
        <p:nvSpPr>
          <p:cNvPr id="41" name="TextBox 40">
            <a:extLst>
              <a:ext uri="{FF2B5EF4-FFF2-40B4-BE49-F238E27FC236}">
                <a16:creationId xmlns:a16="http://schemas.microsoft.com/office/drawing/2014/main" id="{7084ECE5-61D0-7B7B-47C9-3E31B24AFD26}"/>
              </a:ext>
            </a:extLst>
          </p:cNvPr>
          <p:cNvSpPr txBox="1"/>
          <p:nvPr/>
        </p:nvSpPr>
        <p:spPr>
          <a:xfrm rot="16200000">
            <a:off x="-329079" y="4793456"/>
            <a:ext cx="1016625" cy="400110"/>
          </a:xfrm>
          <a:prstGeom prst="rect">
            <a:avLst/>
          </a:prstGeom>
          <a:noFill/>
        </p:spPr>
        <p:txBody>
          <a:bodyPr wrap="none" rtlCol="0">
            <a:spAutoFit/>
          </a:bodyPr>
          <a:lstStyle/>
          <a:p>
            <a:pPr algn="ctr"/>
            <a:r>
              <a:rPr lang="en-US" sz="1000" b="1" dirty="0"/>
              <a:t>Anodization of </a:t>
            </a:r>
            <a:endParaRPr lang="sl-SI" sz="1000" b="1" dirty="0"/>
          </a:p>
          <a:p>
            <a:pPr algn="ctr"/>
            <a:r>
              <a:rPr lang="en-US" sz="1000" b="1" dirty="0"/>
              <a:t>single elements</a:t>
            </a:r>
          </a:p>
        </p:txBody>
      </p:sp>
      <p:grpSp>
        <p:nvGrpSpPr>
          <p:cNvPr id="42" name="Group 41">
            <a:extLst>
              <a:ext uri="{FF2B5EF4-FFF2-40B4-BE49-F238E27FC236}">
                <a16:creationId xmlns:a16="http://schemas.microsoft.com/office/drawing/2014/main" id="{95573248-3595-F3BD-545C-A8170B216628}"/>
              </a:ext>
            </a:extLst>
          </p:cNvPr>
          <p:cNvGrpSpPr/>
          <p:nvPr/>
        </p:nvGrpSpPr>
        <p:grpSpPr>
          <a:xfrm>
            <a:off x="2084213" y="2212815"/>
            <a:ext cx="424685" cy="175982"/>
            <a:chOff x="2716891" y="2062806"/>
            <a:chExt cx="424685" cy="175982"/>
          </a:xfrm>
        </p:grpSpPr>
        <p:sp>
          <p:nvSpPr>
            <p:cNvPr id="43" name="Freeform 42">
              <a:extLst>
                <a:ext uri="{FF2B5EF4-FFF2-40B4-BE49-F238E27FC236}">
                  <a16:creationId xmlns:a16="http://schemas.microsoft.com/office/drawing/2014/main" id="{F6DB8B31-93CF-EA94-91D0-87847C7E5132}"/>
                </a:ext>
              </a:extLst>
            </p:cNvPr>
            <p:cNvSpPr/>
            <p:nvPr/>
          </p:nvSpPr>
          <p:spPr>
            <a:xfrm>
              <a:off x="2971678" y="2062806"/>
              <a:ext cx="169898" cy="175982"/>
            </a:xfrm>
            <a:custGeom>
              <a:avLst/>
              <a:gdLst>
                <a:gd name="connsiteX0" fmla="*/ 169898 w 169898"/>
                <a:gd name="connsiteY0" fmla="*/ 87991 h 175982"/>
                <a:gd name="connsiteX1" fmla="*/ 84949 w 169898"/>
                <a:gd name="connsiteY1" fmla="*/ 175983 h 175982"/>
                <a:gd name="connsiteX2" fmla="*/ 0 w 169898"/>
                <a:gd name="connsiteY2" fmla="*/ 87991 h 175982"/>
                <a:gd name="connsiteX3" fmla="*/ 84949 w 169898"/>
                <a:gd name="connsiteY3" fmla="*/ 0 h 175982"/>
                <a:gd name="connsiteX4" fmla="*/ 169898 w 169898"/>
                <a:gd name="connsiteY4" fmla="*/ 87991 h 175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898" h="175982">
                  <a:moveTo>
                    <a:pt x="169898" y="87991"/>
                  </a:moveTo>
                  <a:cubicBezTo>
                    <a:pt x="169898" y="136588"/>
                    <a:pt x="131865" y="175983"/>
                    <a:pt x="84949" y="175983"/>
                  </a:cubicBezTo>
                  <a:cubicBezTo>
                    <a:pt x="38033" y="175983"/>
                    <a:pt x="0" y="136588"/>
                    <a:pt x="0" y="87991"/>
                  </a:cubicBezTo>
                  <a:cubicBezTo>
                    <a:pt x="0" y="39395"/>
                    <a:pt x="38033" y="0"/>
                    <a:pt x="84949" y="0"/>
                  </a:cubicBezTo>
                  <a:cubicBezTo>
                    <a:pt x="131865" y="0"/>
                    <a:pt x="169898" y="39395"/>
                    <a:pt x="169898" y="87991"/>
                  </a:cubicBezTo>
                  <a:close/>
                </a:path>
              </a:pathLst>
            </a:custGeom>
            <a:solidFill>
              <a:srgbClr val="23987E"/>
            </a:solidFill>
            <a:ln w="14794" cap="flat">
              <a:noFill/>
              <a:prstDash val="solid"/>
              <a:miter/>
            </a:ln>
          </p:spPr>
          <p:txBody>
            <a:bodyPr rtlCol="0" anchor="ctr"/>
            <a:lstStyle/>
            <a:p>
              <a:endParaRPr lang="en-SI"/>
            </a:p>
          </p:txBody>
        </p:sp>
        <p:sp>
          <p:nvSpPr>
            <p:cNvPr id="44" name="Freeform 43">
              <a:extLst>
                <a:ext uri="{FF2B5EF4-FFF2-40B4-BE49-F238E27FC236}">
                  <a16:creationId xmlns:a16="http://schemas.microsoft.com/office/drawing/2014/main" id="{971EBA45-79EC-6E03-B23E-3A150BBB5311}"/>
                </a:ext>
              </a:extLst>
            </p:cNvPr>
            <p:cNvSpPr/>
            <p:nvPr/>
          </p:nvSpPr>
          <p:spPr>
            <a:xfrm>
              <a:off x="2716891" y="2136904"/>
              <a:ext cx="360000" cy="29330"/>
            </a:xfrm>
            <a:custGeom>
              <a:avLst/>
              <a:gdLst>
                <a:gd name="connsiteX0" fmla="*/ 0 w 573779"/>
                <a:gd name="connsiteY0" fmla="*/ 0 h 29330"/>
                <a:gd name="connsiteX1" fmla="*/ 573779 w 573779"/>
                <a:gd name="connsiteY1" fmla="*/ 0 h 29330"/>
                <a:gd name="connsiteX2" fmla="*/ 573779 w 573779"/>
                <a:gd name="connsiteY2" fmla="*/ 29330 h 29330"/>
                <a:gd name="connsiteX3" fmla="*/ 0 w 573779"/>
                <a:gd name="connsiteY3" fmla="*/ 29330 h 29330"/>
              </a:gdLst>
              <a:ahLst/>
              <a:cxnLst>
                <a:cxn ang="0">
                  <a:pos x="connsiteX0" y="connsiteY0"/>
                </a:cxn>
                <a:cxn ang="0">
                  <a:pos x="connsiteX1" y="connsiteY1"/>
                </a:cxn>
                <a:cxn ang="0">
                  <a:pos x="connsiteX2" y="connsiteY2"/>
                </a:cxn>
                <a:cxn ang="0">
                  <a:pos x="connsiteX3" y="connsiteY3"/>
                </a:cxn>
              </a:cxnLst>
              <a:rect l="l" t="t" r="r" b="b"/>
              <a:pathLst>
                <a:path w="573779" h="29330">
                  <a:moveTo>
                    <a:pt x="0" y="0"/>
                  </a:moveTo>
                  <a:lnTo>
                    <a:pt x="573779" y="0"/>
                  </a:lnTo>
                  <a:lnTo>
                    <a:pt x="573779" y="29330"/>
                  </a:lnTo>
                  <a:lnTo>
                    <a:pt x="0" y="29330"/>
                  </a:lnTo>
                  <a:close/>
                </a:path>
              </a:pathLst>
            </a:custGeom>
            <a:solidFill>
              <a:srgbClr val="23987E"/>
            </a:solidFill>
            <a:ln w="14794" cap="flat">
              <a:noFill/>
              <a:prstDash val="solid"/>
              <a:miter/>
            </a:ln>
          </p:spPr>
          <p:txBody>
            <a:bodyPr rtlCol="0" anchor="ctr"/>
            <a:lstStyle/>
            <a:p>
              <a:endParaRPr lang="en-SI"/>
            </a:p>
          </p:txBody>
        </p:sp>
      </p:grpSp>
      <p:pic>
        <p:nvPicPr>
          <p:cNvPr id="45" name="Picture Placeholder 84" descr="Cubes icon">
            <a:extLst>
              <a:ext uri="{FF2B5EF4-FFF2-40B4-BE49-F238E27FC236}">
                <a16:creationId xmlns:a16="http://schemas.microsoft.com/office/drawing/2014/main" id="{BC7305D5-D0EF-7DA0-A5BF-BC89B8E3241D}"/>
              </a:ext>
            </a:extLst>
          </p:cNvPr>
          <p:cNvPicPr>
            <a:picLocks noChangeAspect="1"/>
          </p:cNvPicPr>
          <p:nvPr/>
        </p:nvPicPr>
        <p:blipFill>
          <a:blip r:embed="rId36">
            <a:extLst>
              <a:ext uri="{96DAC541-7B7A-43D3-8B79-37D633B846F1}">
                <asvg:svgBlip xmlns:asvg="http://schemas.microsoft.com/office/drawing/2016/SVG/main" r:embed="rId37"/>
              </a:ext>
            </a:extLst>
          </a:blip>
          <a:srcRect l="2257" r="2257"/>
          <a:stretch/>
        </p:blipFill>
        <p:spPr>
          <a:xfrm>
            <a:off x="1362901" y="3698858"/>
            <a:ext cx="463014" cy="485475"/>
          </a:xfrm>
          <a:prstGeom prst="rect">
            <a:avLst/>
          </a:prstGeom>
        </p:spPr>
      </p:pic>
      <p:pic>
        <p:nvPicPr>
          <p:cNvPr id="46" name="Picture Placeholder 124" descr="Sustainability">
            <a:extLst>
              <a:ext uri="{FF2B5EF4-FFF2-40B4-BE49-F238E27FC236}">
                <a16:creationId xmlns:a16="http://schemas.microsoft.com/office/drawing/2014/main" id="{7B58BD5F-8DE4-BA4F-34AC-5BE0825E3162}"/>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765801" y="3318037"/>
            <a:ext cx="392830" cy="392830"/>
          </a:xfrm>
          <a:prstGeom prst="rect">
            <a:avLst/>
          </a:prstGeom>
        </p:spPr>
      </p:pic>
      <p:sp>
        <p:nvSpPr>
          <p:cNvPr id="47" name="TextBox 46">
            <a:extLst>
              <a:ext uri="{FF2B5EF4-FFF2-40B4-BE49-F238E27FC236}">
                <a16:creationId xmlns:a16="http://schemas.microsoft.com/office/drawing/2014/main" id="{698CD5F3-29AE-326F-8941-EEDAB963317D}"/>
              </a:ext>
            </a:extLst>
          </p:cNvPr>
          <p:cNvSpPr txBox="1"/>
          <p:nvPr/>
        </p:nvSpPr>
        <p:spPr>
          <a:xfrm rot="16200000">
            <a:off x="-314766" y="3370528"/>
            <a:ext cx="968535" cy="400110"/>
          </a:xfrm>
          <a:prstGeom prst="rect">
            <a:avLst/>
          </a:prstGeom>
          <a:noFill/>
        </p:spPr>
        <p:txBody>
          <a:bodyPr wrap="none" rtlCol="0">
            <a:spAutoFit/>
          </a:bodyPr>
          <a:lstStyle/>
          <a:p>
            <a:pPr algn="ctr"/>
            <a:r>
              <a:rPr lang="sl-SI" sz="1000" b="1" dirty="0"/>
              <a:t>Environmental</a:t>
            </a:r>
          </a:p>
          <a:p>
            <a:pPr algn="ctr"/>
            <a:r>
              <a:rPr lang="sl-SI" sz="1000" b="1" dirty="0"/>
              <a:t>applications</a:t>
            </a:r>
            <a:endParaRPr lang="en-US" sz="1000" b="1" dirty="0"/>
          </a:p>
        </p:txBody>
      </p:sp>
      <p:pic>
        <p:nvPicPr>
          <p:cNvPr id="48" name="Graphic 47">
            <a:extLst>
              <a:ext uri="{FF2B5EF4-FFF2-40B4-BE49-F238E27FC236}">
                <a16:creationId xmlns:a16="http://schemas.microsoft.com/office/drawing/2014/main" id="{9D7D8D92-7775-EEC7-84BD-FE4BA58AFDAC}"/>
              </a:ext>
            </a:extLst>
          </p:cNvPr>
          <p:cNvPicPr preferRelativeResize="0">
            <a:picLocks/>
          </p:cNvPicPr>
          <p:nvPr/>
        </p:nvPicPr>
        <p:blipFill>
          <a:blip r:embed="rId40">
            <a:extLst>
              <a:ext uri="{96DAC541-7B7A-43D3-8B79-37D633B846F1}">
                <asvg:svgBlip xmlns:asvg="http://schemas.microsoft.com/office/drawing/2016/SVG/main" r:embed="rId41"/>
              </a:ext>
            </a:extLst>
          </a:blip>
          <a:stretch>
            <a:fillRect/>
          </a:stretch>
        </p:blipFill>
        <p:spPr>
          <a:xfrm rot="10800000">
            <a:off x="2075213" y="3049005"/>
            <a:ext cx="378000" cy="144000"/>
          </a:xfrm>
          <a:prstGeom prst="rect">
            <a:avLst/>
          </a:prstGeom>
        </p:spPr>
      </p:pic>
      <p:sp>
        <p:nvSpPr>
          <p:cNvPr id="49" name="TextBox 48">
            <a:extLst>
              <a:ext uri="{FF2B5EF4-FFF2-40B4-BE49-F238E27FC236}">
                <a16:creationId xmlns:a16="http://schemas.microsoft.com/office/drawing/2014/main" id="{363F9C50-50AD-D662-8B5E-C7126EAA7CDD}"/>
              </a:ext>
            </a:extLst>
          </p:cNvPr>
          <p:cNvSpPr txBox="1"/>
          <p:nvPr/>
        </p:nvSpPr>
        <p:spPr>
          <a:xfrm>
            <a:off x="1992555" y="3531088"/>
            <a:ext cx="1092121" cy="400110"/>
          </a:xfrm>
          <a:prstGeom prst="rect">
            <a:avLst/>
          </a:prstGeom>
          <a:noFill/>
        </p:spPr>
        <p:txBody>
          <a:bodyPr wrap="square" rtlCol="0">
            <a:spAutoFit/>
          </a:bodyPr>
          <a:lstStyle/>
          <a:p>
            <a:r>
              <a:rPr lang="sl-SI" sz="1000" b="1" dirty="0"/>
              <a:t>Nanostructured thin films</a:t>
            </a:r>
            <a:endParaRPr lang="en-US" sz="1000" b="1" dirty="0"/>
          </a:p>
        </p:txBody>
      </p:sp>
      <p:pic>
        <p:nvPicPr>
          <p:cNvPr id="50" name="Picture Placeholder 134" descr="Search icon">
            <a:extLst>
              <a:ext uri="{FF2B5EF4-FFF2-40B4-BE49-F238E27FC236}">
                <a16:creationId xmlns:a16="http://schemas.microsoft.com/office/drawing/2014/main" id="{8C0D119A-2690-68A4-D769-F5D43385A4F7}"/>
              </a:ext>
            </a:extLst>
          </p:cNvPr>
          <p:cNvPicPr>
            <a:picLocks noChangeAspect="1"/>
          </p:cNvPicPr>
          <p:nvPr/>
        </p:nvPicPr>
        <p:blipFill rotWithShape="1">
          <a:blip r:embed="rId42">
            <a:extLst>
              <a:ext uri="{96DAC541-7B7A-43D3-8B79-37D633B846F1}">
                <asvg:svgBlip xmlns:asvg="http://schemas.microsoft.com/office/drawing/2016/SVG/main" r:embed="rId43"/>
              </a:ext>
            </a:extLst>
          </a:blip>
          <a:srcRect l="2257" r="2257"/>
          <a:stretch/>
        </p:blipFill>
        <p:spPr>
          <a:xfrm>
            <a:off x="1303261" y="2853650"/>
            <a:ext cx="495849" cy="519903"/>
          </a:xfrm>
          <a:prstGeom prst="rect">
            <a:avLst/>
          </a:prstGeom>
        </p:spPr>
      </p:pic>
      <p:sp>
        <p:nvSpPr>
          <p:cNvPr id="51" name="TextBox 50">
            <a:extLst>
              <a:ext uri="{FF2B5EF4-FFF2-40B4-BE49-F238E27FC236}">
                <a16:creationId xmlns:a16="http://schemas.microsoft.com/office/drawing/2014/main" id="{2939EA08-0AE5-A745-8A78-4EE9C570DC95}"/>
              </a:ext>
            </a:extLst>
          </p:cNvPr>
          <p:cNvSpPr txBox="1"/>
          <p:nvPr/>
        </p:nvSpPr>
        <p:spPr>
          <a:xfrm>
            <a:off x="2085098" y="3123348"/>
            <a:ext cx="601447" cy="338554"/>
          </a:xfrm>
          <a:prstGeom prst="rect">
            <a:avLst/>
          </a:prstGeom>
          <a:noFill/>
        </p:spPr>
        <p:txBody>
          <a:bodyPr wrap="none" rtlCol="0">
            <a:spAutoFit/>
          </a:bodyPr>
          <a:lstStyle/>
          <a:p>
            <a:r>
              <a:rPr lang="sl-SI" sz="1600" b="1" dirty="0"/>
              <a:t>2022</a:t>
            </a:r>
            <a:endParaRPr lang="en-US" sz="1600" b="1" dirty="0"/>
          </a:p>
        </p:txBody>
      </p:sp>
      <p:sp>
        <p:nvSpPr>
          <p:cNvPr id="52" name="TextBox 51">
            <a:extLst>
              <a:ext uri="{FF2B5EF4-FFF2-40B4-BE49-F238E27FC236}">
                <a16:creationId xmlns:a16="http://schemas.microsoft.com/office/drawing/2014/main" id="{85F8E4EE-1CD9-D3F5-06E8-726EF33F4C5A}"/>
              </a:ext>
            </a:extLst>
          </p:cNvPr>
          <p:cNvSpPr txBox="1"/>
          <p:nvPr/>
        </p:nvSpPr>
        <p:spPr>
          <a:xfrm>
            <a:off x="2075211" y="2680173"/>
            <a:ext cx="926745" cy="400110"/>
          </a:xfrm>
          <a:prstGeom prst="rect">
            <a:avLst/>
          </a:prstGeom>
          <a:noFill/>
        </p:spPr>
        <p:txBody>
          <a:bodyPr wrap="square" rtlCol="0">
            <a:spAutoFit/>
          </a:bodyPr>
          <a:lstStyle/>
          <a:p>
            <a:r>
              <a:rPr lang="en-US" sz="1000" b="1" dirty="0"/>
              <a:t>New class of </a:t>
            </a:r>
            <a:endParaRPr lang="sl-SI" sz="1000" b="1" dirty="0"/>
          </a:p>
          <a:p>
            <a:r>
              <a:rPr lang="en-US" sz="1000" b="1" dirty="0"/>
              <a:t>materials</a:t>
            </a:r>
          </a:p>
        </p:txBody>
      </p:sp>
      <p:pic>
        <p:nvPicPr>
          <p:cNvPr id="53" name="Picture Placeholder 124" descr="Lightning bolt">
            <a:extLst>
              <a:ext uri="{FF2B5EF4-FFF2-40B4-BE49-F238E27FC236}">
                <a16:creationId xmlns:a16="http://schemas.microsoft.com/office/drawing/2014/main" id="{6EEFE58E-FF25-534D-9549-C73C2DA505B7}"/>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747604" y="2477529"/>
            <a:ext cx="534121" cy="534121"/>
          </a:xfrm>
          <a:prstGeom prst="rect">
            <a:avLst/>
          </a:prstGeom>
        </p:spPr>
      </p:pic>
      <p:sp>
        <p:nvSpPr>
          <p:cNvPr id="54" name="TextBox 53">
            <a:extLst>
              <a:ext uri="{FF2B5EF4-FFF2-40B4-BE49-F238E27FC236}">
                <a16:creationId xmlns:a16="http://schemas.microsoft.com/office/drawing/2014/main" id="{815FFFC2-03C3-9D20-2665-FEFA622D3359}"/>
              </a:ext>
            </a:extLst>
          </p:cNvPr>
          <p:cNvSpPr txBox="1"/>
          <p:nvPr/>
        </p:nvSpPr>
        <p:spPr>
          <a:xfrm rot="16200000">
            <a:off x="-447903" y="1832622"/>
            <a:ext cx="1361097" cy="400110"/>
          </a:xfrm>
          <a:prstGeom prst="rect">
            <a:avLst/>
          </a:prstGeom>
          <a:noFill/>
        </p:spPr>
        <p:txBody>
          <a:bodyPr wrap="square" rtlCol="0">
            <a:spAutoFit/>
          </a:bodyPr>
          <a:lstStyle/>
          <a:p>
            <a:r>
              <a:rPr lang="en-US" sz="1000" b="1" dirty="0"/>
              <a:t>Exploring new </a:t>
            </a:r>
          </a:p>
          <a:p>
            <a:r>
              <a:rPr lang="en-US" sz="1000" b="1" dirty="0"/>
              <a:t>applications (energy)</a:t>
            </a:r>
          </a:p>
        </p:txBody>
      </p:sp>
      <p:sp>
        <p:nvSpPr>
          <p:cNvPr id="55" name="TextBox 54">
            <a:extLst>
              <a:ext uri="{FF2B5EF4-FFF2-40B4-BE49-F238E27FC236}">
                <a16:creationId xmlns:a16="http://schemas.microsoft.com/office/drawing/2014/main" id="{A7B8FF07-0A20-9032-7724-FFE9E6AD6A97}"/>
              </a:ext>
            </a:extLst>
          </p:cNvPr>
          <p:cNvSpPr txBox="1"/>
          <p:nvPr/>
        </p:nvSpPr>
        <p:spPr>
          <a:xfrm>
            <a:off x="2137784" y="1921439"/>
            <a:ext cx="601447" cy="338554"/>
          </a:xfrm>
          <a:prstGeom prst="rect">
            <a:avLst/>
          </a:prstGeom>
          <a:noFill/>
        </p:spPr>
        <p:txBody>
          <a:bodyPr wrap="none" rtlCol="0">
            <a:spAutoFit/>
          </a:bodyPr>
          <a:lstStyle/>
          <a:p>
            <a:r>
              <a:rPr lang="sl-SI" sz="1600" b="1" dirty="0"/>
              <a:t>2024</a:t>
            </a:r>
            <a:endParaRPr lang="en-US" sz="1600" b="1" dirty="0"/>
          </a:p>
        </p:txBody>
      </p:sp>
      <p:pic>
        <p:nvPicPr>
          <p:cNvPr id="56" name="Picture Placeholder 112" descr="Laptop icon">
            <a:extLst>
              <a:ext uri="{FF2B5EF4-FFF2-40B4-BE49-F238E27FC236}">
                <a16:creationId xmlns:a16="http://schemas.microsoft.com/office/drawing/2014/main" id="{949CCAAA-961C-4732-55A3-DBCB8102AF76}"/>
              </a:ext>
            </a:extLst>
          </p:cNvPr>
          <p:cNvPicPr>
            <a:picLocks noChangeAspect="1"/>
          </p:cNvPicPr>
          <p:nvPr/>
        </p:nvPicPr>
        <p:blipFill>
          <a:blip r:embed="rId46">
            <a:extLst>
              <a:ext uri="{96DAC541-7B7A-43D3-8B79-37D633B846F1}">
                <asvg:svgBlip xmlns:asvg="http://schemas.microsoft.com/office/drawing/2016/SVG/main" r:embed="rId47"/>
              </a:ext>
            </a:extLst>
          </a:blip>
          <a:srcRect l="2365" r="2365"/>
          <a:stretch/>
        </p:blipFill>
        <p:spPr>
          <a:xfrm>
            <a:off x="1334995" y="1994116"/>
            <a:ext cx="530580" cy="556318"/>
          </a:xfrm>
          <a:prstGeom prst="rect">
            <a:avLst/>
          </a:prstGeom>
        </p:spPr>
      </p:pic>
      <p:pic>
        <p:nvPicPr>
          <p:cNvPr id="57" name="Graphic 56">
            <a:extLst>
              <a:ext uri="{FF2B5EF4-FFF2-40B4-BE49-F238E27FC236}">
                <a16:creationId xmlns:a16="http://schemas.microsoft.com/office/drawing/2014/main" id="{EB74D193-DF3D-00DE-4FC5-3047618AED90}"/>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0" y="934"/>
            <a:ext cx="1403189" cy="1292045"/>
          </a:xfrm>
          <a:prstGeom prst="rect">
            <a:avLst/>
          </a:prstGeom>
        </p:spPr>
      </p:pic>
      <p:sp>
        <p:nvSpPr>
          <p:cNvPr id="58" name="TextBox 57">
            <a:extLst>
              <a:ext uri="{FF2B5EF4-FFF2-40B4-BE49-F238E27FC236}">
                <a16:creationId xmlns:a16="http://schemas.microsoft.com/office/drawing/2014/main" id="{6A0F36B5-59CE-1C31-62F9-E16BD4C8F252}"/>
              </a:ext>
            </a:extLst>
          </p:cNvPr>
          <p:cNvSpPr txBox="1"/>
          <p:nvPr/>
        </p:nvSpPr>
        <p:spPr>
          <a:xfrm>
            <a:off x="1398280" y="182930"/>
            <a:ext cx="7346328" cy="369332"/>
          </a:xfrm>
          <a:prstGeom prst="rect">
            <a:avLst/>
          </a:prstGeom>
          <a:noFill/>
        </p:spPr>
        <p:txBody>
          <a:bodyPr wrap="square" rtlCol="0">
            <a:spAutoFit/>
          </a:bodyPr>
          <a:lstStyle/>
          <a:p>
            <a:r>
              <a:rPr lang="en-GB" dirty="0">
                <a:solidFill>
                  <a:srgbClr val="C00000"/>
                </a:solidFill>
                <a:latin typeface="Inter Light" panose="02000503000000020004" pitchFamily="2" charset="0"/>
                <a:ea typeface="Inter Light" panose="02000503000000020004" pitchFamily="2" charset="0"/>
              </a:rPr>
              <a:t>Recent study: (</a:t>
            </a:r>
            <a:r>
              <a:rPr lang="en-GB" dirty="0" err="1">
                <a:solidFill>
                  <a:srgbClr val="C00000"/>
                </a:solidFill>
                <a:latin typeface="Inter Light" panose="02000503000000020004" pitchFamily="2" charset="0"/>
                <a:ea typeface="Inter Light" panose="02000503000000020004" pitchFamily="2" charset="0"/>
              </a:rPr>
              <a:t>Co,Fe,Ni,Mn,Cr</a:t>
            </a:r>
            <a:r>
              <a:rPr lang="en-GB" dirty="0">
                <a:solidFill>
                  <a:srgbClr val="C00000"/>
                </a:solidFill>
                <a:latin typeface="Inter Light" panose="02000503000000020004" pitchFamily="2" charset="0"/>
                <a:ea typeface="Inter Light" panose="02000503000000020004" pitchFamily="2" charset="0"/>
              </a:rPr>
              <a:t>)</a:t>
            </a:r>
            <a:r>
              <a:rPr lang="en-GB" baseline="-25000" dirty="0">
                <a:solidFill>
                  <a:srgbClr val="C00000"/>
                </a:solidFill>
                <a:latin typeface="Inter Light" panose="02000503000000020004" pitchFamily="2" charset="0"/>
                <a:ea typeface="Inter Light" panose="02000503000000020004" pitchFamily="2" charset="0"/>
              </a:rPr>
              <a:t>3</a:t>
            </a:r>
            <a:r>
              <a:rPr lang="en-GB" dirty="0">
                <a:solidFill>
                  <a:srgbClr val="C00000"/>
                </a:solidFill>
                <a:latin typeface="Inter Light" panose="02000503000000020004" pitchFamily="2" charset="0"/>
                <a:ea typeface="Inter Light" panose="02000503000000020004" pitchFamily="2" charset="0"/>
              </a:rPr>
              <a:t>O</a:t>
            </a:r>
            <a:r>
              <a:rPr lang="en-GB" baseline="-25000" dirty="0">
                <a:solidFill>
                  <a:srgbClr val="C00000"/>
                </a:solidFill>
                <a:latin typeface="Inter Light" panose="02000503000000020004" pitchFamily="2" charset="0"/>
                <a:ea typeface="Inter Light" panose="02000503000000020004" pitchFamily="2" charset="0"/>
              </a:rPr>
              <a:t>4</a:t>
            </a:r>
            <a:r>
              <a:rPr lang="en-GB" dirty="0">
                <a:solidFill>
                  <a:srgbClr val="C00000"/>
                </a:solidFill>
                <a:latin typeface="Inter Light" panose="02000503000000020004" pitchFamily="2" charset="0"/>
                <a:ea typeface="Inter Light" panose="02000503000000020004" pitchFamily="2" charset="0"/>
              </a:rPr>
              <a:t> High-Entropy Oxides</a:t>
            </a:r>
            <a:endParaRPr lang="en-SI" dirty="0">
              <a:solidFill>
                <a:srgbClr val="C00000"/>
              </a:solidFill>
              <a:latin typeface="Inter Light" panose="02000503000000020004" pitchFamily="2" charset="0"/>
              <a:ea typeface="Inter Light" panose="02000503000000020004" pitchFamily="2" charset="0"/>
            </a:endParaRPr>
          </a:p>
        </p:txBody>
      </p:sp>
      <p:sp>
        <p:nvSpPr>
          <p:cNvPr id="60" name="TextBox 59">
            <a:extLst>
              <a:ext uri="{FF2B5EF4-FFF2-40B4-BE49-F238E27FC236}">
                <a16:creationId xmlns:a16="http://schemas.microsoft.com/office/drawing/2014/main" id="{58B4B700-57DA-6F79-B191-73A7AFDC11FC}"/>
              </a:ext>
            </a:extLst>
          </p:cNvPr>
          <p:cNvSpPr txBox="1"/>
          <p:nvPr/>
        </p:nvSpPr>
        <p:spPr>
          <a:xfrm>
            <a:off x="8418787" y="6480844"/>
            <a:ext cx="4078013" cy="400110"/>
          </a:xfrm>
          <a:prstGeom prst="rect">
            <a:avLst/>
          </a:prstGeom>
          <a:noFill/>
        </p:spPr>
        <p:txBody>
          <a:bodyPr wrap="square">
            <a:spAutoFit/>
          </a:bodyPr>
          <a:lstStyle/>
          <a:p>
            <a:r>
              <a:rPr lang="en-GB" sz="1000" baseline="30000" dirty="0">
                <a:solidFill>
                  <a:srgbClr val="222222"/>
                </a:solidFill>
                <a:highlight>
                  <a:srgbClr val="FFFFFF"/>
                </a:highlight>
              </a:rPr>
              <a:t>1</a:t>
            </a:r>
            <a:r>
              <a:rPr lang="en-GB" sz="1000" dirty="0">
                <a:solidFill>
                  <a:srgbClr val="222222"/>
                </a:solidFill>
                <a:highlight>
                  <a:srgbClr val="FFFFFF"/>
                </a:highlight>
              </a:rPr>
              <a:t>Scott, et al. "</a:t>
            </a:r>
            <a:r>
              <a:rPr lang="en-GB" sz="1000" i="1" dirty="0">
                <a:solidFill>
                  <a:srgbClr val="222222"/>
                </a:solidFill>
                <a:highlight>
                  <a:srgbClr val="FFFFFF"/>
                </a:highlight>
              </a:rPr>
              <a:t>Energy &amp; Environmental Science</a:t>
            </a:r>
            <a:r>
              <a:rPr lang="en-GB" sz="1000" dirty="0">
                <a:solidFill>
                  <a:srgbClr val="222222"/>
                </a:solidFill>
                <a:highlight>
                  <a:srgbClr val="FFFFFF"/>
                </a:highlight>
              </a:rPr>
              <a:t> 15.5 (2022): 1977-1987.</a:t>
            </a:r>
            <a:endParaRPr lang="en-GB" sz="1000" baseline="30000" dirty="0">
              <a:solidFill>
                <a:srgbClr val="222222"/>
              </a:solidFill>
              <a:highlight>
                <a:srgbClr val="FFFFFF"/>
              </a:highlight>
              <a:latin typeface="Calibri" panose="020F0502020204030204" pitchFamily="34" charset="0"/>
              <a:cs typeface="Calibri" panose="020F0502020204030204" pitchFamily="34" charset="0"/>
            </a:endParaRPr>
          </a:p>
          <a:p>
            <a:r>
              <a:rPr lang="en-GB" sz="1000" b="0" i="0" baseline="30000" dirty="0">
                <a:solidFill>
                  <a:srgbClr val="222222"/>
                </a:solidFill>
                <a:effectLst/>
                <a:highlight>
                  <a:srgbClr val="FFFFFF"/>
                </a:highlight>
                <a:latin typeface="Calibri" panose="020F0502020204030204" pitchFamily="34" charset="0"/>
                <a:cs typeface="Calibri" panose="020F0502020204030204" pitchFamily="34" charset="0"/>
              </a:rPr>
              <a:t>2</a:t>
            </a:r>
            <a:r>
              <a:rPr lang="en-GB" sz="1000" b="0" i="0" dirty="0">
                <a:solidFill>
                  <a:srgbClr val="222222"/>
                </a:solidFill>
                <a:effectLst/>
                <a:highlight>
                  <a:srgbClr val="FFFFFF"/>
                </a:highlight>
                <a:latin typeface="Calibri" panose="020F0502020204030204" pitchFamily="34" charset="0"/>
                <a:cs typeface="Calibri" panose="020F0502020204030204" pitchFamily="34" charset="0"/>
              </a:rPr>
              <a:t>Kapałka, et al., </a:t>
            </a:r>
            <a:r>
              <a:rPr lang="en-GB" sz="1000" b="0" i="1" dirty="0">
                <a:solidFill>
                  <a:srgbClr val="222222"/>
                </a:solidFill>
                <a:effectLst/>
                <a:highlight>
                  <a:srgbClr val="FFFFFF"/>
                </a:highlight>
                <a:latin typeface="Calibri" panose="020F0502020204030204" pitchFamily="34" charset="0"/>
                <a:cs typeface="Calibri" panose="020F0502020204030204" pitchFamily="34" charset="0"/>
              </a:rPr>
              <a:t>Electrochemistry Communications</a:t>
            </a:r>
            <a:r>
              <a:rPr lang="en-GB" sz="1000" b="0" i="0" dirty="0">
                <a:solidFill>
                  <a:srgbClr val="222222"/>
                </a:solidFill>
                <a:effectLst/>
                <a:highlight>
                  <a:srgbClr val="FFFFFF"/>
                </a:highlight>
                <a:latin typeface="Calibri" panose="020F0502020204030204" pitchFamily="34" charset="0"/>
                <a:cs typeface="Calibri" panose="020F0502020204030204" pitchFamily="34" charset="0"/>
              </a:rPr>
              <a:t>, </a:t>
            </a:r>
            <a:r>
              <a:rPr lang="en-GB" sz="1000" b="0" i="1" dirty="0">
                <a:solidFill>
                  <a:srgbClr val="222222"/>
                </a:solidFill>
                <a:effectLst/>
                <a:highlight>
                  <a:srgbClr val="FFFFFF"/>
                </a:highlight>
                <a:latin typeface="Calibri" panose="020F0502020204030204" pitchFamily="34" charset="0"/>
                <a:cs typeface="Calibri" panose="020F0502020204030204" pitchFamily="34" charset="0"/>
              </a:rPr>
              <a:t>10</a:t>
            </a:r>
            <a:r>
              <a:rPr lang="en-GB" sz="1000" b="0" i="0" dirty="0">
                <a:solidFill>
                  <a:srgbClr val="222222"/>
                </a:solidFill>
                <a:effectLst/>
                <a:highlight>
                  <a:srgbClr val="FFFFFF"/>
                </a:highlight>
                <a:latin typeface="Calibri" panose="020F0502020204030204" pitchFamily="34" charset="0"/>
                <a:cs typeface="Calibri" panose="020F0502020204030204" pitchFamily="34" charset="0"/>
              </a:rPr>
              <a:t>(4), 607-610.</a:t>
            </a:r>
          </a:p>
        </p:txBody>
      </p:sp>
    </p:spTree>
    <p:extLst>
      <p:ext uri="{BB962C8B-B14F-4D97-AF65-F5344CB8AC3E}">
        <p14:creationId xmlns:p14="http://schemas.microsoft.com/office/powerpoint/2010/main" val="1089054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a:extLst>
              <a:ext uri="{FF2B5EF4-FFF2-40B4-BE49-F238E27FC236}">
                <a16:creationId xmlns:a16="http://schemas.microsoft.com/office/drawing/2014/main" id="{98A34515-737E-A273-42EF-B7CB220683F4}"/>
              </a:ext>
            </a:extLst>
          </p:cNvPr>
          <p:cNvSpPr/>
          <p:nvPr/>
        </p:nvSpPr>
        <p:spPr>
          <a:xfrm>
            <a:off x="7867221" y="1830790"/>
            <a:ext cx="2399548" cy="3716380"/>
          </a:xfrm>
          <a:prstGeom prst="roundRect">
            <a:avLst>
              <a:gd name="adj" fmla="val 4490"/>
            </a:avLst>
          </a:prstGeom>
          <a:solidFill>
            <a:schemeClr val="accent5">
              <a:lumMod val="40000"/>
              <a:lumOff val="60000"/>
              <a:alpha val="3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I"/>
          </a:p>
        </p:txBody>
      </p:sp>
      <p:pic>
        <p:nvPicPr>
          <p:cNvPr id="9" name="Graphic 8">
            <a:extLst>
              <a:ext uri="{FF2B5EF4-FFF2-40B4-BE49-F238E27FC236}">
                <a16:creationId xmlns:a16="http://schemas.microsoft.com/office/drawing/2014/main" id="{3657BE0B-546E-CA82-D949-4AC7498CA2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934"/>
            <a:ext cx="1403189" cy="1292045"/>
          </a:xfrm>
          <a:prstGeom prst="rect">
            <a:avLst/>
          </a:prstGeom>
        </p:spPr>
      </p:pic>
      <p:sp>
        <p:nvSpPr>
          <p:cNvPr id="6" name="TextBox 5">
            <a:extLst>
              <a:ext uri="{FF2B5EF4-FFF2-40B4-BE49-F238E27FC236}">
                <a16:creationId xmlns:a16="http://schemas.microsoft.com/office/drawing/2014/main" id="{199BD7FB-1F4C-B239-2FEC-5E71896B6EAC}"/>
              </a:ext>
            </a:extLst>
          </p:cNvPr>
          <p:cNvSpPr txBox="1"/>
          <p:nvPr/>
        </p:nvSpPr>
        <p:spPr>
          <a:xfrm>
            <a:off x="1403189" y="66789"/>
            <a:ext cx="6084269" cy="646331"/>
          </a:xfrm>
          <a:prstGeom prst="rect">
            <a:avLst/>
          </a:prstGeom>
          <a:noFill/>
        </p:spPr>
        <p:txBody>
          <a:bodyPr wrap="square">
            <a:spAutoFit/>
          </a:bodyPr>
          <a:lstStyle/>
          <a:p>
            <a:r>
              <a:rPr lang="en-GB" sz="1800" dirty="0">
                <a:solidFill>
                  <a:srgbClr val="C00000"/>
                </a:solidFill>
                <a:latin typeface="Inter Light" panose="02000503000000020004" pitchFamily="2" charset="0"/>
                <a:ea typeface="Inter Light" panose="02000503000000020004" pitchFamily="2" charset="0"/>
              </a:rPr>
              <a:t>Conceptualization of an a</a:t>
            </a:r>
            <a:r>
              <a:rPr lang="en-GB" dirty="0">
                <a:solidFill>
                  <a:srgbClr val="C00000"/>
                </a:solidFill>
                <a:latin typeface="Inter Light" panose="02000503000000020004" pitchFamily="2" charset="0"/>
                <a:ea typeface="Inter Light" panose="02000503000000020004" pitchFamily="2" charset="0"/>
              </a:rPr>
              <a:t>utonomous laboratory for sustainable research and discovery of HEO catalysts</a:t>
            </a:r>
            <a:endParaRPr lang="en-SI" dirty="0">
              <a:solidFill>
                <a:srgbClr val="C00000"/>
              </a:solidFill>
            </a:endParaRPr>
          </a:p>
        </p:txBody>
      </p:sp>
      <p:sp>
        <p:nvSpPr>
          <p:cNvPr id="7" name="TextBox 6">
            <a:extLst>
              <a:ext uri="{FF2B5EF4-FFF2-40B4-BE49-F238E27FC236}">
                <a16:creationId xmlns:a16="http://schemas.microsoft.com/office/drawing/2014/main" id="{D128AB5F-4C5D-465D-C998-523D7EDA54BE}"/>
              </a:ext>
            </a:extLst>
          </p:cNvPr>
          <p:cNvSpPr txBox="1"/>
          <p:nvPr/>
        </p:nvSpPr>
        <p:spPr>
          <a:xfrm>
            <a:off x="313508" y="6118402"/>
            <a:ext cx="7994468" cy="738664"/>
          </a:xfrm>
          <a:prstGeom prst="rect">
            <a:avLst/>
          </a:prstGeom>
          <a:noFill/>
        </p:spPr>
        <p:txBody>
          <a:bodyPr wrap="square" rtlCol="0">
            <a:spAutoFit/>
          </a:bodyPr>
          <a:lstStyle/>
          <a:p>
            <a:r>
              <a:rPr lang="en-GB" sz="1400" dirty="0">
                <a:latin typeface="Inter Light" panose="02000503000000020004" pitchFamily="2" charset="0"/>
                <a:ea typeface="Inter Light" panose="02000503000000020004" pitchFamily="2" charset="0"/>
              </a:rPr>
              <a:t>The u</a:t>
            </a:r>
            <a:r>
              <a:rPr lang="en-SI" sz="1400" dirty="0">
                <a:latin typeface="Inter Light" panose="02000503000000020004" pitchFamily="2" charset="0"/>
                <a:ea typeface="Inter Light" panose="02000503000000020004" pitchFamily="2" charset="0"/>
              </a:rPr>
              <a:t>nique advant</a:t>
            </a:r>
            <a:r>
              <a:rPr lang="en-GB" sz="1400" dirty="0">
                <a:latin typeface="Inter Light" panose="02000503000000020004" pitchFamily="2" charset="0"/>
                <a:ea typeface="Inter Light" panose="02000503000000020004" pitchFamily="2" charset="0"/>
              </a:rPr>
              <a:t>age</a:t>
            </a:r>
            <a:r>
              <a:rPr lang="en-SI" sz="1400" dirty="0">
                <a:latin typeface="Inter Light" panose="02000503000000020004" pitchFamily="2" charset="0"/>
                <a:ea typeface="Inter Light" panose="02000503000000020004" pitchFamily="2" charset="0"/>
              </a:rPr>
              <a:t>ous pos</a:t>
            </a:r>
            <a:r>
              <a:rPr lang="en-GB" sz="1400" dirty="0" err="1">
                <a:latin typeface="Inter Light" panose="02000503000000020004" pitchFamily="2" charset="0"/>
                <a:ea typeface="Inter Light" panose="02000503000000020004" pitchFamily="2" charset="0"/>
              </a:rPr>
              <a:t>i</a:t>
            </a:r>
            <a:r>
              <a:rPr lang="en-SI" sz="1400" dirty="0">
                <a:latin typeface="Inter Light" panose="02000503000000020004" pitchFamily="2" charset="0"/>
                <a:ea typeface="Inter Light" panose="02000503000000020004" pitchFamily="2" charset="0"/>
              </a:rPr>
              <a:t>tion at the JSI: strong tradition in material processing, DFT modelling, robotics, automation and knowl</a:t>
            </a:r>
            <a:r>
              <a:rPr lang="en-GB" sz="1400" dirty="0">
                <a:latin typeface="Inter Light" panose="02000503000000020004" pitchFamily="2" charset="0"/>
                <a:ea typeface="Inter Light" panose="02000503000000020004" pitchFamily="2" charset="0"/>
              </a:rPr>
              <a:t>e</a:t>
            </a:r>
            <a:r>
              <a:rPr lang="en-SI" sz="1400" dirty="0">
                <a:latin typeface="Inter Light" panose="02000503000000020004" pitchFamily="2" charset="0"/>
                <a:ea typeface="Inter Light" panose="02000503000000020004" pitchFamily="2" charset="0"/>
              </a:rPr>
              <a:t>dge technologies, all in one confined place. </a:t>
            </a:r>
          </a:p>
          <a:p>
            <a:endParaRPr lang="en-SI" sz="1400" dirty="0">
              <a:latin typeface="Inter Light" panose="02000503000000020004" pitchFamily="2" charset="0"/>
              <a:ea typeface="Inter Light" panose="02000503000000020004" pitchFamily="2" charset="0"/>
            </a:endParaRPr>
          </a:p>
        </p:txBody>
      </p:sp>
      <p:sp>
        <p:nvSpPr>
          <p:cNvPr id="18" name="TextBox 17">
            <a:extLst>
              <a:ext uri="{FF2B5EF4-FFF2-40B4-BE49-F238E27FC236}">
                <a16:creationId xmlns:a16="http://schemas.microsoft.com/office/drawing/2014/main" id="{8080491C-54C7-0B5F-B768-76B8B47F9943}"/>
              </a:ext>
            </a:extLst>
          </p:cNvPr>
          <p:cNvSpPr txBox="1"/>
          <p:nvPr/>
        </p:nvSpPr>
        <p:spPr>
          <a:xfrm>
            <a:off x="8299410" y="1443458"/>
            <a:ext cx="1655536" cy="369332"/>
          </a:xfrm>
          <a:prstGeom prst="rect">
            <a:avLst/>
          </a:prstGeom>
          <a:noFill/>
        </p:spPr>
        <p:txBody>
          <a:bodyPr wrap="square" rtlCol="0">
            <a:spAutoFit/>
          </a:bodyPr>
          <a:lstStyle/>
          <a:p>
            <a:r>
              <a:rPr lang="en-SI" dirty="0"/>
              <a:t>Automatization</a:t>
            </a:r>
          </a:p>
        </p:txBody>
      </p:sp>
      <p:grpSp>
        <p:nvGrpSpPr>
          <p:cNvPr id="42" name="Group 41">
            <a:extLst>
              <a:ext uri="{FF2B5EF4-FFF2-40B4-BE49-F238E27FC236}">
                <a16:creationId xmlns:a16="http://schemas.microsoft.com/office/drawing/2014/main" id="{086EBC68-0445-2A11-DB06-CFBB98E1F81F}"/>
              </a:ext>
            </a:extLst>
          </p:cNvPr>
          <p:cNvGrpSpPr/>
          <p:nvPr/>
        </p:nvGrpSpPr>
        <p:grpSpPr>
          <a:xfrm>
            <a:off x="8008918" y="2667974"/>
            <a:ext cx="1936020" cy="1950949"/>
            <a:chOff x="8671497" y="4180107"/>
            <a:chExt cx="1936020" cy="1950949"/>
          </a:xfrm>
        </p:grpSpPr>
        <p:pic>
          <p:nvPicPr>
            <p:cNvPr id="43" name="Graphic 42" descr="Single gear">
              <a:extLst>
                <a:ext uri="{FF2B5EF4-FFF2-40B4-BE49-F238E27FC236}">
                  <a16:creationId xmlns:a16="http://schemas.microsoft.com/office/drawing/2014/main" id="{DD7FF986-61F5-BA0F-E6EA-18E68FEA8AD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490428">
              <a:off x="9052736" y="4226733"/>
              <a:ext cx="990762" cy="990762"/>
            </a:xfrm>
            <a:prstGeom prst="rect">
              <a:avLst/>
            </a:prstGeom>
          </p:spPr>
        </p:pic>
        <p:pic>
          <p:nvPicPr>
            <p:cNvPr id="44" name="Graphic 43" descr="Single gear">
              <a:extLst>
                <a:ext uri="{FF2B5EF4-FFF2-40B4-BE49-F238E27FC236}">
                  <a16:creationId xmlns:a16="http://schemas.microsoft.com/office/drawing/2014/main" id="{EFF2182A-6DFE-C616-C562-923CE96A873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11612" y="4702289"/>
              <a:ext cx="914400" cy="914400"/>
            </a:xfrm>
            <a:prstGeom prst="rect">
              <a:avLst/>
            </a:prstGeom>
          </p:spPr>
        </p:pic>
        <p:pic>
          <p:nvPicPr>
            <p:cNvPr id="45" name="Graphic 44" descr="Single gear">
              <a:extLst>
                <a:ext uri="{FF2B5EF4-FFF2-40B4-BE49-F238E27FC236}">
                  <a16:creationId xmlns:a16="http://schemas.microsoft.com/office/drawing/2014/main" id="{C8AE434D-F6A7-7631-FFC5-9D8123E84B8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0847689">
              <a:off x="9036701" y="4952646"/>
              <a:ext cx="845212" cy="845212"/>
            </a:xfrm>
            <a:prstGeom prst="rect">
              <a:avLst/>
            </a:prstGeom>
          </p:spPr>
        </p:pic>
        <p:sp>
          <p:nvSpPr>
            <p:cNvPr id="46" name="Rectangle 45">
              <a:extLst>
                <a:ext uri="{FF2B5EF4-FFF2-40B4-BE49-F238E27FC236}">
                  <a16:creationId xmlns:a16="http://schemas.microsoft.com/office/drawing/2014/main" id="{07D84414-EBFA-BA10-CDD7-4FEA8E7172D8}"/>
                </a:ext>
              </a:extLst>
            </p:cNvPr>
            <p:cNvSpPr/>
            <p:nvPr/>
          </p:nvSpPr>
          <p:spPr>
            <a:xfrm rot="2312008">
              <a:off x="8719682" y="4238691"/>
              <a:ext cx="1887835" cy="1677168"/>
            </a:xfrm>
            <a:prstGeom prst="rect">
              <a:avLst/>
            </a:prstGeom>
            <a:noFill/>
          </p:spPr>
          <p:txBody>
            <a:bodyPr wrap="none" lIns="91440" tIns="45720" rIns="91440" bIns="45720">
              <a:prstTxWarp prst="textArchDown">
                <a:avLst>
                  <a:gd name="adj" fmla="val 3864095"/>
                </a:avLst>
              </a:prstTxWarp>
              <a:spAutoFit/>
            </a:bodyPr>
            <a:lstStyle/>
            <a:p>
              <a:pPr>
                <a:defRPr/>
              </a:pPr>
              <a:r>
                <a:rPr lang="sl-SI" sz="8000" b="1" dirty="0" err="1">
                  <a:solidFill>
                    <a:srgbClr val="00AD45"/>
                  </a:solidFill>
                  <a:latin typeface="Calibri" panose="020F0502020204030204" pitchFamily="34" charset="0"/>
                  <a:ea typeface="Calibri" panose="020F0502020204030204" pitchFamily="34" charset="0"/>
                  <a:cs typeface="Calibri" panose="020F0502020204030204" pitchFamily="34" charset="0"/>
                </a:rPr>
                <a:t>Testing</a:t>
              </a:r>
              <a:endParaRPr lang="en-US" sz="8000" b="1" dirty="0">
                <a:solidFill>
                  <a:srgbClr val="00AD45"/>
                </a:solidFill>
                <a:latin typeface="Calibri" panose="020F0502020204030204" pitchFamily="34" charset="0"/>
                <a:ea typeface="Calibri" panose="020F0502020204030204" pitchFamily="34" charset="0"/>
                <a:cs typeface="Calibri" panose="020F0502020204030204" pitchFamily="34" charset="0"/>
              </a:endParaRPr>
            </a:p>
          </p:txBody>
        </p:sp>
        <p:sp>
          <p:nvSpPr>
            <p:cNvPr id="47" name="Rectangle 46">
              <a:extLst>
                <a:ext uri="{FF2B5EF4-FFF2-40B4-BE49-F238E27FC236}">
                  <a16:creationId xmlns:a16="http://schemas.microsoft.com/office/drawing/2014/main" id="{D5067993-45D4-780C-1C61-5B6651900DE0}"/>
                </a:ext>
              </a:extLst>
            </p:cNvPr>
            <p:cNvSpPr/>
            <p:nvPr/>
          </p:nvSpPr>
          <p:spPr>
            <a:xfrm rot="14723708">
              <a:off x="8761027" y="4307473"/>
              <a:ext cx="1914145" cy="1659414"/>
            </a:xfrm>
            <a:prstGeom prst="rect">
              <a:avLst/>
            </a:prstGeom>
            <a:noFill/>
          </p:spPr>
          <p:txBody>
            <a:bodyPr wrap="none" lIns="91440" tIns="45720" rIns="91440" bIns="45720">
              <a:prstTxWarp prst="textCircle">
                <a:avLst>
                  <a:gd name="adj" fmla="val 19801776"/>
                </a:avLst>
              </a:prstTxWarp>
              <a:spAutoFit/>
            </a:bodyPr>
            <a:lstStyle/>
            <a:p>
              <a:pPr lvl="0" algn="ctr" defTabSz="685800">
                <a:lnSpc>
                  <a:spcPct val="90000"/>
                </a:lnSpc>
                <a:spcBef>
                  <a:spcPts val="750"/>
                </a:spcBef>
                <a:defRPr/>
              </a:pPr>
              <a:r>
                <a:rPr lang="sl-SI" sz="8000" b="1" dirty="0" err="1">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Synthesis</a:t>
              </a:r>
              <a:endParaRPr lang="en-US" sz="80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48" name="Rectangle 47">
              <a:extLst>
                <a:ext uri="{FF2B5EF4-FFF2-40B4-BE49-F238E27FC236}">
                  <a16:creationId xmlns:a16="http://schemas.microsoft.com/office/drawing/2014/main" id="{00F473ED-F3C2-DCBD-764D-B95624C2BBF2}"/>
                </a:ext>
              </a:extLst>
            </p:cNvPr>
            <p:cNvSpPr/>
            <p:nvPr/>
          </p:nvSpPr>
          <p:spPr>
            <a:xfrm rot="20741676">
              <a:off x="8671497" y="4435132"/>
              <a:ext cx="1880231" cy="1695924"/>
            </a:xfrm>
            <a:prstGeom prst="rect">
              <a:avLst/>
            </a:prstGeom>
            <a:noFill/>
          </p:spPr>
          <p:txBody>
            <a:bodyPr wrap="none" lIns="91440" tIns="45720" rIns="91440" bIns="45720">
              <a:prstTxWarp prst="textCircle">
                <a:avLst>
                  <a:gd name="adj" fmla="val 18598413"/>
                </a:avLst>
              </a:prstTxWarp>
              <a:spAutoFit/>
            </a:bodyPr>
            <a:lstStyle/>
            <a:p>
              <a:pPr>
                <a:spcBef>
                  <a:spcPts val="0"/>
                </a:spcBef>
                <a:defRPr/>
              </a:pPr>
              <a:r>
                <a:rPr lang="sl-SI" sz="8000" b="1" dirty="0" err="1">
                  <a:solidFill>
                    <a:srgbClr val="8829A2">
                      <a:lumMod val="75000"/>
                    </a:srgbClr>
                  </a:solidFill>
                  <a:latin typeface="Calibri" panose="020F0502020204030204" pitchFamily="34" charset="0"/>
                  <a:ea typeface="Calibri" panose="020F0502020204030204" pitchFamily="34" charset="0"/>
                  <a:cs typeface="Calibri" panose="020F0502020204030204" pitchFamily="34" charset="0"/>
                </a:rPr>
                <a:t>Caractherization</a:t>
              </a:r>
              <a:endParaRPr lang="en-US" sz="8000" b="1" dirty="0">
                <a:solidFill>
                  <a:srgbClr val="8829A2">
                    <a:lumMod val="75000"/>
                  </a:srgbClr>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3" name="Picture 2">
            <a:extLst>
              <a:ext uri="{FF2B5EF4-FFF2-40B4-BE49-F238E27FC236}">
                <a16:creationId xmlns:a16="http://schemas.microsoft.com/office/drawing/2014/main" id="{0C5299C1-BE14-681D-C3B1-D0D032EEA8DC}"/>
              </a:ext>
            </a:extLst>
          </p:cNvPr>
          <p:cNvPicPr>
            <a:picLocks noChangeAspect="1"/>
          </p:cNvPicPr>
          <p:nvPr/>
        </p:nvPicPr>
        <p:blipFill>
          <a:blip r:embed="rId11"/>
          <a:stretch>
            <a:fillRect/>
          </a:stretch>
        </p:blipFill>
        <p:spPr>
          <a:xfrm>
            <a:off x="982977" y="538367"/>
            <a:ext cx="5781266" cy="5781266"/>
          </a:xfrm>
          <a:prstGeom prst="rect">
            <a:avLst/>
          </a:prstGeom>
        </p:spPr>
      </p:pic>
    </p:spTree>
    <p:extLst>
      <p:ext uri="{BB962C8B-B14F-4D97-AF65-F5344CB8AC3E}">
        <p14:creationId xmlns:p14="http://schemas.microsoft.com/office/powerpoint/2010/main" val="12549658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D452B29-0AF0-8496-940A-5D37756412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934"/>
            <a:ext cx="1403189" cy="1292045"/>
          </a:xfrm>
          <a:prstGeom prst="rect">
            <a:avLst/>
          </a:prstGeom>
        </p:spPr>
      </p:pic>
      <p:pic>
        <p:nvPicPr>
          <p:cNvPr id="11" name="Picture 10">
            <a:extLst>
              <a:ext uri="{FF2B5EF4-FFF2-40B4-BE49-F238E27FC236}">
                <a16:creationId xmlns:a16="http://schemas.microsoft.com/office/drawing/2014/main" id="{16875055-0F34-BA8D-7414-36887D1B7245}"/>
              </a:ext>
            </a:extLst>
          </p:cNvPr>
          <p:cNvPicPr>
            <a:picLocks noChangeAspect="1"/>
          </p:cNvPicPr>
          <p:nvPr/>
        </p:nvPicPr>
        <p:blipFill>
          <a:blip r:embed="rId4"/>
          <a:stretch>
            <a:fillRect/>
          </a:stretch>
        </p:blipFill>
        <p:spPr>
          <a:xfrm>
            <a:off x="1174619" y="1646572"/>
            <a:ext cx="6507970" cy="4795963"/>
          </a:xfrm>
          <a:prstGeom prst="rect">
            <a:avLst/>
          </a:prstGeom>
        </p:spPr>
      </p:pic>
      <p:sp>
        <p:nvSpPr>
          <p:cNvPr id="12" name="TextBox 11">
            <a:extLst>
              <a:ext uri="{FF2B5EF4-FFF2-40B4-BE49-F238E27FC236}">
                <a16:creationId xmlns:a16="http://schemas.microsoft.com/office/drawing/2014/main" id="{667B3365-D14A-46B5-191E-BB6C982C0314}"/>
              </a:ext>
            </a:extLst>
          </p:cNvPr>
          <p:cNvSpPr txBox="1"/>
          <p:nvPr/>
        </p:nvSpPr>
        <p:spPr>
          <a:xfrm>
            <a:off x="1897639" y="1046407"/>
            <a:ext cx="6783977" cy="338554"/>
          </a:xfrm>
          <a:prstGeom prst="rect">
            <a:avLst/>
          </a:prstGeom>
          <a:noFill/>
        </p:spPr>
        <p:txBody>
          <a:bodyPr wrap="square">
            <a:spAutoFit/>
          </a:bodyPr>
          <a:lstStyle/>
          <a:p>
            <a:r>
              <a:rPr lang="en-GB" sz="1600" dirty="0">
                <a:solidFill>
                  <a:srgbClr val="C00000"/>
                </a:solidFill>
                <a:latin typeface="Inter Light" panose="02000503000000020004" pitchFamily="2" charset="0"/>
                <a:ea typeface="Inter Light" panose="02000503000000020004" pitchFamily="2" charset="0"/>
              </a:rPr>
              <a:t>T</a:t>
            </a:r>
            <a:r>
              <a:rPr lang="en-GB" sz="1600" u="none" strike="noStrike" baseline="0" dirty="0">
                <a:solidFill>
                  <a:srgbClr val="C00000"/>
                </a:solidFill>
                <a:latin typeface="Inter Light" panose="02000503000000020004" pitchFamily="2" charset="0"/>
                <a:ea typeface="Inter Light" panose="02000503000000020004" pitchFamily="2" charset="0"/>
              </a:rPr>
              <a:t>he heart of the system: The state-of-the-art fume hood</a:t>
            </a:r>
            <a:endParaRPr lang="en-SI" sz="1600" dirty="0">
              <a:solidFill>
                <a:srgbClr val="C00000"/>
              </a:solidFill>
              <a:latin typeface="Inter Light" panose="02000503000000020004" pitchFamily="2" charset="0"/>
              <a:ea typeface="Inter Light" panose="02000503000000020004" pitchFamily="2" charset="0"/>
            </a:endParaRPr>
          </a:p>
        </p:txBody>
      </p:sp>
      <p:sp>
        <p:nvSpPr>
          <p:cNvPr id="13" name="TextBox 12">
            <a:extLst>
              <a:ext uri="{FF2B5EF4-FFF2-40B4-BE49-F238E27FC236}">
                <a16:creationId xmlns:a16="http://schemas.microsoft.com/office/drawing/2014/main" id="{CDBF715C-4D55-D9B1-5989-8F29DA6ED077}"/>
              </a:ext>
            </a:extLst>
          </p:cNvPr>
          <p:cNvSpPr txBox="1"/>
          <p:nvPr/>
        </p:nvSpPr>
        <p:spPr>
          <a:xfrm>
            <a:off x="1403189" y="195937"/>
            <a:ext cx="7278427" cy="369332"/>
          </a:xfrm>
          <a:prstGeom prst="rect">
            <a:avLst/>
          </a:prstGeom>
          <a:noFill/>
        </p:spPr>
        <p:txBody>
          <a:bodyPr wrap="square">
            <a:spAutoFit/>
          </a:bodyPr>
          <a:lstStyle/>
          <a:p>
            <a:r>
              <a:rPr lang="en-GB" sz="1800" dirty="0">
                <a:solidFill>
                  <a:srgbClr val="C00000"/>
                </a:solidFill>
                <a:latin typeface="Inter Light" panose="02000503000000020004" pitchFamily="2" charset="0"/>
                <a:ea typeface="Inter Light" panose="02000503000000020004" pitchFamily="2" charset="0"/>
              </a:rPr>
              <a:t>Conceptualization of an a</a:t>
            </a:r>
            <a:r>
              <a:rPr lang="en-GB" dirty="0">
                <a:solidFill>
                  <a:srgbClr val="C00000"/>
                </a:solidFill>
                <a:latin typeface="Inter Light" panose="02000503000000020004" pitchFamily="2" charset="0"/>
                <a:ea typeface="Inter Light" panose="02000503000000020004" pitchFamily="2" charset="0"/>
              </a:rPr>
              <a:t>utonomous laboratory</a:t>
            </a:r>
            <a:endParaRPr lang="en-SI" dirty="0">
              <a:solidFill>
                <a:srgbClr val="C00000"/>
              </a:solidFill>
            </a:endParaRPr>
          </a:p>
        </p:txBody>
      </p:sp>
      <p:pic>
        <p:nvPicPr>
          <p:cNvPr id="14" name="Picture 13">
            <a:extLst>
              <a:ext uri="{FF2B5EF4-FFF2-40B4-BE49-F238E27FC236}">
                <a16:creationId xmlns:a16="http://schemas.microsoft.com/office/drawing/2014/main" id="{746F573C-887A-127D-A759-062A1F7177E6}"/>
              </a:ext>
            </a:extLst>
          </p:cNvPr>
          <p:cNvPicPr>
            <a:picLocks noChangeAspect="1"/>
          </p:cNvPicPr>
          <p:nvPr/>
        </p:nvPicPr>
        <p:blipFill>
          <a:blip r:embed="rId5"/>
          <a:stretch>
            <a:fillRect/>
          </a:stretch>
        </p:blipFill>
        <p:spPr>
          <a:xfrm>
            <a:off x="5466085" y="1215684"/>
            <a:ext cx="6624596" cy="4461635"/>
          </a:xfrm>
          <a:prstGeom prst="rect">
            <a:avLst/>
          </a:prstGeom>
        </p:spPr>
      </p:pic>
      <p:sp>
        <p:nvSpPr>
          <p:cNvPr id="15" name="TextBox 14">
            <a:extLst>
              <a:ext uri="{FF2B5EF4-FFF2-40B4-BE49-F238E27FC236}">
                <a16:creationId xmlns:a16="http://schemas.microsoft.com/office/drawing/2014/main" id="{25CEF8CC-242D-4656-F53B-E23BBFC9D6E7}"/>
              </a:ext>
            </a:extLst>
          </p:cNvPr>
          <p:cNvSpPr txBox="1"/>
          <p:nvPr/>
        </p:nvSpPr>
        <p:spPr>
          <a:xfrm>
            <a:off x="7932194" y="5811593"/>
            <a:ext cx="3010461" cy="738664"/>
          </a:xfrm>
          <a:prstGeom prst="rect">
            <a:avLst/>
          </a:prstGeom>
          <a:noFill/>
        </p:spPr>
        <p:txBody>
          <a:bodyPr wrap="square">
            <a:spAutoFit/>
          </a:bodyPr>
          <a:lstStyle/>
          <a:p>
            <a:r>
              <a:rPr lang="en-GB" sz="1400" b="1" u="none" strike="noStrike" baseline="0" dirty="0">
                <a:solidFill>
                  <a:srgbClr val="C00000"/>
                </a:solidFill>
                <a:latin typeface="Inter Light" panose="02000503000000020004" pitchFamily="2" charset="0"/>
                <a:ea typeface="Inter Light" panose="02000503000000020004" pitchFamily="2" charset="0"/>
              </a:rPr>
              <a:t>Two main functionalities: </a:t>
            </a:r>
          </a:p>
          <a:p>
            <a:pPr marL="285750" indent="-285750">
              <a:buFont typeface="Arial" panose="020B0604020202020204" pitchFamily="34" charset="0"/>
              <a:buChar char="•"/>
            </a:pPr>
            <a:r>
              <a:rPr lang="en-GB" sz="1400" u="none" strike="noStrike" baseline="0" dirty="0">
                <a:solidFill>
                  <a:srgbClr val="C00000"/>
                </a:solidFill>
                <a:latin typeface="Inter Light" panose="02000503000000020004" pitchFamily="2" charset="0"/>
                <a:ea typeface="Inter Light" panose="02000503000000020004" pitchFamily="2" charset="0"/>
              </a:rPr>
              <a:t>automated synthesis</a:t>
            </a:r>
          </a:p>
          <a:p>
            <a:pPr marL="285750" indent="-285750">
              <a:buFont typeface="Arial" panose="020B0604020202020204" pitchFamily="34" charset="0"/>
              <a:buChar char="•"/>
            </a:pPr>
            <a:r>
              <a:rPr lang="en-GB" sz="1400" u="none" strike="noStrike" baseline="0" dirty="0">
                <a:solidFill>
                  <a:srgbClr val="C00000"/>
                </a:solidFill>
                <a:latin typeface="Inter Light" panose="02000503000000020004" pitchFamily="2" charset="0"/>
                <a:ea typeface="Inter Light" panose="02000503000000020004" pitchFamily="2" charset="0"/>
              </a:rPr>
              <a:t>automated characterisation </a:t>
            </a:r>
            <a:endParaRPr lang="en-SI" sz="1400" dirty="0">
              <a:solidFill>
                <a:srgbClr val="C00000"/>
              </a:solidFill>
              <a:latin typeface="Inter Light" panose="02000503000000020004" pitchFamily="2" charset="0"/>
              <a:ea typeface="Inter Light" panose="02000503000000020004" pitchFamily="2" charset="0"/>
            </a:endParaRPr>
          </a:p>
        </p:txBody>
      </p:sp>
      <p:pic>
        <p:nvPicPr>
          <p:cNvPr id="16" name="Picture 15">
            <a:extLst>
              <a:ext uri="{FF2B5EF4-FFF2-40B4-BE49-F238E27FC236}">
                <a16:creationId xmlns:a16="http://schemas.microsoft.com/office/drawing/2014/main" id="{2A059EAC-7A94-7C2A-B028-0D0C3798B126}"/>
              </a:ext>
            </a:extLst>
          </p:cNvPr>
          <p:cNvPicPr>
            <a:picLocks noChangeAspect="1"/>
          </p:cNvPicPr>
          <p:nvPr/>
        </p:nvPicPr>
        <p:blipFill>
          <a:blip r:embed="rId6"/>
          <a:stretch>
            <a:fillRect/>
          </a:stretch>
        </p:blipFill>
        <p:spPr>
          <a:xfrm>
            <a:off x="-61604" y="1445942"/>
            <a:ext cx="1526395" cy="2488024"/>
          </a:xfrm>
          <a:prstGeom prst="rect">
            <a:avLst/>
          </a:prstGeom>
        </p:spPr>
      </p:pic>
      <p:sp>
        <p:nvSpPr>
          <p:cNvPr id="17" name="TextBox 16">
            <a:extLst>
              <a:ext uri="{FF2B5EF4-FFF2-40B4-BE49-F238E27FC236}">
                <a16:creationId xmlns:a16="http://schemas.microsoft.com/office/drawing/2014/main" id="{B0DD0E6F-726D-7EAD-8663-49846FC44122}"/>
              </a:ext>
            </a:extLst>
          </p:cNvPr>
          <p:cNvSpPr txBox="1"/>
          <p:nvPr/>
        </p:nvSpPr>
        <p:spPr>
          <a:xfrm>
            <a:off x="2194356" y="6288647"/>
            <a:ext cx="5737838" cy="523220"/>
          </a:xfrm>
          <a:prstGeom prst="rect">
            <a:avLst/>
          </a:prstGeom>
          <a:noFill/>
        </p:spPr>
        <p:txBody>
          <a:bodyPr wrap="square">
            <a:spAutoFit/>
          </a:bodyPr>
          <a:lstStyle/>
          <a:p>
            <a:r>
              <a:rPr lang="sl-SI" sz="1400" dirty="0">
                <a:effectLst/>
                <a:latin typeface="Inter Light" panose="02000503000000020004" pitchFamily="2" charset="0"/>
                <a:ea typeface="Inter Light" panose="02000503000000020004" pitchFamily="2" charset="0"/>
              </a:rPr>
              <a:t>Custom-built facility for the autonomous synthesis and electrochemical characterization of materials (12 m</a:t>
            </a:r>
            <a:r>
              <a:rPr lang="sl-SI" sz="1400" baseline="30000" dirty="0">
                <a:effectLst/>
                <a:latin typeface="Inter Light" panose="02000503000000020004" pitchFamily="2" charset="0"/>
                <a:ea typeface="Inter Light" panose="02000503000000020004" pitchFamily="2" charset="0"/>
              </a:rPr>
              <a:t>2</a:t>
            </a:r>
            <a:r>
              <a:rPr lang="sl-SI" sz="1400" dirty="0">
                <a:effectLst/>
                <a:latin typeface="Inter Light" panose="02000503000000020004" pitchFamily="2" charset="0"/>
                <a:ea typeface="Inter Light" panose="02000503000000020004" pitchFamily="2" charset="0"/>
              </a:rPr>
              <a:t>)</a:t>
            </a:r>
            <a:r>
              <a:rPr lang="en-SI" sz="1400" dirty="0">
                <a:effectLst/>
                <a:latin typeface="Inter Light" panose="02000503000000020004" pitchFamily="2" charset="0"/>
                <a:ea typeface="Inter Light" panose="02000503000000020004" pitchFamily="2" charset="0"/>
              </a:rPr>
              <a:t> </a:t>
            </a:r>
            <a:endParaRPr lang="en-SI" sz="1400" dirty="0">
              <a:latin typeface="Inter Light" panose="02000503000000020004" pitchFamily="2" charset="0"/>
              <a:ea typeface="Inter Light" panose="02000503000000020004" pitchFamily="2" charset="0"/>
            </a:endParaRPr>
          </a:p>
        </p:txBody>
      </p:sp>
    </p:spTree>
    <p:extLst>
      <p:ext uri="{BB962C8B-B14F-4D97-AF65-F5344CB8AC3E}">
        <p14:creationId xmlns:p14="http://schemas.microsoft.com/office/powerpoint/2010/main" val="22190622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34">
            <a:extLst>
              <a:ext uri="{FF2B5EF4-FFF2-40B4-BE49-F238E27FC236}">
                <a16:creationId xmlns:a16="http://schemas.microsoft.com/office/drawing/2014/main" id="{858509BB-44D9-4CBF-B611-6EB722FAE1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717" y="1620620"/>
            <a:ext cx="6143625"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5">
            <a:extLst>
              <a:ext uri="{FF2B5EF4-FFF2-40B4-BE49-F238E27FC236}">
                <a16:creationId xmlns:a16="http://schemas.microsoft.com/office/drawing/2014/main" id="{518EA167-69DA-425D-823C-9EA478FC36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438" r="-3108" b="32835"/>
          <a:stretch/>
        </p:blipFill>
        <p:spPr bwMode="auto">
          <a:xfrm>
            <a:off x="6524076" y="1292979"/>
            <a:ext cx="5372100" cy="234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57884E5A-9DA5-4F9C-BF93-DEE31C71ED53}"/>
              </a:ext>
            </a:extLst>
          </p:cNvPr>
          <p:cNvSpPr/>
          <p:nvPr/>
        </p:nvSpPr>
        <p:spPr>
          <a:xfrm>
            <a:off x="6469013" y="3637179"/>
            <a:ext cx="4682463" cy="1600438"/>
          </a:xfrm>
          <a:prstGeom prst="rect">
            <a:avLst/>
          </a:prstGeom>
        </p:spPr>
        <p:txBody>
          <a:bodyPr wrap="square">
            <a:spAutoFit/>
          </a:bodyPr>
          <a:lstStyle/>
          <a:p>
            <a:pPr algn="just">
              <a:tabLst>
                <a:tab pos="90170" algn="l"/>
              </a:tabLst>
            </a:pPr>
            <a:r>
              <a:rPr lang="en-GB" sz="1400" dirty="0">
                <a:latin typeface="+mj-lt"/>
                <a:ea typeface="Times New Roman" panose="02020603050405020304" pitchFamily="18" charset="0"/>
                <a:cs typeface="Arial" panose="020B0604020202020204" pitchFamily="34" charset="0"/>
              </a:rPr>
              <a:t>1 - multiplexer</a:t>
            </a:r>
            <a:endParaRPr lang="en-US" sz="1400" dirty="0">
              <a:latin typeface="+mj-lt"/>
              <a:ea typeface="Times New Roman" panose="02020603050405020304" pitchFamily="18" charset="0"/>
              <a:cs typeface="Arial" panose="020B0604020202020204" pitchFamily="34" charset="0"/>
            </a:endParaRPr>
          </a:p>
          <a:p>
            <a:pPr algn="just">
              <a:tabLst>
                <a:tab pos="90170" algn="l"/>
              </a:tabLst>
            </a:pPr>
            <a:r>
              <a:rPr lang="en-GB" sz="1400" dirty="0">
                <a:latin typeface="+mj-lt"/>
                <a:ea typeface="Times New Roman" panose="02020603050405020304" pitchFamily="18" charset="0"/>
                <a:cs typeface="Arial" panose="020B0604020202020204" pitchFamily="34" charset="0"/>
              </a:rPr>
              <a:t>2 - power supply</a:t>
            </a:r>
            <a:endParaRPr lang="en-US" sz="1400" dirty="0">
              <a:latin typeface="+mj-lt"/>
              <a:ea typeface="Times New Roman" panose="02020603050405020304" pitchFamily="18" charset="0"/>
              <a:cs typeface="Arial" panose="020B0604020202020204" pitchFamily="34" charset="0"/>
            </a:endParaRPr>
          </a:p>
          <a:p>
            <a:pPr algn="just">
              <a:tabLst>
                <a:tab pos="90170" algn="l"/>
              </a:tabLst>
            </a:pPr>
            <a:r>
              <a:rPr lang="en-GB" sz="1400" dirty="0">
                <a:latin typeface="+mj-lt"/>
                <a:ea typeface="Times New Roman" panose="02020603050405020304" pitchFamily="18" charset="0"/>
                <a:cs typeface="Arial" panose="020B0604020202020204" pitchFamily="34" charset="0"/>
              </a:rPr>
              <a:t>3 - electropolishing device</a:t>
            </a:r>
            <a:endParaRPr lang="en-US" sz="1400" dirty="0">
              <a:latin typeface="+mj-lt"/>
              <a:ea typeface="Times New Roman" panose="02020603050405020304" pitchFamily="18" charset="0"/>
              <a:cs typeface="Arial" panose="020B0604020202020204" pitchFamily="34" charset="0"/>
            </a:endParaRPr>
          </a:p>
          <a:p>
            <a:pPr algn="just">
              <a:tabLst>
                <a:tab pos="90170" algn="l"/>
              </a:tabLst>
            </a:pPr>
            <a:r>
              <a:rPr lang="en-GB" sz="1400" dirty="0">
                <a:latin typeface="+mj-lt"/>
                <a:ea typeface="Times New Roman" panose="02020603050405020304" pitchFamily="18" charset="0"/>
                <a:cs typeface="Arial" panose="020B0604020202020204" pitchFamily="34" charset="0"/>
              </a:rPr>
              <a:t>4 - fume cupboard (</a:t>
            </a:r>
            <a:r>
              <a:rPr lang="en-GB" sz="1400" dirty="0" err="1">
                <a:latin typeface="+mj-lt"/>
                <a:ea typeface="Times New Roman" panose="02020603050405020304" pitchFamily="18" charset="0"/>
                <a:cs typeface="Arial" panose="020B0604020202020204" pitchFamily="34" charset="0"/>
              </a:rPr>
              <a:t>anodisation</a:t>
            </a:r>
            <a:r>
              <a:rPr lang="en-GB" sz="1400" dirty="0">
                <a:latin typeface="+mj-lt"/>
                <a:ea typeface="Times New Roman" panose="02020603050405020304" pitchFamily="18" charset="0"/>
                <a:cs typeface="Arial" panose="020B0604020202020204" pitchFamily="34" charset="0"/>
              </a:rPr>
              <a:t> and photo-electro-catalysis)</a:t>
            </a:r>
            <a:endParaRPr lang="en-US" sz="1400" dirty="0">
              <a:latin typeface="+mj-lt"/>
              <a:ea typeface="Times New Roman" panose="02020603050405020304" pitchFamily="18" charset="0"/>
              <a:cs typeface="Arial" panose="020B0604020202020204" pitchFamily="34" charset="0"/>
            </a:endParaRPr>
          </a:p>
          <a:p>
            <a:pPr algn="just">
              <a:tabLst>
                <a:tab pos="90170" algn="l"/>
              </a:tabLst>
            </a:pPr>
            <a:r>
              <a:rPr lang="en-GB" sz="1400" dirty="0">
                <a:latin typeface="+mj-lt"/>
                <a:ea typeface="Times New Roman" panose="02020603050405020304" pitchFamily="18" charset="0"/>
                <a:cs typeface="Arial" panose="020B0604020202020204" pitchFamily="34" charset="0"/>
              </a:rPr>
              <a:t>5 - gas regulators</a:t>
            </a:r>
            <a:endParaRPr lang="en-US" sz="1400" dirty="0">
              <a:latin typeface="+mj-lt"/>
              <a:ea typeface="Times New Roman" panose="02020603050405020304" pitchFamily="18" charset="0"/>
              <a:cs typeface="Arial" panose="020B0604020202020204" pitchFamily="34" charset="0"/>
            </a:endParaRPr>
          </a:p>
          <a:p>
            <a:pPr algn="just">
              <a:tabLst>
                <a:tab pos="90170" algn="l"/>
              </a:tabLst>
            </a:pPr>
            <a:r>
              <a:rPr lang="en-GB" sz="1400" dirty="0">
                <a:latin typeface="+mj-lt"/>
                <a:ea typeface="Times New Roman" panose="02020603050405020304" pitchFamily="18" charset="0"/>
                <a:cs typeface="Arial" panose="020B0604020202020204" pitchFamily="34" charset="0"/>
              </a:rPr>
              <a:t>6 - storage cabinet</a:t>
            </a:r>
            <a:endParaRPr lang="en-US" sz="1400" dirty="0">
              <a:latin typeface="+mj-lt"/>
              <a:ea typeface="Times New Roman" panose="02020603050405020304" pitchFamily="18" charset="0"/>
              <a:cs typeface="Arial" panose="020B0604020202020204" pitchFamily="34" charset="0"/>
            </a:endParaRPr>
          </a:p>
          <a:p>
            <a:pPr algn="just">
              <a:tabLst>
                <a:tab pos="90170" algn="l"/>
              </a:tabLst>
            </a:pPr>
            <a:r>
              <a:rPr lang="en-GB" sz="1400" dirty="0">
                <a:latin typeface="+mj-lt"/>
                <a:ea typeface="Times New Roman" panose="02020603050405020304" pitchFamily="18" charset="0"/>
                <a:cs typeface="Arial" panose="020B0604020202020204" pitchFamily="34" charset="0"/>
              </a:rPr>
              <a:t>7 - chemical/electrolyte cabinet/chamber</a:t>
            </a:r>
            <a:endParaRPr lang="en-US" sz="1400" dirty="0">
              <a:latin typeface="+mj-lt"/>
              <a:ea typeface="Times New Roman" panose="02020603050405020304" pitchFamily="18" charset="0"/>
              <a:cs typeface="Arial" panose="020B0604020202020204" pitchFamily="34" charset="0"/>
            </a:endParaRPr>
          </a:p>
        </p:txBody>
      </p:sp>
      <p:pic>
        <p:nvPicPr>
          <p:cNvPr id="2" name="Graphic 1">
            <a:extLst>
              <a:ext uri="{FF2B5EF4-FFF2-40B4-BE49-F238E27FC236}">
                <a16:creationId xmlns:a16="http://schemas.microsoft.com/office/drawing/2014/main" id="{1019A572-2FAB-62E0-06E4-864DB03A5C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934"/>
            <a:ext cx="1403189" cy="1292045"/>
          </a:xfrm>
          <a:prstGeom prst="rect">
            <a:avLst/>
          </a:prstGeom>
        </p:spPr>
      </p:pic>
      <p:sp>
        <p:nvSpPr>
          <p:cNvPr id="3" name="TextBox 2">
            <a:extLst>
              <a:ext uri="{FF2B5EF4-FFF2-40B4-BE49-F238E27FC236}">
                <a16:creationId xmlns:a16="http://schemas.microsoft.com/office/drawing/2014/main" id="{8EBC8AB3-33BE-7198-BA99-C840298D0A4E}"/>
              </a:ext>
            </a:extLst>
          </p:cNvPr>
          <p:cNvSpPr txBox="1"/>
          <p:nvPr/>
        </p:nvSpPr>
        <p:spPr>
          <a:xfrm>
            <a:off x="1403189" y="195937"/>
            <a:ext cx="7278427" cy="369332"/>
          </a:xfrm>
          <a:prstGeom prst="rect">
            <a:avLst/>
          </a:prstGeom>
          <a:noFill/>
        </p:spPr>
        <p:txBody>
          <a:bodyPr wrap="square">
            <a:spAutoFit/>
          </a:bodyPr>
          <a:lstStyle/>
          <a:p>
            <a:r>
              <a:rPr lang="en-GB" sz="1800" dirty="0">
                <a:solidFill>
                  <a:srgbClr val="C00000"/>
                </a:solidFill>
                <a:latin typeface="Inter Light" panose="02000503000000020004" pitchFamily="2" charset="0"/>
                <a:ea typeface="Inter Light" panose="02000503000000020004" pitchFamily="2" charset="0"/>
              </a:rPr>
              <a:t>State before renovation</a:t>
            </a:r>
            <a:endParaRPr lang="en-SI" dirty="0">
              <a:solidFill>
                <a:srgbClr val="C00000"/>
              </a:solidFill>
            </a:endParaRPr>
          </a:p>
        </p:txBody>
      </p:sp>
      <p:sp>
        <p:nvSpPr>
          <p:cNvPr id="7" name="TextBox 6">
            <a:extLst>
              <a:ext uri="{FF2B5EF4-FFF2-40B4-BE49-F238E27FC236}">
                <a16:creationId xmlns:a16="http://schemas.microsoft.com/office/drawing/2014/main" id="{0490325E-6278-68FD-95A7-22DD4641C094}"/>
              </a:ext>
            </a:extLst>
          </p:cNvPr>
          <p:cNvSpPr txBox="1"/>
          <p:nvPr/>
        </p:nvSpPr>
        <p:spPr>
          <a:xfrm>
            <a:off x="3144701" y="2230752"/>
            <a:ext cx="708271" cy="276999"/>
          </a:xfrm>
          <a:prstGeom prst="rect">
            <a:avLst/>
          </a:prstGeom>
          <a:solidFill>
            <a:schemeClr val="bg1"/>
          </a:solidFill>
        </p:spPr>
        <p:txBody>
          <a:bodyPr wrap="none" rtlCol="0">
            <a:spAutoFit/>
          </a:bodyPr>
          <a:lstStyle/>
          <a:p>
            <a:r>
              <a:rPr lang="en-SI" sz="1200" dirty="0"/>
              <a:t>Window</a:t>
            </a:r>
          </a:p>
        </p:txBody>
      </p:sp>
      <p:sp>
        <p:nvSpPr>
          <p:cNvPr id="9" name="TextBox 8">
            <a:extLst>
              <a:ext uri="{FF2B5EF4-FFF2-40B4-BE49-F238E27FC236}">
                <a16:creationId xmlns:a16="http://schemas.microsoft.com/office/drawing/2014/main" id="{428140EB-54EB-7528-1DE6-1D052D086444}"/>
              </a:ext>
            </a:extLst>
          </p:cNvPr>
          <p:cNvSpPr txBox="1"/>
          <p:nvPr/>
        </p:nvSpPr>
        <p:spPr>
          <a:xfrm>
            <a:off x="3055363" y="3708074"/>
            <a:ext cx="736355" cy="276999"/>
          </a:xfrm>
          <a:prstGeom prst="rect">
            <a:avLst/>
          </a:prstGeom>
          <a:solidFill>
            <a:schemeClr val="bg1"/>
          </a:solidFill>
        </p:spPr>
        <p:txBody>
          <a:bodyPr wrap="none" rtlCol="0">
            <a:spAutoFit/>
          </a:bodyPr>
          <a:lstStyle/>
          <a:p>
            <a:r>
              <a:rPr lang="en-SI" sz="1200" dirty="0"/>
              <a:t>Entrance</a:t>
            </a:r>
          </a:p>
        </p:txBody>
      </p:sp>
    </p:spTree>
    <p:extLst>
      <p:ext uri="{BB962C8B-B14F-4D97-AF65-F5344CB8AC3E}">
        <p14:creationId xmlns:p14="http://schemas.microsoft.com/office/powerpoint/2010/main" val="473169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019A572-2FAB-62E0-06E4-864DB03A5C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934"/>
            <a:ext cx="1403189" cy="1292045"/>
          </a:xfrm>
          <a:prstGeom prst="rect">
            <a:avLst/>
          </a:prstGeom>
        </p:spPr>
      </p:pic>
      <p:sp>
        <p:nvSpPr>
          <p:cNvPr id="3" name="TextBox 2">
            <a:extLst>
              <a:ext uri="{FF2B5EF4-FFF2-40B4-BE49-F238E27FC236}">
                <a16:creationId xmlns:a16="http://schemas.microsoft.com/office/drawing/2014/main" id="{8EBC8AB3-33BE-7198-BA99-C840298D0A4E}"/>
              </a:ext>
            </a:extLst>
          </p:cNvPr>
          <p:cNvSpPr txBox="1"/>
          <p:nvPr/>
        </p:nvSpPr>
        <p:spPr>
          <a:xfrm>
            <a:off x="1403189" y="195937"/>
            <a:ext cx="7278427" cy="369332"/>
          </a:xfrm>
          <a:prstGeom prst="rect">
            <a:avLst/>
          </a:prstGeom>
          <a:noFill/>
        </p:spPr>
        <p:txBody>
          <a:bodyPr wrap="square">
            <a:spAutoFit/>
          </a:bodyPr>
          <a:lstStyle/>
          <a:p>
            <a:r>
              <a:rPr lang="en-GB" sz="1800" dirty="0">
                <a:solidFill>
                  <a:srgbClr val="C00000"/>
                </a:solidFill>
                <a:latin typeface="Inter Light" panose="02000503000000020004" pitchFamily="2" charset="0"/>
                <a:ea typeface="Inter Light" panose="02000503000000020004" pitchFamily="2" charset="0"/>
              </a:rPr>
              <a:t>Current state</a:t>
            </a:r>
            <a:endParaRPr lang="en-SI" dirty="0">
              <a:solidFill>
                <a:srgbClr val="C00000"/>
              </a:solidFill>
            </a:endParaRPr>
          </a:p>
        </p:txBody>
      </p:sp>
      <p:pic>
        <p:nvPicPr>
          <p:cNvPr id="6" name="Picture 5">
            <a:extLst>
              <a:ext uri="{FF2B5EF4-FFF2-40B4-BE49-F238E27FC236}">
                <a16:creationId xmlns:a16="http://schemas.microsoft.com/office/drawing/2014/main" id="{506E6C3D-7AC7-2B4B-D2D4-586BBA0EA52F}"/>
              </a:ext>
            </a:extLst>
          </p:cNvPr>
          <p:cNvPicPr>
            <a:picLocks noChangeAspect="1"/>
          </p:cNvPicPr>
          <p:nvPr/>
        </p:nvPicPr>
        <p:blipFill rotWithShape="1">
          <a:blip r:embed="rId4">
            <a:extLst>
              <a:ext uri="{28A0092B-C50C-407E-A947-70E740481C1C}">
                <a14:useLocalDpi xmlns:a14="http://schemas.microsoft.com/office/drawing/2010/main" val="0"/>
              </a:ext>
            </a:extLst>
          </a:blip>
          <a:srcRect l="18263"/>
          <a:stretch/>
        </p:blipFill>
        <p:spPr>
          <a:xfrm>
            <a:off x="3600221" y="1815524"/>
            <a:ext cx="4844417" cy="4445159"/>
          </a:xfrm>
          <a:prstGeom prst="rect">
            <a:avLst/>
          </a:prstGeom>
        </p:spPr>
      </p:pic>
      <p:pic>
        <p:nvPicPr>
          <p:cNvPr id="10" name="Picture 9">
            <a:extLst>
              <a:ext uri="{FF2B5EF4-FFF2-40B4-BE49-F238E27FC236}">
                <a16:creationId xmlns:a16="http://schemas.microsoft.com/office/drawing/2014/main" id="{3430A2E1-13D4-E412-24B3-BAF002D748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848" y="1815524"/>
            <a:ext cx="3333869" cy="4445159"/>
          </a:xfrm>
          <a:prstGeom prst="rect">
            <a:avLst/>
          </a:prstGeom>
        </p:spPr>
      </p:pic>
      <p:pic>
        <p:nvPicPr>
          <p:cNvPr id="14" name="Picture 13">
            <a:extLst>
              <a:ext uri="{FF2B5EF4-FFF2-40B4-BE49-F238E27FC236}">
                <a16:creationId xmlns:a16="http://schemas.microsoft.com/office/drawing/2014/main" id="{6DE35D43-0CED-45F1-C8F3-9DB0B91D83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07142" y="1815524"/>
            <a:ext cx="3333869" cy="4445159"/>
          </a:xfrm>
          <a:prstGeom prst="rect">
            <a:avLst/>
          </a:prstGeom>
        </p:spPr>
      </p:pic>
    </p:spTree>
    <p:extLst>
      <p:ext uri="{BB962C8B-B14F-4D97-AF65-F5344CB8AC3E}">
        <p14:creationId xmlns:p14="http://schemas.microsoft.com/office/powerpoint/2010/main" val="3997115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019A572-2FAB-62E0-06E4-864DB03A5C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934"/>
            <a:ext cx="1403189" cy="1292045"/>
          </a:xfrm>
          <a:prstGeom prst="rect">
            <a:avLst/>
          </a:prstGeom>
        </p:spPr>
      </p:pic>
      <p:sp>
        <p:nvSpPr>
          <p:cNvPr id="3" name="TextBox 2">
            <a:extLst>
              <a:ext uri="{FF2B5EF4-FFF2-40B4-BE49-F238E27FC236}">
                <a16:creationId xmlns:a16="http://schemas.microsoft.com/office/drawing/2014/main" id="{8EBC8AB3-33BE-7198-BA99-C840298D0A4E}"/>
              </a:ext>
            </a:extLst>
          </p:cNvPr>
          <p:cNvSpPr txBox="1"/>
          <p:nvPr/>
        </p:nvSpPr>
        <p:spPr>
          <a:xfrm>
            <a:off x="1403189" y="195937"/>
            <a:ext cx="7278427" cy="369332"/>
          </a:xfrm>
          <a:prstGeom prst="rect">
            <a:avLst/>
          </a:prstGeom>
          <a:noFill/>
        </p:spPr>
        <p:txBody>
          <a:bodyPr wrap="square">
            <a:spAutoFit/>
          </a:bodyPr>
          <a:lstStyle/>
          <a:p>
            <a:r>
              <a:rPr lang="en-GB" sz="1800" u="none" strike="noStrike" baseline="0" dirty="0">
                <a:solidFill>
                  <a:srgbClr val="C00000"/>
                </a:solidFill>
                <a:latin typeface="Inter Light" panose="02000503000000020004" pitchFamily="2" charset="0"/>
                <a:ea typeface="Inter Light" panose="02000503000000020004" pitchFamily="2" charset="0"/>
              </a:rPr>
              <a:t>Robot on a linear track</a:t>
            </a:r>
            <a:endParaRPr lang="en-SI" dirty="0">
              <a:solidFill>
                <a:srgbClr val="C00000"/>
              </a:solidFill>
            </a:endParaRPr>
          </a:p>
        </p:txBody>
      </p:sp>
      <p:pic>
        <p:nvPicPr>
          <p:cNvPr id="4" name="Picture 3">
            <a:extLst>
              <a:ext uri="{FF2B5EF4-FFF2-40B4-BE49-F238E27FC236}">
                <a16:creationId xmlns:a16="http://schemas.microsoft.com/office/drawing/2014/main" id="{F0EBC0B1-32A3-32F0-D9F7-3F0FD36437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1454" y="1505868"/>
            <a:ext cx="7114387" cy="4205960"/>
          </a:xfrm>
          <a:prstGeom prst="rect">
            <a:avLst/>
          </a:prstGeom>
        </p:spPr>
      </p:pic>
      <p:pic>
        <p:nvPicPr>
          <p:cNvPr id="7" name="Picture 6">
            <a:extLst>
              <a:ext uri="{FF2B5EF4-FFF2-40B4-BE49-F238E27FC236}">
                <a16:creationId xmlns:a16="http://schemas.microsoft.com/office/drawing/2014/main" id="{9F495A3B-1128-5937-738D-E1C4797C371B}"/>
              </a:ext>
            </a:extLst>
          </p:cNvPr>
          <p:cNvPicPr>
            <a:picLocks noChangeAspect="1"/>
          </p:cNvPicPr>
          <p:nvPr/>
        </p:nvPicPr>
        <p:blipFill rotWithShape="1">
          <a:blip r:embed="rId5">
            <a:extLst>
              <a:ext uri="{28A0092B-C50C-407E-A947-70E740481C1C}">
                <a14:useLocalDpi xmlns:a14="http://schemas.microsoft.com/office/drawing/2010/main" val="0"/>
              </a:ext>
            </a:extLst>
          </a:blip>
          <a:srcRect l="24050" t="2112" r="17449" b="-1338"/>
          <a:stretch/>
        </p:blipFill>
        <p:spPr>
          <a:xfrm>
            <a:off x="5929423" y="3411567"/>
            <a:ext cx="1880947" cy="1886109"/>
          </a:xfrm>
          <a:prstGeom prst="ellipse">
            <a:avLst/>
          </a:prstGeom>
          <a:ln w="76200">
            <a:solidFill>
              <a:srgbClr val="D77640"/>
            </a:solidFill>
          </a:ln>
        </p:spPr>
      </p:pic>
      <p:pic>
        <p:nvPicPr>
          <p:cNvPr id="8" name="Picture 7">
            <a:extLst>
              <a:ext uri="{FF2B5EF4-FFF2-40B4-BE49-F238E27FC236}">
                <a16:creationId xmlns:a16="http://schemas.microsoft.com/office/drawing/2014/main" id="{85A676DA-F0D8-00FF-B8EF-3B31F4D758E4}"/>
              </a:ext>
            </a:extLst>
          </p:cNvPr>
          <p:cNvPicPr>
            <a:picLocks noChangeAspect="1"/>
          </p:cNvPicPr>
          <p:nvPr/>
        </p:nvPicPr>
        <p:blipFill rotWithShape="1">
          <a:blip r:embed="rId6">
            <a:extLst>
              <a:ext uri="{28A0092B-C50C-407E-A947-70E740481C1C}">
                <a14:useLocalDpi xmlns:a14="http://schemas.microsoft.com/office/drawing/2010/main" val="0"/>
              </a:ext>
            </a:extLst>
          </a:blip>
          <a:srcRect l="22166" t="849" r="19525" b="58"/>
          <a:stretch/>
        </p:blipFill>
        <p:spPr>
          <a:xfrm>
            <a:off x="7988014" y="2592488"/>
            <a:ext cx="1877377" cy="1886109"/>
          </a:xfrm>
          <a:prstGeom prst="ellipse">
            <a:avLst/>
          </a:prstGeom>
          <a:ln w="76200">
            <a:solidFill>
              <a:schemeClr val="tx1">
                <a:lumMod val="65000"/>
                <a:lumOff val="35000"/>
              </a:schemeClr>
            </a:solidFill>
          </a:ln>
        </p:spPr>
      </p:pic>
    </p:spTree>
    <p:extLst>
      <p:ext uri="{BB962C8B-B14F-4D97-AF65-F5344CB8AC3E}">
        <p14:creationId xmlns:p14="http://schemas.microsoft.com/office/powerpoint/2010/main" val="967944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019A572-2FAB-62E0-06E4-864DB03A5C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934"/>
            <a:ext cx="1403189" cy="1292045"/>
          </a:xfrm>
          <a:prstGeom prst="rect">
            <a:avLst/>
          </a:prstGeom>
        </p:spPr>
      </p:pic>
      <p:sp>
        <p:nvSpPr>
          <p:cNvPr id="3" name="TextBox 2">
            <a:extLst>
              <a:ext uri="{FF2B5EF4-FFF2-40B4-BE49-F238E27FC236}">
                <a16:creationId xmlns:a16="http://schemas.microsoft.com/office/drawing/2014/main" id="{8EBC8AB3-33BE-7198-BA99-C840298D0A4E}"/>
              </a:ext>
            </a:extLst>
          </p:cNvPr>
          <p:cNvSpPr txBox="1"/>
          <p:nvPr/>
        </p:nvSpPr>
        <p:spPr>
          <a:xfrm>
            <a:off x="1403189" y="195937"/>
            <a:ext cx="7278427" cy="369332"/>
          </a:xfrm>
          <a:prstGeom prst="rect">
            <a:avLst/>
          </a:prstGeom>
          <a:noFill/>
        </p:spPr>
        <p:txBody>
          <a:bodyPr wrap="square">
            <a:spAutoFit/>
          </a:bodyPr>
          <a:lstStyle/>
          <a:p>
            <a:r>
              <a:rPr lang="en-GB" sz="1800" u="none" strike="noStrike" baseline="0" dirty="0">
                <a:solidFill>
                  <a:srgbClr val="C00000"/>
                </a:solidFill>
                <a:latin typeface="Inter Light" panose="02000503000000020004" pitchFamily="2" charset="0"/>
                <a:ea typeface="Inter Light" panose="02000503000000020004" pitchFamily="2" charset="0"/>
              </a:rPr>
              <a:t>Custom-built electrochemical cell</a:t>
            </a:r>
            <a:endParaRPr lang="en-SI" sz="1800" dirty="0">
              <a:solidFill>
                <a:srgbClr val="C00000"/>
              </a:solidFill>
              <a:latin typeface="Inter Light" panose="02000503000000020004" pitchFamily="2" charset="0"/>
              <a:ea typeface="Inter Light" panose="02000503000000020004" pitchFamily="2" charset="0"/>
            </a:endParaRPr>
          </a:p>
        </p:txBody>
      </p:sp>
      <p:pic>
        <p:nvPicPr>
          <p:cNvPr id="6" name="Picture 5">
            <a:extLst>
              <a:ext uri="{FF2B5EF4-FFF2-40B4-BE49-F238E27FC236}">
                <a16:creationId xmlns:a16="http://schemas.microsoft.com/office/drawing/2014/main" id="{66539C89-C0D5-58CB-0CE2-B8DC2642B84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518" t="24429" r="12847" b="21286"/>
          <a:stretch/>
        </p:blipFill>
        <p:spPr bwMode="auto">
          <a:xfrm rot="5400000">
            <a:off x="5058053" y="2670159"/>
            <a:ext cx="2624160" cy="2728563"/>
          </a:xfrm>
          <a:prstGeom prst="rect">
            <a:avLst/>
          </a:prstGeom>
          <a:noFill/>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DDE252CC-AF3A-D490-E16F-72E97DB2F7A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258" t="27010" r="14927" b="13019"/>
          <a:stretch/>
        </p:blipFill>
        <p:spPr bwMode="auto">
          <a:xfrm>
            <a:off x="7960446" y="2724700"/>
            <a:ext cx="2551879" cy="2621821"/>
          </a:xfrm>
          <a:prstGeom prst="rect">
            <a:avLst/>
          </a:prstGeom>
          <a:noFill/>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DF49C817-874C-0F9F-0E96-C3FB73F9CE5C}"/>
              </a:ext>
            </a:extLst>
          </p:cNvPr>
          <p:cNvPicPr>
            <a:picLocks noChangeAspect="1"/>
          </p:cNvPicPr>
          <p:nvPr/>
        </p:nvPicPr>
        <p:blipFill>
          <a:blip r:embed="rId6"/>
          <a:stretch>
            <a:fillRect/>
          </a:stretch>
        </p:blipFill>
        <p:spPr>
          <a:xfrm>
            <a:off x="806138" y="2699887"/>
            <a:ext cx="4115483" cy="2629929"/>
          </a:xfrm>
          <a:prstGeom prst="rect">
            <a:avLst/>
          </a:prstGeom>
          <a:noFill/>
          <a:ln w="76200">
            <a:noFill/>
          </a:ln>
        </p:spPr>
      </p:pic>
    </p:spTree>
    <p:extLst>
      <p:ext uri="{BB962C8B-B14F-4D97-AF65-F5344CB8AC3E}">
        <p14:creationId xmlns:p14="http://schemas.microsoft.com/office/powerpoint/2010/main" val="693101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DE058066-5879-4A9F-E558-9FE4F840042F}"/>
              </a:ext>
            </a:extLst>
          </p:cNvPr>
          <p:cNvPicPr>
            <a:picLocks noChangeAspect="1"/>
          </p:cNvPicPr>
          <p:nvPr/>
        </p:nvPicPr>
        <p:blipFill rotWithShape="1">
          <a:blip r:embed="rId3">
            <a:extLst>
              <a:ext uri="{28A0092B-C50C-407E-A947-70E740481C1C}">
                <a14:useLocalDpi xmlns:a14="http://schemas.microsoft.com/office/drawing/2010/main" val="0"/>
              </a:ext>
            </a:extLst>
          </a:blip>
          <a:srcRect l="54800" b="14528"/>
          <a:stretch/>
        </p:blipFill>
        <p:spPr>
          <a:xfrm rot="10800000">
            <a:off x="4" y="1084175"/>
            <a:ext cx="5510775" cy="5861656"/>
          </a:xfrm>
          <a:prstGeom prst="rect">
            <a:avLst/>
          </a:prstGeom>
        </p:spPr>
      </p:pic>
      <p:pic>
        <p:nvPicPr>
          <p:cNvPr id="57" name="Picture 56">
            <a:extLst>
              <a:ext uri="{FF2B5EF4-FFF2-40B4-BE49-F238E27FC236}">
                <a16:creationId xmlns:a16="http://schemas.microsoft.com/office/drawing/2014/main" id="{25C84520-22C4-3BED-74D1-2D0363BAE00E}"/>
              </a:ext>
            </a:extLst>
          </p:cNvPr>
          <p:cNvPicPr>
            <a:picLocks noChangeAspect="1"/>
          </p:cNvPicPr>
          <p:nvPr/>
        </p:nvPicPr>
        <p:blipFill rotWithShape="1">
          <a:blip r:embed="rId3">
            <a:extLst>
              <a:ext uri="{28A0092B-C50C-407E-A947-70E740481C1C}">
                <a14:useLocalDpi xmlns:a14="http://schemas.microsoft.com/office/drawing/2010/main" val="0"/>
              </a:ext>
            </a:extLst>
          </a:blip>
          <a:srcRect l="54800" b="14528"/>
          <a:stretch/>
        </p:blipFill>
        <p:spPr>
          <a:xfrm>
            <a:off x="6681222" y="163158"/>
            <a:ext cx="5510777" cy="5861656"/>
          </a:xfrm>
          <a:prstGeom prst="rect">
            <a:avLst/>
          </a:prstGeom>
        </p:spPr>
      </p:pic>
      <p:pic>
        <p:nvPicPr>
          <p:cNvPr id="44" name="Picture 43">
            <a:extLst>
              <a:ext uri="{FF2B5EF4-FFF2-40B4-BE49-F238E27FC236}">
                <a16:creationId xmlns:a16="http://schemas.microsoft.com/office/drawing/2014/main" id="{F7560118-53DC-2C2A-9623-763FC9C1D61B}"/>
              </a:ext>
            </a:extLst>
          </p:cNvPr>
          <p:cNvPicPr>
            <a:picLocks noChangeAspect="1"/>
          </p:cNvPicPr>
          <p:nvPr/>
        </p:nvPicPr>
        <p:blipFill rotWithShape="1">
          <a:blip r:embed="rId4">
            <a:extLst>
              <a:ext uri="{28A0092B-C50C-407E-A947-70E740481C1C}">
                <a14:useLocalDpi xmlns:a14="http://schemas.microsoft.com/office/drawing/2010/main" val="0"/>
              </a:ext>
            </a:extLst>
          </a:blip>
          <a:srcRect l="40383" t="57407" r="41054" b="8051"/>
          <a:stretch/>
        </p:blipFill>
        <p:spPr>
          <a:xfrm>
            <a:off x="122255" y="146575"/>
            <a:ext cx="707145" cy="740184"/>
          </a:xfrm>
          <a:prstGeom prst="rect">
            <a:avLst/>
          </a:prstGeom>
        </p:spPr>
      </p:pic>
      <p:pic>
        <p:nvPicPr>
          <p:cNvPr id="2" name="Graphic 1">
            <a:extLst>
              <a:ext uri="{FF2B5EF4-FFF2-40B4-BE49-F238E27FC236}">
                <a16:creationId xmlns:a16="http://schemas.microsoft.com/office/drawing/2014/main" id="{D93BE129-001A-9EB4-0769-F225D318939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934"/>
            <a:ext cx="1403189" cy="1292045"/>
          </a:xfrm>
          <a:prstGeom prst="rect">
            <a:avLst/>
          </a:prstGeom>
        </p:spPr>
      </p:pic>
      <p:sp>
        <p:nvSpPr>
          <p:cNvPr id="9" name="TextBox 8">
            <a:extLst>
              <a:ext uri="{FF2B5EF4-FFF2-40B4-BE49-F238E27FC236}">
                <a16:creationId xmlns:a16="http://schemas.microsoft.com/office/drawing/2014/main" id="{01B0FCCA-C7A7-0643-5F22-A298B380CF5C}"/>
              </a:ext>
            </a:extLst>
          </p:cNvPr>
          <p:cNvSpPr txBox="1"/>
          <p:nvPr/>
        </p:nvSpPr>
        <p:spPr>
          <a:xfrm>
            <a:off x="1354415" y="147174"/>
            <a:ext cx="5577089" cy="523220"/>
          </a:xfrm>
          <a:prstGeom prst="rect">
            <a:avLst/>
          </a:prstGeom>
          <a:noFill/>
        </p:spPr>
        <p:txBody>
          <a:bodyPr wrap="square" rtlCol="0">
            <a:spAutoFit/>
          </a:bodyPr>
          <a:lstStyle/>
          <a:p>
            <a:r>
              <a:rPr lang="en-US" sz="1400" dirty="0">
                <a:solidFill>
                  <a:srgbClr val="C00000"/>
                </a:solidFill>
                <a:latin typeface="Inter Light" panose="02000503000000020004" pitchFamily="2" charset="0"/>
                <a:ea typeface="Inter Light" panose="02000503000000020004" pitchFamily="2" charset="0"/>
              </a:rPr>
              <a:t>Department for nanostructured materials:</a:t>
            </a:r>
            <a:endParaRPr lang="sl-SI" sz="1400" dirty="0">
              <a:solidFill>
                <a:srgbClr val="C00000"/>
              </a:solidFill>
              <a:latin typeface="Inter Light" panose="02000503000000020004" pitchFamily="2" charset="0"/>
              <a:ea typeface="Inter Light" panose="02000503000000020004" pitchFamily="2" charset="0"/>
            </a:endParaRPr>
          </a:p>
          <a:p>
            <a:r>
              <a:rPr lang="en-US" sz="1400" b="1" i="1" dirty="0">
                <a:solidFill>
                  <a:srgbClr val="C00000"/>
                </a:solidFill>
                <a:latin typeface="Inter Light Italic" panose="02000503000000020004" pitchFamily="2" charset="0"/>
                <a:ea typeface="Inter Light Italic" panose="02000503000000020004" pitchFamily="2" charset="0"/>
              </a:rPr>
              <a:t>at the forefront of basic research and innovation in materials</a:t>
            </a:r>
          </a:p>
        </p:txBody>
      </p:sp>
      <p:sp>
        <p:nvSpPr>
          <p:cNvPr id="10" name="TextBox 9">
            <a:extLst>
              <a:ext uri="{FF2B5EF4-FFF2-40B4-BE49-F238E27FC236}">
                <a16:creationId xmlns:a16="http://schemas.microsoft.com/office/drawing/2014/main" id="{FC31F063-9FE1-81EC-7441-8D94D333E805}"/>
              </a:ext>
            </a:extLst>
          </p:cNvPr>
          <p:cNvSpPr txBox="1"/>
          <p:nvPr/>
        </p:nvSpPr>
        <p:spPr>
          <a:xfrm>
            <a:off x="7378563" y="1520420"/>
            <a:ext cx="4733108" cy="523220"/>
          </a:xfrm>
          <a:prstGeom prst="rect">
            <a:avLst/>
          </a:prstGeom>
          <a:noFill/>
        </p:spPr>
        <p:txBody>
          <a:bodyPr wrap="square" rtlCol="0">
            <a:spAutoFit/>
          </a:bodyPr>
          <a:lstStyle/>
          <a:p>
            <a:pPr>
              <a:defRPr/>
            </a:pPr>
            <a:r>
              <a:rPr kumimoji="0" lang="sl-SI" sz="1400" u="none" strike="noStrike" kern="0" cap="none" spc="0" normalizeH="0" baseline="0" dirty="0">
                <a:ln>
                  <a:noFill/>
                </a:ln>
                <a:solidFill>
                  <a:srgbClr val="000000"/>
                </a:solidFill>
                <a:effectLst/>
                <a:uLnTx/>
                <a:uFillTx/>
                <a:latin typeface="Inter SemiBold" panose="02000503000000020004" pitchFamily="2" charset="0"/>
                <a:ea typeface="Inter SemiBold" panose="02000503000000020004" pitchFamily="2" charset="0"/>
              </a:rPr>
              <a:t>55</a:t>
            </a:r>
            <a:r>
              <a:rPr kumimoji="0" lang="sl-SI" sz="1400" u="none" strike="noStrike" kern="0" cap="none" spc="0" normalizeH="0" baseline="0" dirty="0">
                <a:ln>
                  <a:noFill/>
                </a:ln>
                <a:solidFill>
                  <a:srgbClr val="000000"/>
                </a:solidFill>
                <a:effectLst/>
                <a:uLnTx/>
                <a:uFillTx/>
                <a:latin typeface="Inter Light" panose="02000503000000020004" pitchFamily="2" charset="0"/>
                <a:ea typeface="Inter Light" panose="02000503000000020004" pitchFamily="2" charset="0"/>
              </a:rPr>
              <a:t>: staff members                </a:t>
            </a:r>
            <a:r>
              <a:rPr lang="sl-SI" sz="1400" dirty="0">
                <a:solidFill>
                  <a:srgbClr val="000000"/>
                </a:solidFill>
                <a:latin typeface="Inter SemiBold" panose="02000503000000020004" pitchFamily="2" charset="0"/>
                <a:ea typeface="Inter SemiBold" panose="02000503000000020004" pitchFamily="2" charset="0"/>
                <a:cs typeface="Arial" panose="020B0604020202020204" pitchFamily="34" charset="0"/>
              </a:rPr>
              <a:t>12</a:t>
            </a:r>
            <a:r>
              <a:rPr lang="sl-SI" sz="1400" dirty="0">
                <a:solidFill>
                  <a:srgbClr val="000000"/>
                </a:solidFill>
                <a:latin typeface="Inter Light" panose="02000503000000020004" pitchFamily="2" charset="0"/>
                <a:ea typeface="Inter Light" panose="02000503000000020004" pitchFamily="2" charset="0"/>
                <a:cs typeface="Arial" panose="020B0604020202020204" pitchFamily="34" charset="0"/>
              </a:rPr>
              <a:t>: academic habilitation</a:t>
            </a:r>
            <a:endParaRPr lang="sl-SI" sz="1400" dirty="0">
              <a:solidFill>
                <a:srgbClr val="000000"/>
              </a:solidFill>
              <a:latin typeface="Inter Light" panose="02000503000000020004" pitchFamily="2" charset="0"/>
              <a:ea typeface="Inter Light" panose="02000503000000020004" pitchFamily="2" charset="0"/>
            </a:endParaRPr>
          </a:p>
          <a:p>
            <a:pPr algn="just"/>
            <a:r>
              <a:rPr lang="sl-SI" sz="1400" dirty="0">
                <a:solidFill>
                  <a:srgbClr val="000000"/>
                </a:solidFill>
                <a:latin typeface="Inter SemiBold" panose="02000503000000020004" pitchFamily="2" charset="0"/>
                <a:ea typeface="Inter SemiBold" panose="02000503000000020004" pitchFamily="2" charset="0"/>
                <a:cs typeface="Arial" panose="020B0604020202020204" pitchFamily="34" charset="0"/>
              </a:rPr>
              <a:t>39</a:t>
            </a:r>
            <a:r>
              <a:rPr lang="sl-SI" sz="1400" dirty="0">
                <a:solidFill>
                  <a:srgbClr val="000000"/>
                </a:solidFill>
                <a:latin typeface="Inter Light" panose="02000503000000020004" pitchFamily="2" charset="0"/>
                <a:ea typeface="Inter Light" panose="02000503000000020004" pitchFamily="2" charset="0"/>
                <a:cs typeface="Arial" panose="020B0604020202020204" pitchFamily="34" charset="0"/>
              </a:rPr>
              <a:t>: reaserchers&amp;postdocs   </a:t>
            </a:r>
            <a:r>
              <a:rPr lang="sl-SI" sz="1400" dirty="0">
                <a:solidFill>
                  <a:srgbClr val="000000"/>
                </a:solidFill>
                <a:latin typeface="Inter Medium" panose="02000503000000020004" pitchFamily="2" charset="0"/>
                <a:ea typeface="Inter Medium" panose="02000503000000020004" pitchFamily="2" charset="0"/>
                <a:cs typeface="Arial" panose="020B0604020202020204" pitchFamily="34" charset="0"/>
              </a:rPr>
              <a:t>13</a:t>
            </a:r>
            <a:r>
              <a:rPr lang="sl-SI" sz="1400" dirty="0">
                <a:solidFill>
                  <a:srgbClr val="000000"/>
                </a:solidFill>
                <a:latin typeface="Inter Light" panose="02000503000000020004" pitchFamily="2" charset="0"/>
                <a:ea typeface="Inter Light" panose="02000503000000020004" pitchFamily="2" charset="0"/>
                <a:cs typeface="Arial" panose="020B0604020202020204" pitchFamily="34" charset="0"/>
              </a:rPr>
              <a:t>: PhD students</a:t>
            </a:r>
          </a:p>
        </p:txBody>
      </p:sp>
      <p:grpSp>
        <p:nvGrpSpPr>
          <p:cNvPr id="102" name="Group 101">
            <a:extLst>
              <a:ext uri="{FF2B5EF4-FFF2-40B4-BE49-F238E27FC236}">
                <a16:creationId xmlns:a16="http://schemas.microsoft.com/office/drawing/2014/main" id="{6F0B9187-2B05-BD7D-969A-0A50F120C2DC}"/>
              </a:ext>
            </a:extLst>
          </p:cNvPr>
          <p:cNvGrpSpPr/>
          <p:nvPr/>
        </p:nvGrpSpPr>
        <p:grpSpPr>
          <a:xfrm>
            <a:off x="2926181" y="2567102"/>
            <a:ext cx="4670002" cy="2980332"/>
            <a:chOff x="2813696" y="2042154"/>
            <a:chExt cx="4670002" cy="2980332"/>
          </a:xfrm>
        </p:grpSpPr>
        <p:sp>
          <p:nvSpPr>
            <p:cNvPr id="12" name="TextBox 11">
              <a:extLst>
                <a:ext uri="{FF2B5EF4-FFF2-40B4-BE49-F238E27FC236}">
                  <a16:creationId xmlns:a16="http://schemas.microsoft.com/office/drawing/2014/main" id="{14AE7090-D860-AB87-694F-D8F97E1F2808}"/>
                </a:ext>
              </a:extLst>
            </p:cNvPr>
            <p:cNvSpPr txBox="1"/>
            <p:nvPr/>
          </p:nvSpPr>
          <p:spPr>
            <a:xfrm>
              <a:off x="3721913" y="2753738"/>
              <a:ext cx="3761785" cy="307777"/>
            </a:xfrm>
            <a:prstGeom prst="rect">
              <a:avLst/>
            </a:prstGeom>
            <a:noFill/>
          </p:spPr>
          <p:txBody>
            <a:bodyPr wrap="square" rtlCol="0">
              <a:spAutoFit/>
            </a:bodyPr>
            <a:lstStyle/>
            <a:p>
              <a:pPr lvl="0" algn="r">
                <a:defRPr/>
              </a:pPr>
              <a:r>
                <a:rPr kumimoji="0" lang="sl-SI" sz="1400" b="0" i="0" u="none" strike="noStrike" kern="0" cap="none" spc="0" normalizeH="0" baseline="0" dirty="0" err="1">
                  <a:ln>
                    <a:noFill/>
                  </a:ln>
                  <a:solidFill>
                    <a:prstClr val="black"/>
                  </a:solidFill>
                  <a:effectLst/>
                  <a:uLnTx/>
                  <a:uFillTx/>
                  <a:latin typeface="Inter Light" panose="02000503000000020004" pitchFamily="2" charset="0"/>
                  <a:ea typeface="Inter Light" panose="02000503000000020004" pitchFamily="2" charset="0"/>
                </a:rPr>
                <a:t>Revenue</a:t>
              </a:r>
              <a:r>
                <a:rPr kumimoji="0" lang="en-GB" sz="1400" i="0" u="none" strike="noStrike" kern="0" cap="none" spc="0" normalizeH="0" baseline="0" dirty="0">
                  <a:ln>
                    <a:noFill/>
                  </a:ln>
                  <a:solidFill>
                    <a:srgbClr val="000000"/>
                  </a:solidFill>
                  <a:effectLst/>
                  <a:uLnTx/>
                  <a:uFillTx/>
                  <a:latin typeface="Inter Light" panose="02000503000000020004" pitchFamily="2" charset="0"/>
                  <a:ea typeface="Inter Light" panose="02000503000000020004" pitchFamily="2" charset="0"/>
                </a:rPr>
                <a:t>:</a:t>
              </a:r>
              <a:r>
                <a:rPr kumimoji="0" lang="sl-SI" sz="1400" i="0" u="none" strike="noStrike" kern="0" cap="none" spc="0" normalizeH="0" baseline="0" dirty="0">
                  <a:ln>
                    <a:noFill/>
                  </a:ln>
                  <a:solidFill>
                    <a:srgbClr val="000000"/>
                  </a:solidFill>
                  <a:effectLst/>
                  <a:uLnTx/>
                  <a:uFillTx/>
                  <a:latin typeface="Inter Light" panose="02000503000000020004" pitchFamily="2" charset="0"/>
                  <a:ea typeface="Inter Light" panose="02000503000000020004" pitchFamily="2" charset="0"/>
                </a:rPr>
                <a:t> </a:t>
              </a:r>
              <a:r>
                <a:rPr kumimoji="0" lang="en-GB" sz="1400" i="0" u="none" strike="noStrike" kern="0" cap="none" spc="0" normalizeH="0" baseline="0" dirty="0">
                  <a:ln>
                    <a:noFill/>
                  </a:ln>
                  <a:solidFill>
                    <a:srgbClr val="000000"/>
                  </a:solidFill>
                  <a:effectLst/>
                  <a:uLnTx/>
                  <a:uFillTx/>
                  <a:latin typeface="Inter SemiBold" panose="02000503000000020004" pitchFamily="2" charset="0"/>
                  <a:ea typeface="Inter SemiBold" panose="02000503000000020004" pitchFamily="2" charset="0"/>
                </a:rPr>
                <a:t>  </a:t>
              </a:r>
              <a:r>
                <a:rPr kumimoji="0" lang="en-GB" sz="1400" i="0" u="none" strike="noStrike" kern="0" cap="none" spc="0" normalizeH="0" baseline="0" dirty="0">
                  <a:ln>
                    <a:noFill/>
                  </a:ln>
                  <a:solidFill>
                    <a:srgbClr val="000000"/>
                  </a:solidFill>
                  <a:effectLst/>
                  <a:uLnTx/>
                  <a:uFillTx/>
                  <a:latin typeface="Inter SemiBold" panose="02000503000000020004" pitchFamily="2" charset="0"/>
                  <a:ea typeface="Inter SemiBold" panose="02000503000000020004" pitchFamily="2" charset="0"/>
                  <a:cs typeface="Calibri" panose="020F0502020204030204" pitchFamily="34" charset="0"/>
                </a:rPr>
                <a:t>̴</a:t>
              </a:r>
              <a:r>
                <a:rPr kumimoji="0" lang="sl-SI" sz="1400" i="0" u="none" strike="noStrike" kern="0" cap="none" spc="0" normalizeH="0" baseline="0" dirty="0">
                  <a:ln>
                    <a:noFill/>
                  </a:ln>
                  <a:solidFill>
                    <a:srgbClr val="000000"/>
                  </a:solidFill>
                  <a:effectLst/>
                  <a:uLnTx/>
                  <a:uFillTx/>
                  <a:latin typeface="Inter SemiBold" panose="02000503000000020004" pitchFamily="2" charset="0"/>
                  <a:ea typeface="Inter SemiBold" panose="02000503000000020004" pitchFamily="2" charset="0"/>
                  <a:cs typeface="Calibri" panose="020F0502020204030204" pitchFamily="34" charset="0"/>
                </a:rPr>
                <a:t>3M </a:t>
              </a:r>
              <a:r>
                <a:rPr lang="en-GB" sz="1400" kern="0" dirty="0">
                  <a:solidFill>
                    <a:srgbClr val="000000"/>
                  </a:solidFill>
                  <a:latin typeface="Inter SemiBold" panose="02000503000000020004" pitchFamily="2" charset="0"/>
                  <a:ea typeface="Inter SemiBold" panose="02000503000000020004" pitchFamily="2" charset="0"/>
                </a:rPr>
                <a:t>€ (40% / 27% / 30% / 3%)</a:t>
              </a:r>
              <a:endParaRPr kumimoji="0" lang="en-GB" sz="1400" i="0" u="none" strike="noStrike" kern="0" cap="none" spc="0" normalizeH="0" baseline="0" dirty="0">
                <a:ln>
                  <a:noFill/>
                </a:ln>
                <a:solidFill>
                  <a:srgbClr val="000000"/>
                </a:solidFill>
                <a:effectLst/>
                <a:uLnTx/>
                <a:uFillTx/>
                <a:latin typeface="Inter SemiBold" panose="02000503000000020004" pitchFamily="2" charset="0"/>
                <a:ea typeface="Inter SemiBold" panose="02000503000000020004" pitchFamily="2" charset="0"/>
              </a:endParaRPr>
            </a:p>
          </p:txBody>
        </p:sp>
        <p:sp>
          <p:nvSpPr>
            <p:cNvPr id="18" name="TextBox 17">
              <a:extLst>
                <a:ext uri="{FF2B5EF4-FFF2-40B4-BE49-F238E27FC236}">
                  <a16:creationId xmlns:a16="http://schemas.microsoft.com/office/drawing/2014/main" id="{09A57014-BE2E-3882-AA04-C94EE4D30AF5}"/>
                </a:ext>
              </a:extLst>
            </p:cNvPr>
            <p:cNvSpPr txBox="1"/>
            <p:nvPr/>
          </p:nvSpPr>
          <p:spPr>
            <a:xfrm>
              <a:off x="4742655" y="3262181"/>
              <a:ext cx="2741043" cy="954107"/>
            </a:xfrm>
            <a:prstGeom prst="rect">
              <a:avLst/>
            </a:prstGeom>
            <a:noFill/>
          </p:spPr>
          <p:txBody>
            <a:bodyPr wrap="square" rtlCol="0">
              <a:spAutoFit/>
            </a:bodyPr>
            <a:lstStyle/>
            <a:p>
              <a:pPr lvl="0" algn="r">
                <a:defRPr/>
              </a:pPr>
              <a:r>
                <a:rPr kumimoji="0" lang="sl-SI" sz="1400" i="0" u="none" strike="noStrike" kern="0" cap="none" spc="0" normalizeH="0" baseline="0" dirty="0" err="1">
                  <a:ln>
                    <a:noFill/>
                  </a:ln>
                  <a:solidFill>
                    <a:srgbClr val="000000"/>
                  </a:solidFill>
                  <a:effectLst/>
                  <a:uLnTx/>
                  <a:uFillTx/>
                  <a:latin typeface="Inter Light" panose="02000503000000020004" pitchFamily="2" charset="0"/>
                  <a:ea typeface="Inter Light" panose="02000503000000020004" pitchFamily="2" charset="0"/>
                </a:rPr>
                <a:t>National</a:t>
              </a:r>
              <a:r>
                <a:rPr kumimoji="0" lang="sl-SI" sz="1400" i="0" u="none" strike="noStrike" kern="0" cap="none" spc="0" normalizeH="0" baseline="0" dirty="0">
                  <a:ln>
                    <a:noFill/>
                  </a:ln>
                  <a:solidFill>
                    <a:srgbClr val="000000"/>
                  </a:solidFill>
                  <a:effectLst/>
                  <a:uLnTx/>
                  <a:uFillTx/>
                  <a:latin typeface="Inter Light" panose="02000503000000020004" pitchFamily="2" charset="0"/>
                  <a:ea typeface="Inter Light" panose="02000503000000020004" pitchFamily="2" charset="0"/>
                </a:rPr>
                <a:t> </a:t>
              </a:r>
              <a:r>
                <a:rPr kumimoji="0" lang="sl-SI" sz="1400" i="0" u="none" strike="noStrike" kern="0" cap="none" spc="0" normalizeH="0" baseline="0" dirty="0" err="1">
                  <a:ln>
                    <a:noFill/>
                  </a:ln>
                  <a:solidFill>
                    <a:srgbClr val="000000"/>
                  </a:solidFill>
                  <a:effectLst/>
                  <a:uLnTx/>
                  <a:uFillTx/>
                  <a:latin typeface="Inter Light" panose="02000503000000020004" pitchFamily="2" charset="0"/>
                  <a:ea typeface="Inter Light" panose="02000503000000020004" pitchFamily="2" charset="0"/>
                </a:rPr>
                <a:t>research</a:t>
              </a:r>
              <a:r>
                <a:rPr kumimoji="0" lang="sl-SI" sz="1400" i="0" u="none" strike="noStrike" kern="0" cap="none" spc="0" normalizeH="0" baseline="0" dirty="0">
                  <a:ln>
                    <a:noFill/>
                  </a:ln>
                  <a:solidFill>
                    <a:srgbClr val="000000"/>
                  </a:solidFill>
                  <a:effectLst/>
                  <a:uLnTx/>
                  <a:uFillTx/>
                  <a:latin typeface="Inter Light" panose="02000503000000020004" pitchFamily="2" charset="0"/>
                  <a:ea typeface="Inter Light" panose="02000503000000020004" pitchFamily="2" charset="0"/>
                </a:rPr>
                <a:t> </a:t>
              </a:r>
              <a:r>
                <a:rPr kumimoji="0" lang="sl-SI" sz="1400" i="0" u="none" strike="noStrike" kern="0" cap="none" spc="0" normalizeH="0" baseline="0" dirty="0" err="1">
                  <a:ln>
                    <a:noFill/>
                  </a:ln>
                  <a:solidFill>
                    <a:srgbClr val="000000"/>
                  </a:solidFill>
                  <a:effectLst/>
                  <a:uLnTx/>
                  <a:uFillTx/>
                  <a:latin typeface="Inter Light" panose="02000503000000020004" pitchFamily="2" charset="0"/>
                  <a:ea typeface="Inter Light" panose="02000503000000020004" pitchFamily="2" charset="0"/>
                </a:rPr>
                <a:t>programs</a:t>
              </a:r>
              <a:r>
                <a:rPr kumimoji="0" lang="sl-SI" sz="1400" i="0" u="none" strike="noStrike" kern="0" cap="none" spc="0" normalizeH="0" baseline="0" dirty="0">
                  <a:ln>
                    <a:noFill/>
                  </a:ln>
                  <a:solidFill>
                    <a:srgbClr val="000000"/>
                  </a:solidFill>
                  <a:effectLst/>
                  <a:uLnTx/>
                  <a:uFillTx/>
                  <a:latin typeface="Inter Light" panose="02000503000000020004" pitchFamily="2" charset="0"/>
                  <a:ea typeface="Inter Light" panose="02000503000000020004" pitchFamily="2" charset="0"/>
                </a:rPr>
                <a:t>: </a:t>
              </a:r>
              <a:r>
                <a:rPr kumimoji="0" lang="sl-SI" sz="1400" i="0" u="none" strike="noStrike" kern="0" cap="none" spc="0" normalizeH="0" baseline="0" dirty="0">
                  <a:ln>
                    <a:noFill/>
                  </a:ln>
                  <a:solidFill>
                    <a:srgbClr val="000000"/>
                  </a:solidFill>
                  <a:effectLst/>
                  <a:uLnTx/>
                  <a:uFillTx/>
                  <a:latin typeface="Inter SemiBold" panose="02000503000000020004" pitchFamily="2" charset="0"/>
                  <a:ea typeface="Inter SemiBold" panose="02000503000000020004" pitchFamily="2" charset="0"/>
                </a:rPr>
                <a:t>3 </a:t>
              </a:r>
            </a:p>
            <a:p>
              <a:pPr lvl="0" algn="r">
                <a:defRPr/>
              </a:pPr>
              <a:r>
                <a:rPr kumimoji="0" lang="sl-SI" sz="1400" i="0" u="none" strike="noStrike" kern="0" cap="none" spc="0" normalizeH="0" baseline="0" dirty="0">
                  <a:ln>
                    <a:noFill/>
                  </a:ln>
                  <a:solidFill>
                    <a:srgbClr val="000000"/>
                  </a:solidFill>
                  <a:effectLst/>
                  <a:uLnTx/>
                  <a:uFillTx/>
                  <a:latin typeface="Inter Light" panose="02000503000000020004" pitchFamily="2" charset="0"/>
                  <a:ea typeface="Inter Light" panose="02000503000000020004" pitchFamily="2" charset="0"/>
                </a:rPr>
                <a:t>ARIS projects/Weave</a:t>
              </a:r>
              <a:r>
                <a:rPr kumimoji="0" lang="en-GB" sz="1400" i="0" u="none" strike="noStrike" kern="0" cap="none" spc="0" normalizeH="0" baseline="0" dirty="0">
                  <a:ln>
                    <a:noFill/>
                  </a:ln>
                  <a:solidFill>
                    <a:srgbClr val="000000"/>
                  </a:solidFill>
                  <a:effectLst/>
                  <a:uLnTx/>
                  <a:uFillTx/>
                  <a:latin typeface="Inter Light" panose="02000503000000020004" pitchFamily="2" charset="0"/>
                  <a:ea typeface="Inter Light" panose="02000503000000020004" pitchFamily="2" charset="0"/>
                </a:rPr>
                <a:t>:</a:t>
              </a:r>
              <a:r>
                <a:rPr kumimoji="0" lang="sl-SI" sz="1400" i="0" u="none" strike="noStrike" kern="0" cap="none" spc="0" normalizeH="0" baseline="0" dirty="0">
                  <a:ln>
                    <a:noFill/>
                  </a:ln>
                  <a:solidFill>
                    <a:srgbClr val="000000"/>
                  </a:solidFill>
                  <a:effectLst/>
                  <a:uLnTx/>
                  <a:uFillTx/>
                  <a:latin typeface="Inter Light" panose="02000503000000020004" pitchFamily="2" charset="0"/>
                  <a:ea typeface="Inter Light" panose="02000503000000020004" pitchFamily="2" charset="0"/>
                </a:rPr>
                <a:t> </a:t>
              </a:r>
              <a:r>
                <a:rPr kumimoji="0" lang="sl-SI" sz="1400" i="0" u="none" strike="noStrike" kern="0" cap="none" spc="0" normalizeH="0" baseline="0" dirty="0">
                  <a:ln>
                    <a:noFill/>
                  </a:ln>
                  <a:solidFill>
                    <a:srgbClr val="000000"/>
                  </a:solidFill>
                  <a:effectLst/>
                  <a:uLnTx/>
                  <a:uFillTx/>
                  <a:latin typeface="Inter SemiBold" panose="02000503000000020004" pitchFamily="2" charset="0"/>
                  <a:ea typeface="Inter SemiBold" panose="02000503000000020004" pitchFamily="2" charset="0"/>
                </a:rPr>
                <a:t>26</a:t>
              </a:r>
            </a:p>
            <a:p>
              <a:pPr lvl="0" algn="r">
                <a:defRPr/>
              </a:pPr>
              <a:r>
                <a:rPr lang="sl-SI" sz="1400" kern="0" dirty="0" err="1">
                  <a:solidFill>
                    <a:srgbClr val="000000"/>
                  </a:solidFill>
                  <a:latin typeface="Inter Light" panose="02000503000000020004" pitchFamily="2" charset="0"/>
                  <a:ea typeface="Inter Light" panose="02000503000000020004" pitchFamily="2" charset="0"/>
                </a:rPr>
                <a:t>Industry</a:t>
              </a:r>
              <a:r>
                <a:rPr lang="sl-SI" sz="1400" kern="0" dirty="0">
                  <a:solidFill>
                    <a:srgbClr val="000000"/>
                  </a:solidFill>
                  <a:latin typeface="Inter Light" panose="02000503000000020004" pitchFamily="2" charset="0"/>
                  <a:ea typeface="Inter Light" panose="02000503000000020004" pitchFamily="2" charset="0"/>
                </a:rPr>
                <a:t>: </a:t>
              </a:r>
              <a:r>
                <a:rPr lang="sl-SI" sz="1400" kern="0" dirty="0">
                  <a:solidFill>
                    <a:srgbClr val="000000"/>
                  </a:solidFill>
                  <a:latin typeface="Inter SemiBold" panose="02000503000000020004" pitchFamily="2" charset="0"/>
                  <a:ea typeface="Inter SemiBold" panose="02000503000000020004" pitchFamily="2" charset="0"/>
                </a:rPr>
                <a:t>11</a:t>
              </a:r>
            </a:p>
            <a:p>
              <a:pPr lvl="0" algn="r">
                <a:defRPr/>
              </a:pPr>
              <a:r>
                <a:rPr kumimoji="0" lang="sl-SI" sz="1400" i="0" u="none" strike="noStrike" kern="0" cap="none" spc="0" normalizeH="0" baseline="0" dirty="0">
                  <a:ln>
                    <a:noFill/>
                  </a:ln>
                  <a:solidFill>
                    <a:srgbClr val="000000"/>
                  </a:solidFill>
                  <a:effectLst/>
                  <a:uLnTx/>
                  <a:uFillTx/>
                  <a:latin typeface="Inter Light" panose="02000503000000020004" pitchFamily="2" charset="0"/>
                  <a:ea typeface="Inter Light" panose="02000503000000020004" pitchFamily="2" charset="0"/>
                </a:rPr>
                <a:t>Cost/EIT/HE: </a:t>
              </a:r>
              <a:r>
                <a:rPr kumimoji="0" lang="sl-SI" sz="1400" i="0" u="none" strike="noStrike" kern="0" cap="none" spc="0" normalizeH="0" baseline="0" dirty="0">
                  <a:ln>
                    <a:noFill/>
                  </a:ln>
                  <a:solidFill>
                    <a:srgbClr val="000000"/>
                  </a:solidFill>
                  <a:effectLst/>
                  <a:uLnTx/>
                  <a:uFillTx/>
                  <a:latin typeface="Inter SemiBold" panose="02000503000000020004" pitchFamily="2" charset="0"/>
                  <a:ea typeface="Inter SemiBold" panose="02000503000000020004" pitchFamily="2" charset="0"/>
                </a:rPr>
                <a:t>21</a:t>
              </a:r>
            </a:p>
          </p:txBody>
        </p:sp>
        <p:sp>
          <p:nvSpPr>
            <p:cNvPr id="19" name="TextBox 18">
              <a:extLst>
                <a:ext uri="{FF2B5EF4-FFF2-40B4-BE49-F238E27FC236}">
                  <a16:creationId xmlns:a16="http://schemas.microsoft.com/office/drawing/2014/main" id="{36BCBF4F-DFB0-24A7-0BA4-360B2FFAE2B7}"/>
                </a:ext>
              </a:extLst>
            </p:cNvPr>
            <p:cNvSpPr txBox="1"/>
            <p:nvPr/>
          </p:nvSpPr>
          <p:spPr>
            <a:xfrm>
              <a:off x="5004746" y="4320136"/>
              <a:ext cx="2478952"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i="0" u="none" strike="noStrike" kern="0" cap="none" spc="0" normalizeH="0" baseline="0" dirty="0">
                  <a:ln>
                    <a:noFill/>
                  </a:ln>
                  <a:solidFill>
                    <a:srgbClr val="000000"/>
                  </a:solidFill>
                  <a:effectLst/>
                  <a:uLnTx/>
                  <a:uFillTx/>
                  <a:latin typeface="Inter Light" panose="02000503000000020004" pitchFamily="2" charset="0"/>
                  <a:ea typeface="Inter Light" panose="02000503000000020004" pitchFamily="2" charset="0"/>
                </a:rPr>
                <a:t>EU patent granted: </a:t>
              </a:r>
              <a:r>
                <a:rPr kumimoji="0" lang="sl-SI" sz="1400" i="0" u="none" strike="noStrike" kern="0" cap="none" spc="0" normalizeH="0" baseline="0" dirty="0">
                  <a:ln>
                    <a:noFill/>
                  </a:ln>
                  <a:solidFill>
                    <a:srgbClr val="000000"/>
                  </a:solidFill>
                  <a:effectLst/>
                  <a:uLnTx/>
                  <a:uFillTx/>
                  <a:latin typeface="Inter SemiBold" panose="02000503000000020004" pitchFamily="2" charset="0"/>
                  <a:ea typeface="Inter SemiBold" panose="02000503000000020004" pitchFamily="2" charset="0"/>
                </a:rPr>
                <a:t>6</a:t>
              </a:r>
              <a:endParaRPr kumimoji="0" lang="en-GB" sz="1400" i="0" u="none" strike="noStrike" kern="0" cap="none" spc="0" normalizeH="0" baseline="0" dirty="0">
                <a:ln>
                  <a:noFill/>
                </a:ln>
                <a:solidFill>
                  <a:srgbClr val="000000"/>
                </a:solidFill>
                <a:effectLst/>
                <a:uLnTx/>
                <a:uFillTx/>
                <a:latin typeface="Inter SemiBold" panose="02000503000000020004" pitchFamily="2" charset="0"/>
                <a:ea typeface="Inter SemiBold" panose="02000503000000020004" pitchFamily="2"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i="0" u="none" strike="noStrike" kern="0" cap="none" spc="0" normalizeH="0" baseline="0" dirty="0">
                  <a:ln>
                    <a:noFill/>
                  </a:ln>
                  <a:solidFill>
                    <a:srgbClr val="000000"/>
                  </a:solidFill>
                  <a:effectLst/>
                  <a:uLnTx/>
                  <a:uFillTx/>
                  <a:latin typeface="Inter Light" panose="02000503000000020004" pitchFamily="2" charset="0"/>
                  <a:ea typeface="Inter Light" panose="02000503000000020004" pitchFamily="2" charset="0"/>
                </a:rPr>
                <a:t>EU patent pending: </a:t>
              </a:r>
              <a:r>
                <a:rPr kumimoji="0" lang="sl-SI" sz="1400" i="0" u="none" strike="noStrike" kern="0" cap="none" spc="0" normalizeH="0" baseline="0" dirty="0">
                  <a:ln>
                    <a:noFill/>
                  </a:ln>
                  <a:solidFill>
                    <a:srgbClr val="000000"/>
                  </a:solidFill>
                  <a:effectLst/>
                  <a:uLnTx/>
                  <a:uFillTx/>
                  <a:latin typeface="Inter SemiBold" panose="02000503000000020004" pitchFamily="2" charset="0"/>
                  <a:ea typeface="Inter SemiBold" panose="02000503000000020004" pitchFamily="2" charset="0"/>
                </a:rPr>
                <a:t>3</a:t>
              </a:r>
              <a:endParaRPr kumimoji="0" lang="en-GB" sz="1400" i="0" u="none" strike="noStrike" kern="0" cap="none" spc="0" normalizeH="0" baseline="0" dirty="0">
                <a:ln>
                  <a:noFill/>
                </a:ln>
                <a:solidFill>
                  <a:srgbClr val="000000"/>
                </a:solidFill>
                <a:effectLst/>
                <a:uLnTx/>
                <a:uFillTx/>
                <a:latin typeface="Inter SemiBold" panose="02000503000000020004" pitchFamily="2" charset="0"/>
                <a:ea typeface="Inter SemiBold" panose="02000503000000020004" pitchFamily="2" charset="0"/>
              </a:endParaRPr>
            </a:p>
          </p:txBody>
        </p:sp>
        <p:sp>
          <p:nvSpPr>
            <p:cNvPr id="21" name="TextBox 20">
              <a:extLst>
                <a:ext uri="{FF2B5EF4-FFF2-40B4-BE49-F238E27FC236}">
                  <a16:creationId xmlns:a16="http://schemas.microsoft.com/office/drawing/2014/main" id="{6B4B964C-64CC-B24D-D03A-04D3B50C58D8}"/>
                </a:ext>
              </a:extLst>
            </p:cNvPr>
            <p:cNvSpPr txBox="1"/>
            <p:nvPr/>
          </p:nvSpPr>
          <p:spPr>
            <a:xfrm>
              <a:off x="3721912" y="2183191"/>
              <a:ext cx="3730643" cy="316091"/>
            </a:xfrm>
            <a:prstGeom prst="rect">
              <a:avLst/>
            </a:prstGeom>
            <a:noFill/>
          </p:spPr>
          <p:txBody>
            <a:bodyPr wrap="square" rtlCol="0">
              <a:spAutoFit/>
            </a:bodyPr>
            <a:lstStyle/>
            <a:p>
              <a:pPr lvl="0" algn="r">
                <a:defRPr/>
              </a:pPr>
              <a:r>
                <a:rPr kumimoji="0" lang="sl-SI" sz="1400" b="0" i="0" u="none" strike="noStrike" kern="0" cap="none" spc="0" normalizeH="0" baseline="0" dirty="0" err="1">
                  <a:ln>
                    <a:noFill/>
                  </a:ln>
                  <a:solidFill>
                    <a:srgbClr val="000000"/>
                  </a:solidFill>
                  <a:effectLst/>
                  <a:uLnTx/>
                  <a:uFillTx/>
                  <a:latin typeface="Inter Light" panose="02000503000000020004" pitchFamily="2" charset="0"/>
                  <a:ea typeface="Inter Light" panose="02000503000000020004" pitchFamily="2" charset="0"/>
                </a:rPr>
                <a:t>Equipment</a:t>
              </a:r>
              <a:r>
                <a:rPr kumimoji="0" lang="sl-SI" sz="1400" b="0" i="0" u="none" strike="noStrike" kern="0" cap="none" spc="0" normalizeH="0" baseline="0" dirty="0">
                  <a:ln>
                    <a:noFill/>
                  </a:ln>
                  <a:solidFill>
                    <a:srgbClr val="000000"/>
                  </a:solidFill>
                  <a:effectLst/>
                  <a:uLnTx/>
                  <a:uFillTx/>
                  <a:latin typeface="Inter Light" panose="02000503000000020004" pitchFamily="2" charset="0"/>
                  <a:ea typeface="Inter Light" panose="02000503000000020004" pitchFamily="2" charset="0"/>
                </a:rPr>
                <a:t> </a:t>
              </a:r>
              <a:r>
                <a:rPr kumimoji="0" lang="sl-SI" sz="1400" b="0" i="0" u="none" strike="noStrike" kern="0" cap="none" spc="0" normalizeH="0" baseline="0" dirty="0" err="1">
                  <a:ln>
                    <a:noFill/>
                  </a:ln>
                  <a:solidFill>
                    <a:srgbClr val="000000"/>
                  </a:solidFill>
                  <a:effectLst/>
                  <a:uLnTx/>
                  <a:uFillTx/>
                  <a:latin typeface="Inter Light" panose="02000503000000020004" pitchFamily="2" charset="0"/>
                  <a:ea typeface="Inter Light" panose="02000503000000020004" pitchFamily="2" charset="0"/>
                </a:rPr>
                <a:t>purchase</a:t>
              </a:r>
              <a:r>
                <a:rPr kumimoji="0" lang="sl-SI" sz="1400" b="0" i="0" u="none" strike="noStrike" kern="0" cap="none" spc="0" normalizeH="0" baseline="0" dirty="0">
                  <a:ln>
                    <a:noFill/>
                  </a:ln>
                  <a:solidFill>
                    <a:srgbClr val="000000"/>
                  </a:solidFill>
                  <a:effectLst/>
                  <a:uLnTx/>
                  <a:uFillTx/>
                  <a:latin typeface="Inter Light" panose="02000503000000020004" pitchFamily="2" charset="0"/>
                  <a:ea typeface="Inter Light" panose="02000503000000020004" pitchFamily="2" charset="0"/>
                </a:rPr>
                <a:t> (</a:t>
              </a:r>
              <a:r>
                <a:rPr kumimoji="0" lang="sl-SI" sz="1400" b="0" i="0" u="none" strike="noStrike" kern="0" cap="none" spc="0" normalizeH="0" baseline="0" dirty="0">
                  <a:ln>
                    <a:noFill/>
                  </a:ln>
                  <a:solidFill>
                    <a:srgbClr val="000000"/>
                  </a:solidFill>
                  <a:effectLst/>
                  <a:uLnTx/>
                  <a:uFillTx/>
                  <a:latin typeface="Inter Light Italic" panose="02000503000000020004" pitchFamily="2" charset="0"/>
                  <a:ea typeface="Inter Light Italic" panose="02000503000000020004" pitchFamily="2" charset="0"/>
                </a:rPr>
                <a:t>2018-2022</a:t>
              </a:r>
              <a:r>
                <a:rPr kumimoji="0" lang="sl-SI" sz="1400" b="0" i="0" u="none" strike="noStrike" kern="0" cap="none" spc="0" normalizeH="0" baseline="0" dirty="0">
                  <a:ln>
                    <a:noFill/>
                  </a:ln>
                  <a:solidFill>
                    <a:srgbClr val="000000"/>
                  </a:solidFill>
                  <a:effectLst/>
                  <a:uLnTx/>
                  <a:uFillTx/>
                  <a:latin typeface="Inter Light" panose="02000503000000020004" pitchFamily="2" charset="0"/>
                  <a:ea typeface="Inter Light" panose="02000503000000020004" pitchFamily="2" charset="0"/>
                </a:rPr>
                <a:t>)</a:t>
              </a:r>
              <a:r>
                <a:rPr kumimoji="0" lang="en-GB" sz="1400" b="0" i="0" u="none" strike="noStrike" kern="0" cap="none" spc="0" normalizeH="0" baseline="0" dirty="0">
                  <a:ln>
                    <a:noFill/>
                  </a:ln>
                  <a:solidFill>
                    <a:srgbClr val="000000"/>
                  </a:solidFill>
                  <a:effectLst/>
                  <a:uLnTx/>
                  <a:uFillTx/>
                  <a:latin typeface="Inter Light" panose="02000503000000020004" pitchFamily="2" charset="0"/>
                  <a:ea typeface="Inter Light" panose="02000503000000020004" pitchFamily="2" charset="0"/>
                </a:rPr>
                <a:t>:</a:t>
              </a:r>
              <a:r>
                <a:rPr lang="sl-SI" sz="1400" kern="0" dirty="0">
                  <a:solidFill>
                    <a:srgbClr val="000000"/>
                  </a:solidFill>
                  <a:latin typeface="Inter Light" panose="02000503000000020004" pitchFamily="2" charset="0"/>
                  <a:ea typeface="Inter Light" panose="02000503000000020004" pitchFamily="2" charset="0"/>
                </a:rPr>
                <a:t> </a:t>
              </a:r>
              <a:r>
                <a:rPr kumimoji="0" lang="en-GB" sz="1400" i="0" u="none" strike="noStrike" kern="0" cap="none" spc="0" normalizeH="0" baseline="0" dirty="0">
                  <a:ln>
                    <a:noFill/>
                  </a:ln>
                  <a:solidFill>
                    <a:srgbClr val="000000"/>
                  </a:solidFill>
                  <a:effectLst/>
                  <a:uLnTx/>
                  <a:uFillTx/>
                  <a:latin typeface="Inter SemiBold" panose="02000503000000020004" pitchFamily="2" charset="0"/>
                  <a:ea typeface="Inter SemiBold" panose="02000503000000020004" pitchFamily="2" charset="0"/>
                </a:rPr>
                <a:t>  </a:t>
              </a:r>
              <a:r>
                <a:rPr kumimoji="0" lang="en-GB" sz="1400" i="0" u="none" strike="noStrike" kern="0" cap="none" spc="0" normalizeH="0" baseline="0" dirty="0">
                  <a:ln>
                    <a:noFill/>
                  </a:ln>
                  <a:solidFill>
                    <a:srgbClr val="000000"/>
                  </a:solidFill>
                  <a:effectLst/>
                  <a:uLnTx/>
                  <a:uFillTx/>
                  <a:latin typeface="Inter SemiBold" panose="02000503000000020004" pitchFamily="2" charset="0"/>
                  <a:ea typeface="Inter SemiBold" panose="02000503000000020004" pitchFamily="2" charset="0"/>
                  <a:cs typeface="Calibri" panose="020F0502020204030204" pitchFamily="34" charset="0"/>
                </a:rPr>
                <a:t>̴</a:t>
              </a:r>
              <a:r>
                <a:rPr kumimoji="0" lang="sl-SI" sz="1400" i="0" u="none" strike="noStrike" kern="0" cap="none" spc="0" normalizeH="0" baseline="0" dirty="0">
                  <a:ln>
                    <a:noFill/>
                  </a:ln>
                  <a:solidFill>
                    <a:srgbClr val="000000"/>
                  </a:solidFill>
                  <a:effectLst/>
                  <a:uLnTx/>
                  <a:uFillTx/>
                  <a:latin typeface="Inter SemiBold" panose="02000503000000020004" pitchFamily="2" charset="0"/>
                  <a:ea typeface="Inter SemiBold" panose="02000503000000020004" pitchFamily="2" charset="0"/>
                  <a:cs typeface="Calibri" panose="020F0502020204030204" pitchFamily="34" charset="0"/>
                </a:rPr>
                <a:t>1M+ </a:t>
              </a:r>
              <a:r>
                <a:rPr lang="en-GB" sz="1400" kern="0" dirty="0">
                  <a:solidFill>
                    <a:srgbClr val="000000"/>
                  </a:solidFill>
                  <a:latin typeface="Inter SemiBold" panose="02000503000000020004" pitchFamily="2" charset="0"/>
                  <a:ea typeface="Inter SemiBold" panose="02000503000000020004" pitchFamily="2" charset="0"/>
                </a:rPr>
                <a:t>€</a:t>
              </a:r>
              <a:endParaRPr kumimoji="0" lang="en-GB" sz="1400" i="0" u="none" strike="noStrike" kern="0" cap="none" spc="0" normalizeH="0" baseline="0" dirty="0">
                <a:ln>
                  <a:noFill/>
                </a:ln>
                <a:solidFill>
                  <a:srgbClr val="000000"/>
                </a:solidFill>
                <a:effectLst/>
                <a:uLnTx/>
                <a:uFillTx/>
                <a:latin typeface="Inter SemiBold" panose="02000503000000020004" pitchFamily="2" charset="0"/>
                <a:ea typeface="Inter SemiBold" panose="02000503000000020004" pitchFamily="2" charset="0"/>
              </a:endParaRPr>
            </a:p>
          </p:txBody>
        </p:sp>
        <p:sp>
          <p:nvSpPr>
            <p:cNvPr id="22" name="TextBox 21">
              <a:extLst>
                <a:ext uri="{FF2B5EF4-FFF2-40B4-BE49-F238E27FC236}">
                  <a16:creationId xmlns:a16="http://schemas.microsoft.com/office/drawing/2014/main" id="{C5F80E85-1642-B62A-9060-C9B23AF9729E}"/>
                </a:ext>
              </a:extLst>
            </p:cNvPr>
            <p:cNvSpPr txBox="1"/>
            <p:nvPr/>
          </p:nvSpPr>
          <p:spPr>
            <a:xfrm rot="16200000">
              <a:off x="1646696" y="3209154"/>
              <a:ext cx="2980332" cy="646331"/>
            </a:xfrm>
            <a:prstGeom prst="rect">
              <a:avLst/>
            </a:prstGeom>
            <a:noFill/>
          </p:spPr>
          <p:txBody>
            <a:bodyPr wrap="square">
              <a:spAutoFit/>
            </a:bodyPr>
            <a:lstStyle/>
            <a:p>
              <a:pPr lvl="0" algn="ctr">
                <a:defRPr/>
              </a:pPr>
              <a:r>
                <a:rPr kumimoji="0" lang="sl-SI" sz="3600" b="0" i="0" u="none" strike="noStrike" kern="0" cap="none" spc="0" normalizeH="0" baseline="0" dirty="0">
                  <a:ln>
                    <a:noFill/>
                  </a:ln>
                  <a:solidFill>
                    <a:schemeClr val="bg1">
                      <a:lumMod val="85000"/>
                    </a:schemeClr>
                  </a:solidFill>
                  <a:effectLst/>
                  <a:uLnTx/>
                  <a:uFillTx/>
                  <a:latin typeface="Inter Black" panose="02000503000000020004" pitchFamily="2" charset="0"/>
                  <a:ea typeface="Inter Black" panose="02000503000000020004" pitchFamily="2" charset="0"/>
                </a:rPr>
                <a:t>2022-2023</a:t>
              </a:r>
            </a:p>
          </p:txBody>
        </p:sp>
        <p:pic>
          <p:nvPicPr>
            <p:cNvPr id="24" name="Graphic 23" descr="Research with solid fill">
              <a:extLst>
                <a:ext uri="{FF2B5EF4-FFF2-40B4-BE49-F238E27FC236}">
                  <a16:creationId xmlns:a16="http://schemas.microsoft.com/office/drawing/2014/main" id="{2E5419AD-37E3-55AA-63C2-F4FD1EF0691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37655" y="3291841"/>
              <a:ext cx="464576" cy="464576"/>
            </a:xfrm>
            <a:prstGeom prst="rect">
              <a:avLst/>
            </a:prstGeom>
          </p:spPr>
        </p:pic>
        <p:pic>
          <p:nvPicPr>
            <p:cNvPr id="25" name="Graphic 24" descr="DNA with solid fill">
              <a:extLst>
                <a:ext uri="{FF2B5EF4-FFF2-40B4-BE49-F238E27FC236}">
                  <a16:creationId xmlns:a16="http://schemas.microsoft.com/office/drawing/2014/main" id="{86749D14-9EB6-46C7-C4F3-7FC68E27008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577495">
              <a:off x="4241796" y="3773891"/>
              <a:ext cx="464576" cy="464576"/>
            </a:xfrm>
            <a:prstGeom prst="rect">
              <a:avLst/>
            </a:prstGeom>
          </p:spPr>
        </p:pic>
        <p:pic>
          <p:nvPicPr>
            <p:cNvPr id="26" name="Graphic 25" descr="Closed book with solid fill">
              <a:extLst>
                <a:ext uri="{FF2B5EF4-FFF2-40B4-BE49-F238E27FC236}">
                  <a16:creationId xmlns:a16="http://schemas.microsoft.com/office/drawing/2014/main" id="{B8DDA19C-DAB2-0BDD-717B-05A3F83FC3D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20753364">
              <a:off x="3883284" y="3445708"/>
              <a:ext cx="464576" cy="464576"/>
            </a:xfrm>
            <a:prstGeom prst="rect">
              <a:avLst/>
            </a:prstGeom>
          </p:spPr>
        </p:pic>
        <p:pic>
          <p:nvPicPr>
            <p:cNvPr id="27" name="Graphic 26" descr="Monitor with solid fill">
              <a:extLst>
                <a:ext uri="{FF2B5EF4-FFF2-40B4-BE49-F238E27FC236}">
                  <a16:creationId xmlns:a16="http://schemas.microsoft.com/office/drawing/2014/main" id="{3525DE3E-C1E3-F3AA-7FA8-00CA477C273E}"/>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398166" y="2160182"/>
              <a:ext cx="376855" cy="376855"/>
            </a:xfrm>
            <a:prstGeom prst="rect">
              <a:avLst/>
            </a:prstGeom>
          </p:spPr>
        </p:pic>
        <p:pic>
          <p:nvPicPr>
            <p:cNvPr id="28" name="Graphic 27" descr="Coins with solid fill">
              <a:extLst>
                <a:ext uri="{FF2B5EF4-FFF2-40B4-BE49-F238E27FC236}">
                  <a16:creationId xmlns:a16="http://schemas.microsoft.com/office/drawing/2014/main" id="{4A17C3B0-150A-41AA-2B79-DFC4CA4BF99F}"/>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457844" y="2706509"/>
              <a:ext cx="377562" cy="377562"/>
            </a:xfrm>
            <a:prstGeom prst="rect">
              <a:avLst/>
            </a:prstGeom>
          </p:spPr>
        </p:pic>
        <p:pic>
          <p:nvPicPr>
            <p:cNvPr id="51" name="Graphic 50" descr="Diploma roll with solid fill">
              <a:extLst>
                <a:ext uri="{FF2B5EF4-FFF2-40B4-BE49-F238E27FC236}">
                  <a16:creationId xmlns:a16="http://schemas.microsoft.com/office/drawing/2014/main" id="{DDC9D730-563C-3865-574F-9F6BE8F6896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718920" y="4320135"/>
              <a:ext cx="634624" cy="634624"/>
            </a:xfrm>
            <a:prstGeom prst="rect">
              <a:avLst/>
            </a:prstGeom>
          </p:spPr>
        </p:pic>
      </p:grpSp>
      <p:pic>
        <p:nvPicPr>
          <p:cNvPr id="56" name="Picture 55">
            <a:extLst>
              <a:ext uri="{FF2B5EF4-FFF2-40B4-BE49-F238E27FC236}">
                <a16:creationId xmlns:a16="http://schemas.microsoft.com/office/drawing/2014/main" id="{BEE11646-1F8A-436B-7B6F-C69F9753C34E}"/>
              </a:ext>
            </a:extLst>
          </p:cNvPr>
          <p:cNvPicPr>
            <a:picLocks noChangeAspect="1"/>
          </p:cNvPicPr>
          <p:nvPr/>
        </p:nvPicPr>
        <p:blipFill rotWithShape="1">
          <a:blip r:embed="rId19">
            <a:extLst>
              <a:ext uri="{28A0092B-C50C-407E-A947-70E740481C1C}">
                <a14:useLocalDpi xmlns:a14="http://schemas.microsoft.com/office/drawing/2010/main" val="0"/>
              </a:ext>
            </a:extLst>
          </a:blip>
          <a:srcRect t="41403" b="15691"/>
          <a:stretch/>
        </p:blipFill>
        <p:spPr>
          <a:xfrm>
            <a:off x="7071964" y="3422"/>
            <a:ext cx="5137573" cy="1471129"/>
          </a:xfrm>
          <a:prstGeom prst="rect">
            <a:avLst/>
          </a:prstGeom>
        </p:spPr>
      </p:pic>
      <p:grpSp>
        <p:nvGrpSpPr>
          <p:cNvPr id="107" name="Group 106">
            <a:extLst>
              <a:ext uri="{FF2B5EF4-FFF2-40B4-BE49-F238E27FC236}">
                <a16:creationId xmlns:a16="http://schemas.microsoft.com/office/drawing/2014/main" id="{3AFD6406-3969-F805-C098-DAA3776A326A}"/>
              </a:ext>
            </a:extLst>
          </p:cNvPr>
          <p:cNvGrpSpPr/>
          <p:nvPr/>
        </p:nvGrpSpPr>
        <p:grpSpPr>
          <a:xfrm>
            <a:off x="-1222898" y="1621605"/>
            <a:ext cx="4347078" cy="4587707"/>
            <a:chOff x="-1222898" y="1621605"/>
            <a:chExt cx="4347078" cy="4587707"/>
          </a:xfrm>
        </p:grpSpPr>
        <p:grpSp>
          <p:nvGrpSpPr>
            <p:cNvPr id="81" name="Group 80">
              <a:extLst>
                <a:ext uri="{FF2B5EF4-FFF2-40B4-BE49-F238E27FC236}">
                  <a16:creationId xmlns:a16="http://schemas.microsoft.com/office/drawing/2014/main" id="{BF1B6CA7-4683-6DDA-4A81-229A78D12AB6}"/>
                </a:ext>
              </a:extLst>
            </p:cNvPr>
            <p:cNvGrpSpPr/>
            <p:nvPr/>
          </p:nvGrpSpPr>
          <p:grpSpPr>
            <a:xfrm>
              <a:off x="-1222898" y="1621605"/>
              <a:ext cx="4347078" cy="4587707"/>
              <a:chOff x="-643934" y="1634161"/>
              <a:chExt cx="4347078" cy="4587707"/>
            </a:xfrm>
          </p:grpSpPr>
          <p:sp>
            <p:nvSpPr>
              <p:cNvPr id="82" name="Freeform 81">
                <a:extLst>
                  <a:ext uri="{FF2B5EF4-FFF2-40B4-BE49-F238E27FC236}">
                    <a16:creationId xmlns:a16="http://schemas.microsoft.com/office/drawing/2014/main" id="{0A17A74C-9905-25FA-2A0D-02C329E2299B}"/>
                  </a:ext>
                </a:extLst>
              </p:cNvPr>
              <p:cNvSpPr/>
              <p:nvPr/>
            </p:nvSpPr>
            <p:spPr>
              <a:xfrm>
                <a:off x="1097640" y="2468942"/>
                <a:ext cx="246221" cy="246221"/>
              </a:xfrm>
              <a:custGeom>
                <a:avLst/>
                <a:gdLst>
                  <a:gd name="connsiteX0" fmla="*/ 352626 w 352625"/>
                  <a:gd name="connsiteY0" fmla="*/ 176313 h 352625"/>
                  <a:gd name="connsiteX1" fmla="*/ 176313 w 352625"/>
                  <a:gd name="connsiteY1" fmla="*/ 352626 h 352625"/>
                  <a:gd name="connsiteX2" fmla="*/ 0 w 352625"/>
                  <a:gd name="connsiteY2" fmla="*/ 176313 h 352625"/>
                  <a:gd name="connsiteX3" fmla="*/ 176313 w 352625"/>
                  <a:gd name="connsiteY3" fmla="*/ 0 h 352625"/>
                  <a:gd name="connsiteX4" fmla="*/ 352626 w 352625"/>
                  <a:gd name="connsiteY4" fmla="*/ 176313 h 352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625" h="352625">
                    <a:moveTo>
                      <a:pt x="352626" y="176313"/>
                    </a:moveTo>
                    <a:cubicBezTo>
                      <a:pt x="352626" y="273688"/>
                      <a:pt x="273688" y="352626"/>
                      <a:pt x="176313" y="352626"/>
                    </a:cubicBezTo>
                    <a:cubicBezTo>
                      <a:pt x="78938" y="352626"/>
                      <a:pt x="0" y="273688"/>
                      <a:pt x="0" y="176313"/>
                    </a:cubicBezTo>
                    <a:cubicBezTo>
                      <a:pt x="0" y="78938"/>
                      <a:pt x="78938" y="0"/>
                      <a:pt x="176313" y="0"/>
                    </a:cubicBezTo>
                    <a:cubicBezTo>
                      <a:pt x="273688" y="0"/>
                      <a:pt x="352626" y="78938"/>
                      <a:pt x="352626" y="176313"/>
                    </a:cubicBezTo>
                    <a:close/>
                  </a:path>
                </a:pathLst>
              </a:custGeom>
              <a:solidFill>
                <a:srgbClr val="333333"/>
              </a:solidFill>
              <a:ln w="9689" cap="flat">
                <a:noFill/>
                <a:prstDash val="solid"/>
                <a:miter/>
              </a:ln>
            </p:spPr>
            <p:txBody>
              <a:bodyPr rtlCol="0" anchor="ctr"/>
              <a:lstStyle/>
              <a:p>
                <a:endParaRPr lang="en-SI"/>
              </a:p>
            </p:txBody>
          </p:sp>
          <p:sp>
            <p:nvSpPr>
              <p:cNvPr id="83" name="TextBox 82">
                <a:extLst>
                  <a:ext uri="{FF2B5EF4-FFF2-40B4-BE49-F238E27FC236}">
                    <a16:creationId xmlns:a16="http://schemas.microsoft.com/office/drawing/2014/main" id="{3D8A81AA-8A24-4B31-13AC-6DFA14DFA1AD}"/>
                  </a:ext>
                </a:extLst>
              </p:cNvPr>
              <p:cNvSpPr txBox="1"/>
              <p:nvPr/>
            </p:nvSpPr>
            <p:spPr>
              <a:xfrm>
                <a:off x="892687" y="1892128"/>
                <a:ext cx="2111564" cy="461665"/>
              </a:xfrm>
              <a:prstGeom prst="rect">
                <a:avLst/>
              </a:prstGeom>
              <a:noFill/>
            </p:spPr>
            <p:txBody>
              <a:bodyPr wrap="square" rtlCol="0">
                <a:spAutoFit/>
              </a:bodyPr>
              <a:lstStyle/>
              <a:p>
                <a:r>
                  <a:rPr lang="en-US" sz="1200" dirty="0">
                    <a:latin typeface="Inter" panose="02000503000000020004" pitchFamily="2" charset="0"/>
                    <a:ea typeface="Inter" panose="02000503000000020004" pitchFamily="2" charset="0"/>
                  </a:rPr>
                  <a:t>Magnetic materials</a:t>
                </a:r>
              </a:p>
              <a:p>
                <a:r>
                  <a:rPr lang="en-US" sz="1200" dirty="0">
                    <a:latin typeface="Inter" panose="02000503000000020004" pitchFamily="2" charset="0"/>
                    <a:ea typeface="Inter" panose="02000503000000020004" pitchFamily="2" charset="0"/>
                  </a:rPr>
                  <a:t>and </a:t>
                </a:r>
                <a:r>
                  <a:rPr lang="en-US" sz="1200" dirty="0" err="1">
                    <a:latin typeface="Inter" panose="02000503000000020004" pitchFamily="2" charset="0"/>
                    <a:ea typeface="Inter" panose="02000503000000020004" pitchFamily="2" charset="0"/>
                  </a:rPr>
                  <a:t>Intermetallics</a:t>
                </a:r>
                <a:endParaRPr lang="en-SI" sz="1200" dirty="0">
                  <a:latin typeface="Inter" panose="02000503000000020004" pitchFamily="2" charset="0"/>
                  <a:ea typeface="Inter" panose="02000503000000020004" pitchFamily="2" charset="0"/>
                </a:endParaRPr>
              </a:p>
            </p:txBody>
          </p:sp>
          <p:sp>
            <p:nvSpPr>
              <p:cNvPr id="84" name="TextBox 83">
                <a:extLst>
                  <a:ext uri="{FF2B5EF4-FFF2-40B4-BE49-F238E27FC236}">
                    <a16:creationId xmlns:a16="http://schemas.microsoft.com/office/drawing/2014/main" id="{29E7A434-3E92-860E-1B25-63403361C6A4}"/>
                  </a:ext>
                </a:extLst>
              </p:cNvPr>
              <p:cNvSpPr txBox="1"/>
              <p:nvPr/>
            </p:nvSpPr>
            <p:spPr>
              <a:xfrm>
                <a:off x="825535" y="5563149"/>
                <a:ext cx="2871654" cy="461665"/>
              </a:xfrm>
              <a:prstGeom prst="rect">
                <a:avLst/>
              </a:prstGeom>
              <a:noFill/>
            </p:spPr>
            <p:txBody>
              <a:bodyPr wrap="square" rtlCol="0">
                <a:spAutoFit/>
              </a:bodyPr>
              <a:lstStyle/>
              <a:p>
                <a:r>
                  <a:rPr lang="sl-SI" sz="1200" dirty="0">
                    <a:latin typeface="Inter" panose="02000503000000020004" pitchFamily="2" charset="0"/>
                    <a:ea typeface="Inter" panose="02000503000000020004" pitchFamily="2" charset="0"/>
                  </a:rPr>
                  <a:t>Electron microscopy and materials modeling</a:t>
                </a:r>
                <a:endParaRPr lang="en-SI" sz="1200" dirty="0">
                  <a:latin typeface="Inter" panose="02000503000000020004" pitchFamily="2" charset="0"/>
                  <a:ea typeface="Inter" panose="02000503000000020004" pitchFamily="2" charset="0"/>
                </a:endParaRPr>
              </a:p>
            </p:txBody>
          </p:sp>
          <p:sp>
            <p:nvSpPr>
              <p:cNvPr id="85" name="TextBox 84">
                <a:extLst>
                  <a:ext uri="{FF2B5EF4-FFF2-40B4-BE49-F238E27FC236}">
                    <a16:creationId xmlns:a16="http://schemas.microsoft.com/office/drawing/2014/main" id="{34E8EE49-B37A-0CD5-93A0-C37D5CA56075}"/>
                  </a:ext>
                </a:extLst>
              </p:cNvPr>
              <p:cNvSpPr txBox="1"/>
              <p:nvPr/>
            </p:nvSpPr>
            <p:spPr>
              <a:xfrm>
                <a:off x="1726299" y="3264133"/>
                <a:ext cx="1776235" cy="276999"/>
              </a:xfrm>
              <a:prstGeom prst="rect">
                <a:avLst/>
              </a:prstGeom>
              <a:noFill/>
            </p:spPr>
            <p:txBody>
              <a:bodyPr wrap="square" rtlCol="0">
                <a:spAutoFit/>
              </a:bodyPr>
              <a:lstStyle/>
              <a:p>
                <a:r>
                  <a:rPr lang="en-US" sz="1200" dirty="0">
                    <a:latin typeface="Inter" panose="02000503000000020004" pitchFamily="2" charset="0"/>
                    <a:ea typeface="Inter" panose="02000503000000020004" pitchFamily="2" charset="0"/>
                  </a:rPr>
                  <a:t>Organic toxin sensors</a:t>
                </a:r>
                <a:endParaRPr lang="en-SI" sz="1200" dirty="0">
                  <a:latin typeface="Inter" panose="02000503000000020004" pitchFamily="2" charset="0"/>
                  <a:ea typeface="Inter" panose="02000503000000020004" pitchFamily="2" charset="0"/>
                </a:endParaRPr>
              </a:p>
            </p:txBody>
          </p:sp>
          <p:sp>
            <p:nvSpPr>
              <p:cNvPr id="86" name="TextBox 85">
                <a:extLst>
                  <a:ext uri="{FF2B5EF4-FFF2-40B4-BE49-F238E27FC236}">
                    <a16:creationId xmlns:a16="http://schemas.microsoft.com/office/drawing/2014/main" id="{BCC0FD07-118B-F008-84D3-EF5A126C1F5E}"/>
                  </a:ext>
                </a:extLst>
              </p:cNvPr>
              <p:cNvSpPr txBox="1"/>
              <p:nvPr/>
            </p:nvSpPr>
            <p:spPr>
              <a:xfrm>
                <a:off x="1589437" y="2901636"/>
                <a:ext cx="2111564" cy="276999"/>
              </a:xfrm>
              <a:prstGeom prst="rect">
                <a:avLst/>
              </a:prstGeom>
              <a:noFill/>
            </p:spPr>
            <p:txBody>
              <a:bodyPr wrap="square" rtlCol="0">
                <a:spAutoFit/>
              </a:bodyPr>
              <a:lstStyle/>
              <a:p>
                <a:r>
                  <a:rPr lang="en-US" sz="1200" dirty="0">
                    <a:latin typeface="Inter" panose="02000503000000020004" pitchFamily="2" charset="0"/>
                    <a:ea typeface="Inter" panose="02000503000000020004" pitchFamily="2" charset="0"/>
                  </a:rPr>
                  <a:t>Catalysis</a:t>
                </a:r>
                <a:endParaRPr lang="en-SI" sz="1200" dirty="0">
                  <a:latin typeface="Inter" panose="02000503000000020004" pitchFamily="2" charset="0"/>
                  <a:ea typeface="Inter" panose="02000503000000020004" pitchFamily="2" charset="0"/>
                </a:endParaRPr>
              </a:p>
            </p:txBody>
          </p:sp>
          <p:sp>
            <p:nvSpPr>
              <p:cNvPr id="87" name="TextBox 86">
                <a:extLst>
                  <a:ext uri="{FF2B5EF4-FFF2-40B4-BE49-F238E27FC236}">
                    <a16:creationId xmlns:a16="http://schemas.microsoft.com/office/drawing/2014/main" id="{5939E27E-CA83-3F00-D757-7885E73DF142}"/>
                  </a:ext>
                </a:extLst>
              </p:cNvPr>
              <p:cNvSpPr txBox="1"/>
              <p:nvPr/>
            </p:nvSpPr>
            <p:spPr>
              <a:xfrm>
                <a:off x="1330767" y="2442889"/>
                <a:ext cx="2111564" cy="276999"/>
              </a:xfrm>
              <a:prstGeom prst="rect">
                <a:avLst/>
              </a:prstGeom>
              <a:noFill/>
            </p:spPr>
            <p:txBody>
              <a:bodyPr wrap="square" rtlCol="0">
                <a:spAutoFit/>
              </a:bodyPr>
              <a:lstStyle/>
              <a:p>
                <a:r>
                  <a:rPr lang="en-US" sz="1200" dirty="0">
                    <a:latin typeface="Inter" panose="02000503000000020004" pitchFamily="2" charset="0"/>
                    <a:ea typeface="Inter" panose="02000503000000020004" pitchFamily="2" charset="0"/>
                  </a:rPr>
                  <a:t>Fusion</a:t>
                </a:r>
                <a:endParaRPr lang="en-SI" sz="1200" dirty="0">
                  <a:latin typeface="Inter" panose="02000503000000020004" pitchFamily="2" charset="0"/>
                  <a:ea typeface="Inter" panose="02000503000000020004" pitchFamily="2" charset="0"/>
                </a:endParaRPr>
              </a:p>
            </p:txBody>
          </p:sp>
          <p:sp>
            <p:nvSpPr>
              <p:cNvPr id="88" name="TextBox 87">
                <a:extLst>
                  <a:ext uri="{FF2B5EF4-FFF2-40B4-BE49-F238E27FC236}">
                    <a16:creationId xmlns:a16="http://schemas.microsoft.com/office/drawing/2014/main" id="{0C6AB87E-5AA8-A761-9EE1-F6D5EE5C7FE7}"/>
                  </a:ext>
                </a:extLst>
              </p:cNvPr>
              <p:cNvSpPr txBox="1"/>
              <p:nvPr/>
            </p:nvSpPr>
            <p:spPr>
              <a:xfrm>
                <a:off x="1504395" y="4667682"/>
                <a:ext cx="1937936" cy="461665"/>
              </a:xfrm>
              <a:prstGeom prst="rect">
                <a:avLst/>
              </a:prstGeom>
              <a:noFill/>
            </p:spPr>
            <p:txBody>
              <a:bodyPr wrap="square" rtlCol="0">
                <a:spAutoFit/>
              </a:bodyPr>
              <a:lstStyle/>
              <a:p>
                <a:r>
                  <a:rPr lang="sl-SI" sz="1200" dirty="0">
                    <a:latin typeface="Inter" panose="02000503000000020004" pitchFamily="2" charset="0"/>
                    <a:ea typeface="Inter" panose="02000503000000020004" pitchFamily="2" charset="0"/>
                  </a:rPr>
                  <a:t>Advanced engineering and bio materials</a:t>
                </a:r>
                <a:endParaRPr lang="en-SI" sz="1200" dirty="0">
                  <a:latin typeface="Inter" panose="02000503000000020004" pitchFamily="2" charset="0"/>
                  <a:ea typeface="Inter" panose="02000503000000020004" pitchFamily="2" charset="0"/>
                </a:endParaRPr>
              </a:p>
            </p:txBody>
          </p:sp>
          <p:sp>
            <p:nvSpPr>
              <p:cNvPr id="89" name="TextBox 88">
                <a:extLst>
                  <a:ext uri="{FF2B5EF4-FFF2-40B4-BE49-F238E27FC236}">
                    <a16:creationId xmlns:a16="http://schemas.microsoft.com/office/drawing/2014/main" id="{E270CD53-1556-AE0F-B2CC-0617897C006C}"/>
                  </a:ext>
                </a:extLst>
              </p:cNvPr>
              <p:cNvSpPr txBox="1"/>
              <p:nvPr/>
            </p:nvSpPr>
            <p:spPr>
              <a:xfrm>
                <a:off x="1765208" y="3819133"/>
                <a:ext cx="1937936" cy="276999"/>
              </a:xfrm>
              <a:prstGeom prst="rect">
                <a:avLst/>
              </a:prstGeom>
              <a:noFill/>
            </p:spPr>
            <p:txBody>
              <a:bodyPr wrap="square" rtlCol="0">
                <a:spAutoFit/>
              </a:bodyPr>
              <a:lstStyle/>
              <a:p>
                <a:r>
                  <a:rPr lang="sl-SI" sz="1200" dirty="0">
                    <a:latin typeface="Inter" panose="02000503000000020004" pitchFamily="2" charset="0"/>
                    <a:ea typeface="Inter" panose="02000503000000020004" pitchFamily="2" charset="0"/>
                  </a:rPr>
                  <a:t>Microplastics</a:t>
                </a:r>
                <a:endParaRPr lang="en-SI" sz="1200" dirty="0">
                  <a:latin typeface="Inter" panose="02000503000000020004" pitchFamily="2" charset="0"/>
                  <a:ea typeface="Inter" panose="02000503000000020004" pitchFamily="2" charset="0"/>
                </a:endParaRPr>
              </a:p>
            </p:txBody>
          </p:sp>
          <p:sp>
            <p:nvSpPr>
              <p:cNvPr id="90" name="TextBox 89">
                <a:extLst>
                  <a:ext uri="{FF2B5EF4-FFF2-40B4-BE49-F238E27FC236}">
                    <a16:creationId xmlns:a16="http://schemas.microsoft.com/office/drawing/2014/main" id="{C04082F8-2C21-6971-B85F-34D9A8247579}"/>
                  </a:ext>
                </a:extLst>
              </p:cNvPr>
              <p:cNvSpPr txBox="1"/>
              <p:nvPr/>
            </p:nvSpPr>
            <p:spPr>
              <a:xfrm>
                <a:off x="1703652" y="4277881"/>
                <a:ext cx="1937936" cy="276999"/>
              </a:xfrm>
              <a:prstGeom prst="rect">
                <a:avLst/>
              </a:prstGeom>
              <a:noFill/>
            </p:spPr>
            <p:txBody>
              <a:bodyPr wrap="square" rtlCol="0">
                <a:spAutoFit/>
              </a:bodyPr>
              <a:lstStyle/>
              <a:p>
                <a:r>
                  <a:rPr lang="sl-SI" sz="1200" dirty="0">
                    <a:latin typeface="Inter" panose="02000503000000020004" pitchFamily="2" charset="0"/>
                    <a:ea typeface="Inter" panose="02000503000000020004" pitchFamily="2" charset="0"/>
                  </a:rPr>
                  <a:t>Nanomedicine</a:t>
                </a:r>
                <a:endParaRPr lang="en-SI" sz="1200" dirty="0">
                  <a:latin typeface="Inter" panose="02000503000000020004" pitchFamily="2" charset="0"/>
                  <a:ea typeface="Inter" panose="02000503000000020004" pitchFamily="2" charset="0"/>
                </a:endParaRPr>
              </a:p>
            </p:txBody>
          </p:sp>
          <p:sp>
            <p:nvSpPr>
              <p:cNvPr id="91" name="TextBox 90">
                <a:extLst>
                  <a:ext uri="{FF2B5EF4-FFF2-40B4-BE49-F238E27FC236}">
                    <a16:creationId xmlns:a16="http://schemas.microsoft.com/office/drawing/2014/main" id="{C9B1F73B-6546-B968-DFA5-478F961EF4A8}"/>
                  </a:ext>
                </a:extLst>
              </p:cNvPr>
              <p:cNvSpPr txBox="1"/>
              <p:nvPr/>
            </p:nvSpPr>
            <p:spPr>
              <a:xfrm>
                <a:off x="1296411" y="5191139"/>
                <a:ext cx="2243932" cy="276999"/>
              </a:xfrm>
              <a:prstGeom prst="rect">
                <a:avLst/>
              </a:prstGeom>
              <a:noFill/>
            </p:spPr>
            <p:txBody>
              <a:bodyPr wrap="square" rtlCol="0">
                <a:spAutoFit/>
              </a:bodyPr>
              <a:lstStyle/>
              <a:p>
                <a:r>
                  <a:rPr lang="sl-SI" sz="1200" dirty="0">
                    <a:latin typeface="Inter" panose="02000503000000020004" pitchFamily="2" charset="0"/>
                    <a:ea typeface="Inter" panose="02000503000000020004" pitchFamily="2" charset="0"/>
                  </a:rPr>
                  <a:t>Functional ceramics</a:t>
                </a:r>
                <a:endParaRPr lang="en-SI" sz="1200" dirty="0">
                  <a:latin typeface="Inter" panose="02000503000000020004" pitchFamily="2" charset="0"/>
                  <a:ea typeface="Inter" panose="02000503000000020004" pitchFamily="2" charset="0"/>
                </a:endParaRPr>
              </a:p>
            </p:txBody>
          </p:sp>
          <p:sp>
            <p:nvSpPr>
              <p:cNvPr id="92" name="Freeform 91">
                <a:extLst>
                  <a:ext uri="{FF2B5EF4-FFF2-40B4-BE49-F238E27FC236}">
                    <a16:creationId xmlns:a16="http://schemas.microsoft.com/office/drawing/2014/main" id="{BB102FF6-C0A3-4EAD-EBC3-BE4BD4F65341}"/>
                  </a:ext>
                </a:extLst>
              </p:cNvPr>
              <p:cNvSpPr/>
              <p:nvPr/>
            </p:nvSpPr>
            <p:spPr>
              <a:xfrm>
                <a:off x="1353249" y="2925903"/>
                <a:ext cx="246221" cy="246221"/>
              </a:xfrm>
              <a:custGeom>
                <a:avLst/>
                <a:gdLst>
                  <a:gd name="connsiteX0" fmla="*/ 352626 w 352625"/>
                  <a:gd name="connsiteY0" fmla="*/ 176313 h 352625"/>
                  <a:gd name="connsiteX1" fmla="*/ 176313 w 352625"/>
                  <a:gd name="connsiteY1" fmla="*/ 352626 h 352625"/>
                  <a:gd name="connsiteX2" fmla="*/ 0 w 352625"/>
                  <a:gd name="connsiteY2" fmla="*/ 176313 h 352625"/>
                  <a:gd name="connsiteX3" fmla="*/ 176313 w 352625"/>
                  <a:gd name="connsiteY3" fmla="*/ 0 h 352625"/>
                  <a:gd name="connsiteX4" fmla="*/ 352626 w 352625"/>
                  <a:gd name="connsiteY4" fmla="*/ 176313 h 352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625" h="352625">
                    <a:moveTo>
                      <a:pt x="352626" y="176313"/>
                    </a:moveTo>
                    <a:cubicBezTo>
                      <a:pt x="352626" y="273688"/>
                      <a:pt x="273688" y="352626"/>
                      <a:pt x="176313" y="352626"/>
                    </a:cubicBezTo>
                    <a:cubicBezTo>
                      <a:pt x="78938" y="352626"/>
                      <a:pt x="0" y="273688"/>
                      <a:pt x="0" y="176313"/>
                    </a:cubicBezTo>
                    <a:cubicBezTo>
                      <a:pt x="0" y="78938"/>
                      <a:pt x="78938" y="0"/>
                      <a:pt x="176313" y="0"/>
                    </a:cubicBezTo>
                    <a:cubicBezTo>
                      <a:pt x="273688" y="0"/>
                      <a:pt x="352626" y="78938"/>
                      <a:pt x="352626" y="176313"/>
                    </a:cubicBezTo>
                    <a:close/>
                  </a:path>
                </a:pathLst>
              </a:custGeom>
              <a:solidFill>
                <a:srgbClr val="333333"/>
              </a:solidFill>
              <a:ln w="9689" cap="flat">
                <a:noFill/>
                <a:prstDash val="solid"/>
                <a:miter/>
              </a:ln>
            </p:spPr>
            <p:txBody>
              <a:bodyPr rtlCol="0" anchor="ctr"/>
              <a:lstStyle/>
              <a:p>
                <a:endParaRPr lang="en-SI"/>
              </a:p>
            </p:txBody>
          </p:sp>
          <p:sp>
            <p:nvSpPr>
              <p:cNvPr id="93" name="Freeform 92">
                <a:extLst>
                  <a:ext uri="{FF2B5EF4-FFF2-40B4-BE49-F238E27FC236}">
                    <a16:creationId xmlns:a16="http://schemas.microsoft.com/office/drawing/2014/main" id="{B2F4CBC6-95F8-9A8B-F2D8-3E6B87FC361E}"/>
                  </a:ext>
                </a:extLst>
              </p:cNvPr>
              <p:cNvSpPr/>
              <p:nvPr/>
            </p:nvSpPr>
            <p:spPr>
              <a:xfrm>
                <a:off x="1485288" y="3382864"/>
                <a:ext cx="246221" cy="246221"/>
              </a:xfrm>
              <a:custGeom>
                <a:avLst/>
                <a:gdLst>
                  <a:gd name="connsiteX0" fmla="*/ 352626 w 352625"/>
                  <a:gd name="connsiteY0" fmla="*/ 176313 h 352625"/>
                  <a:gd name="connsiteX1" fmla="*/ 176313 w 352625"/>
                  <a:gd name="connsiteY1" fmla="*/ 352626 h 352625"/>
                  <a:gd name="connsiteX2" fmla="*/ 0 w 352625"/>
                  <a:gd name="connsiteY2" fmla="*/ 176313 h 352625"/>
                  <a:gd name="connsiteX3" fmla="*/ 176313 w 352625"/>
                  <a:gd name="connsiteY3" fmla="*/ 0 h 352625"/>
                  <a:gd name="connsiteX4" fmla="*/ 352626 w 352625"/>
                  <a:gd name="connsiteY4" fmla="*/ 176313 h 352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625" h="352625">
                    <a:moveTo>
                      <a:pt x="352626" y="176313"/>
                    </a:moveTo>
                    <a:cubicBezTo>
                      <a:pt x="352626" y="273688"/>
                      <a:pt x="273688" y="352626"/>
                      <a:pt x="176313" y="352626"/>
                    </a:cubicBezTo>
                    <a:cubicBezTo>
                      <a:pt x="78938" y="352626"/>
                      <a:pt x="0" y="273688"/>
                      <a:pt x="0" y="176313"/>
                    </a:cubicBezTo>
                    <a:cubicBezTo>
                      <a:pt x="0" y="78938"/>
                      <a:pt x="78938" y="0"/>
                      <a:pt x="176313" y="0"/>
                    </a:cubicBezTo>
                    <a:cubicBezTo>
                      <a:pt x="273688" y="0"/>
                      <a:pt x="352626" y="78938"/>
                      <a:pt x="352626" y="176313"/>
                    </a:cubicBezTo>
                    <a:close/>
                  </a:path>
                </a:pathLst>
              </a:custGeom>
              <a:solidFill>
                <a:srgbClr val="333333"/>
              </a:solidFill>
              <a:ln w="9689" cap="flat">
                <a:noFill/>
                <a:prstDash val="solid"/>
                <a:miter/>
              </a:ln>
            </p:spPr>
            <p:txBody>
              <a:bodyPr rtlCol="0" anchor="ctr"/>
              <a:lstStyle/>
              <a:p>
                <a:endParaRPr lang="en-SI"/>
              </a:p>
            </p:txBody>
          </p:sp>
          <p:sp>
            <p:nvSpPr>
              <p:cNvPr id="94" name="Freeform 93">
                <a:extLst>
                  <a:ext uri="{FF2B5EF4-FFF2-40B4-BE49-F238E27FC236}">
                    <a16:creationId xmlns:a16="http://schemas.microsoft.com/office/drawing/2014/main" id="{54902665-6804-9CF8-1878-D03C4E328FA4}"/>
                  </a:ext>
                </a:extLst>
              </p:cNvPr>
              <p:cNvSpPr/>
              <p:nvPr/>
            </p:nvSpPr>
            <p:spPr>
              <a:xfrm>
                <a:off x="1056403" y="5210708"/>
                <a:ext cx="246221" cy="246221"/>
              </a:xfrm>
              <a:custGeom>
                <a:avLst/>
                <a:gdLst>
                  <a:gd name="connsiteX0" fmla="*/ 352626 w 352625"/>
                  <a:gd name="connsiteY0" fmla="*/ 176313 h 352625"/>
                  <a:gd name="connsiteX1" fmla="*/ 176313 w 352625"/>
                  <a:gd name="connsiteY1" fmla="*/ 352626 h 352625"/>
                  <a:gd name="connsiteX2" fmla="*/ 0 w 352625"/>
                  <a:gd name="connsiteY2" fmla="*/ 176313 h 352625"/>
                  <a:gd name="connsiteX3" fmla="*/ 176313 w 352625"/>
                  <a:gd name="connsiteY3" fmla="*/ 0 h 352625"/>
                  <a:gd name="connsiteX4" fmla="*/ 352626 w 352625"/>
                  <a:gd name="connsiteY4" fmla="*/ 176313 h 352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625" h="352625">
                    <a:moveTo>
                      <a:pt x="352626" y="176313"/>
                    </a:moveTo>
                    <a:cubicBezTo>
                      <a:pt x="352626" y="273688"/>
                      <a:pt x="273688" y="352626"/>
                      <a:pt x="176313" y="352626"/>
                    </a:cubicBezTo>
                    <a:cubicBezTo>
                      <a:pt x="78938" y="352626"/>
                      <a:pt x="0" y="273688"/>
                      <a:pt x="0" y="176313"/>
                    </a:cubicBezTo>
                    <a:cubicBezTo>
                      <a:pt x="0" y="78938"/>
                      <a:pt x="78938" y="0"/>
                      <a:pt x="176313" y="0"/>
                    </a:cubicBezTo>
                    <a:cubicBezTo>
                      <a:pt x="273688" y="0"/>
                      <a:pt x="352626" y="78938"/>
                      <a:pt x="352626" y="176313"/>
                    </a:cubicBezTo>
                    <a:close/>
                  </a:path>
                </a:pathLst>
              </a:custGeom>
              <a:solidFill>
                <a:srgbClr val="333333"/>
              </a:solidFill>
              <a:ln w="9689" cap="flat">
                <a:noFill/>
                <a:prstDash val="solid"/>
                <a:miter/>
              </a:ln>
            </p:spPr>
            <p:txBody>
              <a:bodyPr rtlCol="0" anchor="ctr"/>
              <a:lstStyle/>
              <a:p>
                <a:endParaRPr lang="en-SI"/>
              </a:p>
            </p:txBody>
          </p:sp>
          <p:sp>
            <p:nvSpPr>
              <p:cNvPr id="95" name="Freeform 94">
                <a:extLst>
                  <a:ext uri="{FF2B5EF4-FFF2-40B4-BE49-F238E27FC236}">
                    <a16:creationId xmlns:a16="http://schemas.microsoft.com/office/drawing/2014/main" id="{127E0E7E-AC86-F6AA-B063-6F8AC68050BB}"/>
                  </a:ext>
                </a:extLst>
              </p:cNvPr>
              <p:cNvSpPr/>
              <p:nvPr/>
            </p:nvSpPr>
            <p:spPr>
              <a:xfrm>
                <a:off x="586175" y="5667666"/>
                <a:ext cx="246221" cy="246221"/>
              </a:xfrm>
              <a:custGeom>
                <a:avLst/>
                <a:gdLst>
                  <a:gd name="connsiteX0" fmla="*/ 352626 w 352625"/>
                  <a:gd name="connsiteY0" fmla="*/ 176313 h 352625"/>
                  <a:gd name="connsiteX1" fmla="*/ 176313 w 352625"/>
                  <a:gd name="connsiteY1" fmla="*/ 352626 h 352625"/>
                  <a:gd name="connsiteX2" fmla="*/ 0 w 352625"/>
                  <a:gd name="connsiteY2" fmla="*/ 176313 h 352625"/>
                  <a:gd name="connsiteX3" fmla="*/ 176313 w 352625"/>
                  <a:gd name="connsiteY3" fmla="*/ 0 h 352625"/>
                  <a:gd name="connsiteX4" fmla="*/ 352626 w 352625"/>
                  <a:gd name="connsiteY4" fmla="*/ 176313 h 352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625" h="352625">
                    <a:moveTo>
                      <a:pt x="352626" y="176313"/>
                    </a:moveTo>
                    <a:cubicBezTo>
                      <a:pt x="352626" y="273688"/>
                      <a:pt x="273688" y="352626"/>
                      <a:pt x="176313" y="352626"/>
                    </a:cubicBezTo>
                    <a:cubicBezTo>
                      <a:pt x="78938" y="352626"/>
                      <a:pt x="0" y="273688"/>
                      <a:pt x="0" y="176313"/>
                    </a:cubicBezTo>
                    <a:cubicBezTo>
                      <a:pt x="0" y="78938"/>
                      <a:pt x="78938" y="0"/>
                      <a:pt x="176313" y="0"/>
                    </a:cubicBezTo>
                    <a:cubicBezTo>
                      <a:pt x="273688" y="0"/>
                      <a:pt x="352626" y="78938"/>
                      <a:pt x="352626" y="176313"/>
                    </a:cubicBezTo>
                    <a:close/>
                  </a:path>
                </a:pathLst>
              </a:custGeom>
              <a:solidFill>
                <a:srgbClr val="333333"/>
              </a:solidFill>
              <a:ln w="9689" cap="flat">
                <a:noFill/>
                <a:prstDash val="solid"/>
                <a:miter/>
              </a:ln>
            </p:spPr>
            <p:txBody>
              <a:bodyPr rtlCol="0" anchor="ctr"/>
              <a:lstStyle/>
              <a:p>
                <a:endParaRPr lang="en-SI"/>
              </a:p>
            </p:txBody>
          </p:sp>
          <p:sp>
            <p:nvSpPr>
              <p:cNvPr id="96" name="Freeform 95">
                <a:extLst>
                  <a:ext uri="{FF2B5EF4-FFF2-40B4-BE49-F238E27FC236}">
                    <a16:creationId xmlns:a16="http://schemas.microsoft.com/office/drawing/2014/main" id="{A71CE904-1D5A-06F5-E403-0D3F4443E7E5}"/>
                  </a:ext>
                </a:extLst>
              </p:cNvPr>
              <p:cNvSpPr/>
              <p:nvPr/>
            </p:nvSpPr>
            <p:spPr>
              <a:xfrm>
                <a:off x="1524807" y="3839825"/>
                <a:ext cx="246221" cy="246221"/>
              </a:xfrm>
              <a:custGeom>
                <a:avLst/>
                <a:gdLst>
                  <a:gd name="connsiteX0" fmla="*/ 352626 w 352625"/>
                  <a:gd name="connsiteY0" fmla="*/ 176313 h 352625"/>
                  <a:gd name="connsiteX1" fmla="*/ 176313 w 352625"/>
                  <a:gd name="connsiteY1" fmla="*/ 352626 h 352625"/>
                  <a:gd name="connsiteX2" fmla="*/ 0 w 352625"/>
                  <a:gd name="connsiteY2" fmla="*/ 176313 h 352625"/>
                  <a:gd name="connsiteX3" fmla="*/ 176313 w 352625"/>
                  <a:gd name="connsiteY3" fmla="*/ 0 h 352625"/>
                  <a:gd name="connsiteX4" fmla="*/ 352626 w 352625"/>
                  <a:gd name="connsiteY4" fmla="*/ 176313 h 352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625" h="352625">
                    <a:moveTo>
                      <a:pt x="352626" y="176313"/>
                    </a:moveTo>
                    <a:cubicBezTo>
                      <a:pt x="352626" y="273688"/>
                      <a:pt x="273688" y="352626"/>
                      <a:pt x="176313" y="352626"/>
                    </a:cubicBezTo>
                    <a:cubicBezTo>
                      <a:pt x="78938" y="352626"/>
                      <a:pt x="0" y="273688"/>
                      <a:pt x="0" y="176313"/>
                    </a:cubicBezTo>
                    <a:cubicBezTo>
                      <a:pt x="0" y="78938"/>
                      <a:pt x="78938" y="0"/>
                      <a:pt x="176313" y="0"/>
                    </a:cubicBezTo>
                    <a:cubicBezTo>
                      <a:pt x="273688" y="0"/>
                      <a:pt x="352626" y="78938"/>
                      <a:pt x="352626" y="176313"/>
                    </a:cubicBezTo>
                    <a:close/>
                  </a:path>
                </a:pathLst>
              </a:custGeom>
              <a:solidFill>
                <a:srgbClr val="333333"/>
              </a:solidFill>
              <a:ln w="9689" cap="flat">
                <a:noFill/>
                <a:prstDash val="solid"/>
                <a:miter/>
              </a:ln>
            </p:spPr>
            <p:txBody>
              <a:bodyPr rtlCol="0" anchor="ctr"/>
              <a:lstStyle/>
              <a:p>
                <a:endParaRPr lang="en-SI"/>
              </a:p>
            </p:txBody>
          </p:sp>
          <p:sp>
            <p:nvSpPr>
              <p:cNvPr id="97" name="Freeform 96">
                <a:extLst>
                  <a:ext uri="{FF2B5EF4-FFF2-40B4-BE49-F238E27FC236}">
                    <a16:creationId xmlns:a16="http://schemas.microsoft.com/office/drawing/2014/main" id="{8C5CF365-3F69-7624-772A-D13429EF11A2}"/>
                  </a:ext>
                </a:extLst>
              </p:cNvPr>
              <p:cNvSpPr/>
              <p:nvPr/>
            </p:nvSpPr>
            <p:spPr>
              <a:xfrm>
                <a:off x="1327556" y="4753747"/>
                <a:ext cx="246221" cy="246221"/>
              </a:xfrm>
              <a:custGeom>
                <a:avLst/>
                <a:gdLst>
                  <a:gd name="connsiteX0" fmla="*/ 352626 w 352625"/>
                  <a:gd name="connsiteY0" fmla="*/ 176313 h 352625"/>
                  <a:gd name="connsiteX1" fmla="*/ 176313 w 352625"/>
                  <a:gd name="connsiteY1" fmla="*/ 352626 h 352625"/>
                  <a:gd name="connsiteX2" fmla="*/ 0 w 352625"/>
                  <a:gd name="connsiteY2" fmla="*/ 176313 h 352625"/>
                  <a:gd name="connsiteX3" fmla="*/ 176313 w 352625"/>
                  <a:gd name="connsiteY3" fmla="*/ 0 h 352625"/>
                  <a:gd name="connsiteX4" fmla="*/ 352626 w 352625"/>
                  <a:gd name="connsiteY4" fmla="*/ 176313 h 352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625" h="352625">
                    <a:moveTo>
                      <a:pt x="352626" y="176313"/>
                    </a:moveTo>
                    <a:cubicBezTo>
                      <a:pt x="352626" y="273688"/>
                      <a:pt x="273688" y="352626"/>
                      <a:pt x="176313" y="352626"/>
                    </a:cubicBezTo>
                    <a:cubicBezTo>
                      <a:pt x="78938" y="352626"/>
                      <a:pt x="0" y="273688"/>
                      <a:pt x="0" y="176313"/>
                    </a:cubicBezTo>
                    <a:cubicBezTo>
                      <a:pt x="0" y="78938"/>
                      <a:pt x="78938" y="0"/>
                      <a:pt x="176313" y="0"/>
                    </a:cubicBezTo>
                    <a:cubicBezTo>
                      <a:pt x="273688" y="0"/>
                      <a:pt x="352626" y="78938"/>
                      <a:pt x="352626" y="176313"/>
                    </a:cubicBezTo>
                    <a:close/>
                  </a:path>
                </a:pathLst>
              </a:custGeom>
              <a:solidFill>
                <a:srgbClr val="333333"/>
              </a:solidFill>
              <a:ln w="9689" cap="flat">
                <a:noFill/>
                <a:prstDash val="solid"/>
                <a:miter/>
              </a:ln>
            </p:spPr>
            <p:txBody>
              <a:bodyPr rtlCol="0" anchor="ctr"/>
              <a:lstStyle/>
              <a:p>
                <a:endParaRPr lang="en-SI"/>
              </a:p>
            </p:txBody>
          </p:sp>
          <p:sp>
            <p:nvSpPr>
              <p:cNvPr id="98" name="Freeform 97">
                <a:extLst>
                  <a:ext uri="{FF2B5EF4-FFF2-40B4-BE49-F238E27FC236}">
                    <a16:creationId xmlns:a16="http://schemas.microsoft.com/office/drawing/2014/main" id="{C0024756-050B-2F3C-F003-63602C2600AF}"/>
                  </a:ext>
                </a:extLst>
              </p:cNvPr>
              <p:cNvSpPr/>
              <p:nvPr/>
            </p:nvSpPr>
            <p:spPr>
              <a:xfrm>
                <a:off x="1469627" y="4296786"/>
                <a:ext cx="246221" cy="246221"/>
              </a:xfrm>
              <a:custGeom>
                <a:avLst/>
                <a:gdLst>
                  <a:gd name="connsiteX0" fmla="*/ 352626 w 352625"/>
                  <a:gd name="connsiteY0" fmla="*/ 176313 h 352625"/>
                  <a:gd name="connsiteX1" fmla="*/ 176313 w 352625"/>
                  <a:gd name="connsiteY1" fmla="*/ 352626 h 352625"/>
                  <a:gd name="connsiteX2" fmla="*/ 0 w 352625"/>
                  <a:gd name="connsiteY2" fmla="*/ 176313 h 352625"/>
                  <a:gd name="connsiteX3" fmla="*/ 176313 w 352625"/>
                  <a:gd name="connsiteY3" fmla="*/ 0 h 352625"/>
                  <a:gd name="connsiteX4" fmla="*/ 352626 w 352625"/>
                  <a:gd name="connsiteY4" fmla="*/ 176313 h 352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625" h="352625">
                    <a:moveTo>
                      <a:pt x="352626" y="176313"/>
                    </a:moveTo>
                    <a:cubicBezTo>
                      <a:pt x="352626" y="273688"/>
                      <a:pt x="273688" y="352626"/>
                      <a:pt x="176313" y="352626"/>
                    </a:cubicBezTo>
                    <a:cubicBezTo>
                      <a:pt x="78938" y="352626"/>
                      <a:pt x="0" y="273688"/>
                      <a:pt x="0" y="176313"/>
                    </a:cubicBezTo>
                    <a:cubicBezTo>
                      <a:pt x="0" y="78938"/>
                      <a:pt x="78938" y="0"/>
                      <a:pt x="176313" y="0"/>
                    </a:cubicBezTo>
                    <a:cubicBezTo>
                      <a:pt x="273688" y="0"/>
                      <a:pt x="352626" y="78938"/>
                      <a:pt x="352626" y="176313"/>
                    </a:cubicBezTo>
                    <a:close/>
                  </a:path>
                </a:pathLst>
              </a:custGeom>
              <a:solidFill>
                <a:srgbClr val="333333"/>
              </a:solidFill>
              <a:ln w="9689" cap="flat">
                <a:noFill/>
                <a:prstDash val="solid"/>
                <a:miter/>
              </a:ln>
            </p:spPr>
            <p:txBody>
              <a:bodyPr rtlCol="0" anchor="ctr"/>
              <a:lstStyle/>
              <a:p>
                <a:endParaRPr lang="en-SI"/>
              </a:p>
            </p:txBody>
          </p:sp>
          <p:sp>
            <p:nvSpPr>
              <p:cNvPr id="99" name="Freeform 98">
                <a:extLst>
                  <a:ext uri="{FF2B5EF4-FFF2-40B4-BE49-F238E27FC236}">
                    <a16:creationId xmlns:a16="http://schemas.microsoft.com/office/drawing/2014/main" id="{357DC0E4-7F3D-081B-A2D2-F5B65F3FD2A9}"/>
                  </a:ext>
                </a:extLst>
              </p:cNvPr>
              <p:cNvSpPr/>
              <p:nvPr/>
            </p:nvSpPr>
            <p:spPr>
              <a:xfrm>
                <a:off x="-643934" y="1634161"/>
                <a:ext cx="2293778" cy="4587707"/>
              </a:xfrm>
              <a:custGeom>
                <a:avLst/>
                <a:gdLst>
                  <a:gd name="connsiteX0" fmla="*/ 0 w 1488282"/>
                  <a:gd name="connsiteY0" fmla="*/ -221 h 2976662"/>
                  <a:gd name="connsiteX1" fmla="*/ 1488283 w 1488282"/>
                  <a:gd name="connsiteY1" fmla="*/ 1488062 h 2976662"/>
                  <a:gd name="connsiteX2" fmla="*/ 97 w 1488282"/>
                  <a:gd name="connsiteY2" fmla="*/ 2976442 h 2976662"/>
                  <a:gd name="connsiteX3" fmla="*/ 0 w 1488282"/>
                  <a:gd name="connsiteY3" fmla="*/ 2976442 h 2976662"/>
                </a:gdLst>
                <a:ahLst/>
                <a:cxnLst>
                  <a:cxn ang="0">
                    <a:pos x="connsiteX0" y="connsiteY0"/>
                  </a:cxn>
                  <a:cxn ang="0">
                    <a:pos x="connsiteX1" y="connsiteY1"/>
                  </a:cxn>
                  <a:cxn ang="0">
                    <a:pos x="connsiteX2" y="connsiteY2"/>
                  </a:cxn>
                  <a:cxn ang="0">
                    <a:pos x="connsiteX3" y="connsiteY3"/>
                  </a:cxn>
                </a:cxnLst>
                <a:rect l="l" t="t" r="r" b="b"/>
                <a:pathLst>
                  <a:path w="1488282" h="2976662">
                    <a:moveTo>
                      <a:pt x="0" y="-221"/>
                    </a:moveTo>
                    <a:cubicBezTo>
                      <a:pt x="821956" y="-221"/>
                      <a:pt x="1488283" y="666102"/>
                      <a:pt x="1488283" y="1488062"/>
                    </a:cubicBezTo>
                    <a:cubicBezTo>
                      <a:pt x="1488341" y="2310022"/>
                      <a:pt x="822053" y="2976384"/>
                      <a:pt x="97" y="2976442"/>
                    </a:cubicBezTo>
                    <a:cubicBezTo>
                      <a:pt x="65" y="2976442"/>
                      <a:pt x="32" y="2976442"/>
                      <a:pt x="0" y="2976442"/>
                    </a:cubicBezTo>
                  </a:path>
                </a:pathLst>
              </a:custGeom>
              <a:noFill/>
              <a:ln w="9689" cap="flat">
                <a:solidFill>
                  <a:srgbClr val="333333"/>
                </a:solidFill>
                <a:prstDash val="solid"/>
                <a:miter/>
              </a:ln>
            </p:spPr>
            <p:txBody>
              <a:bodyPr rtlCol="0" anchor="ctr"/>
              <a:lstStyle/>
              <a:p>
                <a:endParaRPr lang="en-SI"/>
              </a:p>
            </p:txBody>
          </p:sp>
          <p:sp>
            <p:nvSpPr>
              <p:cNvPr id="100" name="Freeform 99">
                <a:extLst>
                  <a:ext uri="{FF2B5EF4-FFF2-40B4-BE49-F238E27FC236}">
                    <a16:creationId xmlns:a16="http://schemas.microsoft.com/office/drawing/2014/main" id="{DE2964EA-43AA-B79B-497A-B9D3124A3C1C}"/>
                  </a:ext>
                </a:extLst>
              </p:cNvPr>
              <p:cNvSpPr/>
              <p:nvPr/>
            </p:nvSpPr>
            <p:spPr>
              <a:xfrm>
                <a:off x="659293" y="2011982"/>
                <a:ext cx="246221" cy="246221"/>
              </a:xfrm>
              <a:custGeom>
                <a:avLst/>
                <a:gdLst>
                  <a:gd name="connsiteX0" fmla="*/ 352626 w 352625"/>
                  <a:gd name="connsiteY0" fmla="*/ 176313 h 352625"/>
                  <a:gd name="connsiteX1" fmla="*/ 176313 w 352625"/>
                  <a:gd name="connsiteY1" fmla="*/ 352626 h 352625"/>
                  <a:gd name="connsiteX2" fmla="*/ 0 w 352625"/>
                  <a:gd name="connsiteY2" fmla="*/ 176313 h 352625"/>
                  <a:gd name="connsiteX3" fmla="*/ 176313 w 352625"/>
                  <a:gd name="connsiteY3" fmla="*/ 0 h 352625"/>
                  <a:gd name="connsiteX4" fmla="*/ 352626 w 352625"/>
                  <a:gd name="connsiteY4" fmla="*/ 176313 h 352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625" h="352625">
                    <a:moveTo>
                      <a:pt x="352626" y="176313"/>
                    </a:moveTo>
                    <a:cubicBezTo>
                      <a:pt x="352626" y="273688"/>
                      <a:pt x="273688" y="352626"/>
                      <a:pt x="176313" y="352626"/>
                    </a:cubicBezTo>
                    <a:cubicBezTo>
                      <a:pt x="78938" y="352626"/>
                      <a:pt x="0" y="273688"/>
                      <a:pt x="0" y="176313"/>
                    </a:cubicBezTo>
                    <a:cubicBezTo>
                      <a:pt x="0" y="78938"/>
                      <a:pt x="78938" y="0"/>
                      <a:pt x="176313" y="0"/>
                    </a:cubicBezTo>
                    <a:cubicBezTo>
                      <a:pt x="273688" y="0"/>
                      <a:pt x="352626" y="78938"/>
                      <a:pt x="352626" y="176313"/>
                    </a:cubicBezTo>
                    <a:close/>
                  </a:path>
                </a:pathLst>
              </a:custGeom>
              <a:solidFill>
                <a:srgbClr val="333333"/>
              </a:solidFill>
              <a:ln w="9689" cap="flat">
                <a:noFill/>
                <a:prstDash val="solid"/>
                <a:miter/>
              </a:ln>
            </p:spPr>
            <p:txBody>
              <a:bodyPr rtlCol="0" anchor="ctr"/>
              <a:lstStyle/>
              <a:p>
                <a:endParaRPr lang="en-SI"/>
              </a:p>
            </p:txBody>
          </p:sp>
        </p:grpSp>
        <p:pic>
          <p:nvPicPr>
            <p:cNvPr id="103" name="Graphic 102">
              <a:extLst>
                <a:ext uri="{FF2B5EF4-FFF2-40B4-BE49-F238E27FC236}">
                  <a16:creationId xmlns:a16="http://schemas.microsoft.com/office/drawing/2014/main" id="{CF44532E-D26F-0DFE-A340-F23A2C798DFA}"/>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46062" y="3635125"/>
              <a:ext cx="318835" cy="301445"/>
            </a:xfrm>
            <a:prstGeom prst="rect">
              <a:avLst/>
            </a:prstGeom>
          </p:spPr>
        </p:pic>
        <p:pic>
          <p:nvPicPr>
            <p:cNvPr id="104" name="Graphic 103">
              <a:extLst>
                <a:ext uri="{FF2B5EF4-FFF2-40B4-BE49-F238E27FC236}">
                  <a16:creationId xmlns:a16="http://schemas.microsoft.com/office/drawing/2014/main" id="{9D2FFE3E-43A9-EDF6-2077-43141E55FB20}"/>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74216" y="3153843"/>
              <a:ext cx="318835" cy="318836"/>
            </a:xfrm>
            <a:prstGeom prst="rect">
              <a:avLst/>
            </a:prstGeom>
          </p:spPr>
        </p:pic>
        <p:pic>
          <p:nvPicPr>
            <p:cNvPr id="105" name="Picture 4" descr="3,682,600+ Environment Symbols Stock Illustrations, Royalty-Free Vector  Graphics &amp; Clip Art - iStock">
              <a:extLst>
                <a:ext uri="{FF2B5EF4-FFF2-40B4-BE49-F238E27FC236}">
                  <a16:creationId xmlns:a16="http://schemas.microsoft.com/office/drawing/2014/main" id="{92E5068B-511C-C130-B991-89984FCD26C8}"/>
                </a:ext>
              </a:extLst>
            </p:cNvPr>
            <p:cNvPicPr>
              <a:picLocks noChangeAspect="1" noChangeArrowheads="1"/>
            </p:cNvPicPr>
            <p:nvPr/>
          </p:nvPicPr>
          <p:blipFill>
            <a:blip r:embed="rId24">
              <a:alphaModFix amt="50000"/>
              <a:extLst>
                <a:ext uri="{28A0092B-C50C-407E-A947-70E740481C1C}">
                  <a14:useLocalDpi xmlns:a14="http://schemas.microsoft.com/office/drawing/2010/main" val="0"/>
                </a:ext>
              </a:extLst>
            </a:blip>
            <a:srcRect/>
            <a:stretch>
              <a:fillRect/>
            </a:stretch>
          </p:blipFill>
          <p:spPr bwMode="auto">
            <a:xfrm>
              <a:off x="234222" y="4007941"/>
              <a:ext cx="562124" cy="562124"/>
            </a:xfrm>
            <a:prstGeom prst="rect">
              <a:avLst/>
            </a:prstGeom>
            <a:noFill/>
            <a:extLst>
              <a:ext uri="{909E8E84-426E-40DD-AFC4-6F175D3DCCD1}">
                <a14:hiddenFill xmlns:a14="http://schemas.microsoft.com/office/drawing/2010/main">
                  <a:solidFill>
                    <a:srgbClr val="FFFFFF"/>
                  </a:solidFill>
                </a14:hiddenFill>
              </a:ext>
            </a:extLst>
          </p:spPr>
        </p:pic>
        <p:sp>
          <p:nvSpPr>
            <p:cNvPr id="106" name="TextBox 105">
              <a:extLst>
                <a:ext uri="{FF2B5EF4-FFF2-40B4-BE49-F238E27FC236}">
                  <a16:creationId xmlns:a16="http://schemas.microsoft.com/office/drawing/2014/main" id="{25DA481A-0406-A21E-D1BC-1440BD7B7B1C}"/>
                </a:ext>
              </a:extLst>
            </p:cNvPr>
            <p:cNvSpPr txBox="1"/>
            <p:nvPr/>
          </p:nvSpPr>
          <p:spPr>
            <a:xfrm rot="16200000">
              <a:off x="-641112" y="3694476"/>
              <a:ext cx="1633210" cy="246221"/>
            </a:xfrm>
            <a:prstGeom prst="rect">
              <a:avLst/>
            </a:prstGeom>
            <a:noFill/>
          </p:spPr>
          <p:txBody>
            <a:bodyPr wrap="square">
              <a:spAutoFit/>
            </a:bodyPr>
            <a:lstStyle/>
            <a:p>
              <a:pPr lvl="0" algn="ctr">
                <a:buNone/>
              </a:pPr>
              <a:r>
                <a:rPr lang="en-US" sz="1000" cap="none" spc="0" dirty="0">
                  <a:ln w="0"/>
                  <a:solidFill>
                    <a:schemeClr val="tx1"/>
                  </a:solidFill>
                  <a:latin typeface="Inter Light Italic" panose="02000503000000020004" pitchFamily="2" charset="0"/>
                  <a:ea typeface="Inter Light Italic" panose="02000503000000020004" pitchFamily="2" charset="0"/>
                </a:rPr>
                <a:t>Societal Challenges</a:t>
              </a:r>
              <a:endParaRPr lang="sl-SI" sz="1000" cap="none" spc="0" dirty="0">
                <a:ln w="0"/>
                <a:solidFill>
                  <a:schemeClr val="tx1"/>
                </a:solidFill>
                <a:latin typeface="Inter Light Italic" panose="02000503000000020004" pitchFamily="2" charset="0"/>
                <a:ea typeface="Inter Light Italic" panose="02000503000000020004" pitchFamily="2" charset="0"/>
              </a:endParaRPr>
            </a:p>
          </p:txBody>
        </p:sp>
      </p:grpSp>
      <p:grpSp>
        <p:nvGrpSpPr>
          <p:cNvPr id="4" name="Group 3">
            <a:extLst>
              <a:ext uri="{FF2B5EF4-FFF2-40B4-BE49-F238E27FC236}">
                <a16:creationId xmlns:a16="http://schemas.microsoft.com/office/drawing/2014/main" id="{7D5B798C-15BE-0828-065E-74A1AF9FFDF5}"/>
              </a:ext>
            </a:extLst>
          </p:cNvPr>
          <p:cNvGrpSpPr/>
          <p:nvPr/>
        </p:nvGrpSpPr>
        <p:grpSpPr>
          <a:xfrm>
            <a:off x="7978007" y="2815487"/>
            <a:ext cx="4159553" cy="3255196"/>
            <a:chOff x="7978007" y="2815487"/>
            <a:chExt cx="4159553" cy="3255196"/>
          </a:xfrm>
        </p:grpSpPr>
        <p:pic>
          <p:nvPicPr>
            <p:cNvPr id="58" name="Picture 57">
              <a:extLst>
                <a:ext uri="{FF2B5EF4-FFF2-40B4-BE49-F238E27FC236}">
                  <a16:creationId xmlns:a16="http://schemas.microsoft.com/office/drawing/2014/main" id="{EB145881-974C-A2D7-D605-EBFE1B2EE659}"/>
                </a:ext>
              </a:extLst>
            </p:cNvPr>
            <p:cNvPicPr>
              <a:picLocks noChangeAspect="1"/>
            </p:cNvPicPr>
            <p:nvPr/>
          </p:nvPicPr>
          <p:blipFill>
            <a:blip r:embed="rId25"/>
            <a:stretch>
              <a:fillRect/>
            </a:stretch>
          </p:blipFill>
          <p:spPr>
            <a:xfrm>
              <a:off x="7978007" y="2815487"/>
              <a:ext cx="4108667" cy="2595786"/>
            </a:xfrm>
            <a:prstGeom prst="rect">
              <a:avLst/>
            </a:prstGeom>
          </p:spPr>
        </p:pic>
        <p:pic>
          <p:nvPicPr>
            <p:cNvPr id="3" name="Picture 2">
              <a:extLst>
                <a:ext uri="{FF2B5EF4-FFF2-40B4-BE49-F238E27FC236}">
                  <a16:creationId xmlns:a16="http://schemas.microsoft.com/office/drawing/2014/main" id="{E2E1A021-676A-9E8D-27E3-7C168FA821F2}"/>
                </a:ext>
              </a:extLst>
            </p:cNvPr>
            <p:cNvPicPr>
              <a:picLocks noChangeAspect="1"/>
            </p:cNvPicPr>
            <p:nvPr/>
          </p:nvPicPr>
          <p:blipFill>
            <a:blip r:embed="rId26"/>
            <a:stretch>
              <a:fillRect/>
            </a:stretch>
          </p:blipFill>
          <p:spPr>
            <a:xfrm>
              <a:off x="7978007" y="5505307"/>
              <a:ext cx="4159553" cy="565376"/>
            </a:xfrm>
            <a:prstGeom prst="rect">
              <a:avLst/>
            </a:prstGeom>
          </p:spPr>
        </p:pic>
      </p:grpSp>
    </p:spTree>
    <p:extLst>
      <p:ext uri="{BB962C8B-B14F-4D97-AF65-F5344CB8AC3E}">
        <p14:creationId xmlns:p14="http://schemas.microsoft.com/office/powerpoint/2010/main" val="126939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019A572-2FAB-62E0-06E4-864DB03A5C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934"/>
            <a:ext cx="1403189" cy="1292045"/>
          </a:xfrm>
          <a:prstGeom prst="rect">
            <a:avLst/>
          </a:prstGeom>
        </p:spPr>
      </p:pic>
      <p:sp>
        <p:nvSpPr>
          <p:cNvPr id="3" name="TextBox 2">
            <a:extLst>
              <a:ext uri="{FF2B5EF4-FFF2-40B4-BE49-F238E27FC236}">
                <a16:creationId xmlns:a16="http://schemas.microsoft.com/office/drawing/2014/main" id="{8EBC8AB3-33BE-7198-BA99-C840298D0A4E}"/>
              </a:ext>
            </a:extLst>
          </p:cNvPr>
          <p:cNvSpPr txBox="1"/>
          <p:nvPr/>
        </p:nvSpPr>
        <p:spPr>
          <a:xfrm>
            <a:off x="1403189" y="195937"/>
            <a:ext cx="7278427" cy="646331"/>
          </a:xfrm>
          <a:prstGeom prst="rect">
            <a:avLst/>
          </a:prstGeom>
          <a:noFill/>
        </p:spPr>
        <p:txBody>
          <a:bodyPr wrap="square">
            <a:spAutoFit/>
          </a:bodyPr>
          <a:lstStyle/>
          <a:p>
            <a:r>
              <a:rPr lang="en-GB" sz="1800" u="none" strike="noStrike" baseline="0" dirty="0">
                <a:solidFill>
                  <a:srgbClr val="C00000"/>
                </a:solidFill>
                <a:latin typeface="Inter Light" panose="02000503000000020004" pitchFamily="2" charset="0"/>
                <a:ea typeface="Inter Light" panose="02000503000000020004" pitchFamily="2" charset="0"/>
              </a:rPr>
              <a:t>The state-of-the-art fume hood: 15 functionalised sub-units</a:t>
            </a:r>
            <a:endParaRPr lang="en-SI" sz="1800" dirty="0">
              <a:solidFill>
                <a:srgbClr val="C00000"/>
              </a:solidFill>
              <a:latin typeface="Inter Light" panose="02000503000000020004" pitchFamily="2" charset="0"/>
              <a:ea typeface="Inter Light" panose="02000503000000020004" pitchFamily="2" charset="0"/>
            </a:endParaRPr>
          </a:p>
          <a:p>
            <a:endParaRPr lang="en-SI" sz="1800" dirty="0">
              <a:solidFill>
                <a:srgbClr val="C00000"/>
              </a:solidFill>
              <a:latin typeface="Inter Light" panose="02000503000000020004" pitchFamily="2" charset="0"/>
              <a:ea typeface="Inter Light" panose="02000503000000020004" pitchFamily="2" charset="0"/>
            </a:endParaRPr>
          </a:p>
        </p:txBody>
      </p:sp>
      <p:pic>
        <p:nvPicPr>
          <p:cNvPr id="4" name="Picture 3">
            <a:extLst>
              <a:ext uri="{FF2B5EF4-FFF2-40B4-BE49-F238E27FC236}">
                <a16:creationId xmlns:a16="http://schemas.microsoft.com/office/drawing/2014/main" id="{7294BD58-BEC3-4E8B-CF19-27D124AA8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723" y="1380731"/>
            <a:ext cx="10504655" cy="5071125"/>
          </a:xfrm>
          <a:prstGeom prst="rect">
            <a:avLst/>
          </a:prstGeom>
        </p:spPr>
      </p:pic>
    </p:spTree>
    <p:extLst>
      <p:ext uri="{BB962C8B-B14F-4D97-AF65-F5344CB8AC3E}">
        <p14:creationId xmlns:p14="http://schemas.microsoft.com/office/powerpoint/2010/main" val="22826530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019A572-2FAB-62E0-06E4-864DB03A5C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934"/>
            <a:ext cx="1403189" cy="1292045"/>
          </a:xfrm>
          <a:prstGeom prst="rect">
            <a:avLst/>
          </a:prstGeom>
        </p:spPr>
      </p:pic>
      <p:sp>
        <p:nvSpPr>
          <p:cNvPr id="3" name="TextBox 2">
            <a:extLst>
              <a:ext uri="{FF2B5EF4-FFF2-40B4-BE49-F238E27FC236}">
                <a16:creationId xmlns:a16="http://schemas.microsoft.com/office/drawing/2014/main" id="{8EBC8AB3-33BE-7198-BA99-C840298D0A4E}"/>
              </a:ext>
            </a:extLst>
          </p:cNvPr>
          <p:cNvSpPr txBox="1"/>
          <p:nvPr/>
        </p:nvSpPr>
        <p:spPr>
          <a:xfrm>
            <a:off x="1403189" y="195937"/>
            <a:ext cx="7278427" cy="369332"/>
          </a:xfrm>
          <a:prstGeom prst="rect">
            <a:avLst/>
          </a:prstGeom>
          <a:noFill/>
        </p:spPr>
        <p:txBody>
          <a:bodyPr wrap="square">
            <a:spAutoFit/>
          </a:bodyPr>
          <a:lstStyle/>
          <a:p>
            <a:r>
              <a:rPr lang="en-GB" sz="1800" u="none" strike="noStrike" baseline="0" dirty="0">
                <a:solidFill>
                  <a:srgbClr val="C00000"/>
                </a:solidFill>
                <a:latin typeface="Inter Light" panose="02000503000000020004" pitchFamily="2" charset="0"/>
                <a:ea typeface="Inter Light" panose="02000503000000020004" pitchFamily="2" charset="0"/>
              </a:rPr>
              <a:t>Initial testing – workflow for </a:t>
            </a:r>
            <a:r>
              <a:rPr lang="en-GB" sz="1800" dirty="0">
                <a:solidFill>
                  <a:srgbClr val="C00000"/>
                </a:solidFill>
                <a:latin typeface="Inter Light" panose="02000503000000020004" pitchFamily="2" charset="0"/>
                <a:ea typeface="Inter Light" panose="02000503000000020004" pitchFamily="2" charset="0"/>
              </a:rPr>
              <a:t>a</a:t>
            </a:r>
            <a:r>
              <a:rPr lang="en-GB" dirty="0">
                <a:solidFill>
                  <a:srgbClr val="C00000"/>
                </a:solidFill>
                <a:latin typeface="Inter Light" panose="02000503000000020004" pitchFamily="2" charset="0"/>
                <a:ea typeface="Inter Light" panose="02000503000000020004" pitchFamily="2" charset="0"/>
              </a:rPr>
              <a:t>utonomous laboratory</a:t>
            </a:r>
            <a:endParaRPr lang="en-SI" sz="1800" dirty="0">
              <a:solidFill>
                <a:srgbClr val="C00000"/>
              </a:solidFill>
              <a:latin typeface="Inter Light" panose="02000503000000020004" pitchFamily="2" charset="0"/>
              <a:ea typeface="Inter Light" panose="02000503000000020004" pitchFamily="2" charset="0"/>
            </a:endParaRPr>
          </a:p>
        </p:txBody>
      </p:sp>
      <p:graphicFrame>
        <p:nvGraphicFramePr>
          <p:cNvPr id="4" name="Diagram 3">
            <a:extLst>
              <a:ext uri="{FF2B5EF4-FFF2-40B4-BE49-F238E27FC236}">
                <a16:creationId xmlns:a16="http://schemas.microsoft.com/office/drawing/2014/main" id="{C8047E80-EAF7-859E-9112-60554CD190D9}"/>
              </a:ext>
            </a:extLst>
          </p:cNvPr>
          <p:cNvGraphicFramePr/>
          <p:nvPr/>
        </p:nvGraphicFramePr>
        <p:xfrm>
          <a:off x="1128485" y="631372"/>
          <a:ext cx="10334172" cy="57585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Left Brace 4">
            <a:extLst>
              <a:ext uri="{FF2B5EF4-FFF2-40B4-BE49-F238E27FC236}">
                <a16:creationId xmlns:a16="http://schemas.microsoft.com/office/drawing/2014/main" id="{DBA1DA3A-D513-F5EF-D91F-6AE621A08E38}"/>
              </a:ext>
            </a:extLst>
          </p:cNvPr>
          <p:cNvSpPr/>
          <p:nvPr/>
        </p:nvSpPr>
        <p:spPr>
          <a:xfrm rot="16200000">
            <a:off x="4758196" y="1302196"/>
            <a:ext cx="405720" cy="8028000"/>
          </a:xfrm>
          <a:prstGeom prst="leftBrace">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j-lt"/>
            </a:endParaRPr>
          </a:p>
        </p:txBody>
      </p:sp>
      <p:sp>
        <p:nvSpPr>
          <p:cNvPr id="7" name="Left Brace 6">
            <a:extLst>
              <a:ext uri="{FF2B5EF4-FFF2-40B4-BE49-F238E27FC236}">
                <a16:creationId xmlns:a16="http://schemas.microsoft.com/office/drawing/2014/main" id="{15F45834-D113-FF03-146B-D3FFE9CC3604}"/>
              </a:ext>
            </a:extLst>
          </p:cNvPr>
          <p:cNvSpPr/>
          <p:nvPr/>
        </p:nvSpPr>
        <p:spPr>
          <a:xfrm rot="16200000">
            <a:off x="10328854" y="4146196"/>
            <a:ext cx="405720" cy="2340000"/>
          </a:xfrm>
          <a:prstGeom prst="leftBrace">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j-lt"/>
            </a:endParaRPr>
          </a:p>
        </p:txBody>
      </p:sp>
      <p:sp>
        <p:nvSpPr>
          <p:cNvPr id="8" name="TextBox 7">
            <a:extLst>
              <a:ext uri="{FF2B5EF4-FFF2-40B4-BE49-F238E27FC236}">
                <a16:creationId xmlns:a16="http://schemas.microsoft.com/office/drawing/2014/main" id="{B9EB00CB-BE78-A7BA-F9BC-C926D72E748F}"/>
              </a:ext>
            </a:extLst>
          </p:cNvPr>
          <p:cNvSpPr txBox="1"/>
          <p:nvPr/>
        </p:nvSpPr>
        <p:spPr>
          <a:xfrm>
            <a:off x="4188889" y="5687331"/>
            <a:ext cx="1544334" cy="523220"/>
          </a:xfrm>
          <a:prstGeom prst="rect">
            <a:avLst/>
          </a:prstGeom>
          <a:noFill/>
        </p:spPr>
        <p:txBody>
          <a:bodyPr wrap="none" rtlCol="0">
            <a:spAutoFit/>
          </a:bodyPr>
          <a:lstStyle/>
          <a:p>
            <a:r>
              <a:rPr lang="en-GB" sz="2800" dirty="0">
                <a:latin typeface="+mj-lt"/>
              </a:rPr>
              <a:t>Synthesis</a:t>
            </a:r>
          </a:p>
        </p:txBody>
      </p:sp>
      <p:sp>
        <p:nvSpPr>
          <p:cNvPr id="11" name="TextBox 10">
            <a:extLst>
              <a:ext uri="{FF2B5EF4-FFF2-40B4-BE49-F238E27FC236}">
                <a16:creationId xmlns:a16="http://schemas.microsoft.com/office/drawing/2014/main" id="{87214C98-7693-462F-B856-B39B54035B10}"/>
              </a:ext>
            </a:extLst>
          </p:cNvPr>
          <p:cNvSpPr txBox="1"/>
          <p:nvPr/>
        </p:nvSpPr>
        <p:spPr>
          <a:xfrm>
            <a:off x="9250052" y="5687331"/>
            <a:ext cx="2568204" cy="523220"/>
          </a:xfrm>
          <a:prstGeom prst="rect">
            <a:avLst/>
          </a:prstGeom>
          <a:noFill/>
        </p:spPr>
        <p:txBody>
          <a:bodyPr wrap="none" rtlCol="0">
            <a:spAutoFit/>
          </a:bodyPr>
          <a:lstStyle/>
          <a:p>
            <a:r>
              <a:rPr lang="sl-SI" sz="2800" dirty="0">
                <a:latin typeface="+mj-lt"/>
              </a:rPr>
              <a:t>C</a:t>
            </a:r>
            <a:r>
              <a:rPr lang="en-GB" sz="2800" dirty="0" err="1">
                <a:latin typeface="+mj-lt"/>
              </a:rPr>
              <a:t>haracterisation</a:t>
            </a:r>
            <a:endParaRPr lang="en-GB" sz="2800" dirty="0">
              <a:latin typeface="+mj-lt"/>
            </a:endParaRPr>
          </a:p>
        </p:txBody>
      </p:sp>
      <p:sp>
        <p:nvSpPr>
          <p:cNvPr id="12" name="TextBox 11">
            <a:extLst>
              <a:ext uri="{FF2B5EF4-FFF2-40B4-BE49-F238E27FC236}">
                <a16:creationId xmlns:a16="http://schemas.microsoft.com/office/drawing/2014/main" id="{4338BAEE-B1E6-EEEB-0C37-43A3FE338E1E}"/>
              </a:ext>
            </a:extLst>
          </p:cNvPr>
          <p:cNvSpPr txBox="1"/>
          <p:nvPr/>
        </p:nvSpPr>
        <p:spPr>
          <a:xfrm>
            <a:off x="1190890" y="1468593"/>
            <a:ext cx="1652633" cy="461665"/>
          </a:xfrm>
          <a:prstGeom prst="rect">
            <a:avLst/>
          </a:prstGeom>
          <a:noFill/>
        </p:spPr>
        <p:txBody>
          <a:bodyPr wrap="none" rtlCol="0">
            <a:spAutoFit/>
          </a:bodyPr>
          <a:lstStyle/>
          <a:p>
            <a:pPr algn="ctr"/>
            <a:r>
              <a:rPr lang="en-GB" sz="2400" dirty="0">
                <a:latin typeface="+mj-lt"/>
              </a:rPr>
              <a:t>Preparation</a:t>
            </a:r>
          </a:p>
        </p:txBody>
      </p:sp>
      <p:sp>
        <p:nvSpPr>
          <p:cNvPr id="13" name="TextBox 12">
            <a:extLst>
              <a:ext uri="{FF2B5EF4-FFF2-40B4-BE49-F238E27FC236}">
                <a16:creationId xmlns:a16="http://schemas.microsoft.com/office/drawing/2014/main" id="{932C16E3-C643-E3AC-5C69-6A5AB6E2A8C8}"/>
              </a:ext>
            </a:extLst>
          </p:cNvPr>
          <p:cNvSpPr txBox="1"/>
          <p:nvPr/>
        </p:nvSpPr>
        <p:spPr>
          <a:xfrm>
            <a:off x="3961466" y="1468934"/>
            <a:ext cx="1680589" cy="461665"/>
          </a:xfrm>
          <a:prstGeom prst="rect">
            <a:avLst/>
          </a:prstGeom>
          <a:noFill/>
        </p:spPr>
        <p:txBody>
          <a:bodyPr wrap="none" rtlCol="0">
            <a:spAutoFit/>
          </a:bodyPr>
          <a:lstStyle/>
          <a:p>
            <a:pPr algn="ctr"/>
            <a:r>
              <a:rPr lang="en-GB" sz="2400" dirty="0" err="1">
                <a:latin typeface="+mj-lt"/>
              </a:rPr>
              <a:t>Anodi</a:t>
            </a:r>
            <a:r>
              <a:rPr lang="sl-SI" sz="2400" dirty="0">
                <a:latin typeface="+mj-lt"/>
              </a:rPr>
              <a:t>s</a:t>
            </a:r>
            <a:r>
              <a:rPr lang="en-GB" sz="2400" dirty="0" err="1">
                <a:latin typeface="+mj-lt"/>
              </a:rPr>
              <a:t>ation</a:t>
            </a:r>
            <a:endParaRPr lang="en-GB" sz="2400" dirty="0">
              <a:latin typeface="+mj-lt"/>
            </a:endParaRPr>
          </a:p>
        </p:txBody>
      </p:sp>
      <p:sp>
        <p:nvSpPr>
          <p:cNvPr id="14" name="TextBox 13">
            <a:extLst>
              <a:ext uri="{FF2B5EF4-FFF2-40B4-BE49-F238E27FC236}">
                <a16:creationId xmlns:a16="http://schemas.microsoft.com/office/drawing/2014/main" id="{4C85E8C5-0218-0E43-E913-3084F94C3E22}"/>
              </a:ext>
            </a:extLst>
          </p:cNvPr>
          <p:cNvSpPr txBox="1"/>
          <p:nvPr/>
        </p:nvSpPr>
        <p:spPr>
          <a:xfrm>
            <a:off x="6759998" y="1467611"/>
            <a:ext cx="1435009" cy="461665"/>
          </a:xfrm>
          <a:prstGeom prst="rect">
            <a:avLst/>
          </a:prstGeom>
          <a:noFill/>
        </p:spPr>
        <p:txBody>
          <a:bodyPr wrap="none" rtlCol="0">
            <a:spAutoFit/>
          </a:bodyPr>
          <a:lstStyle/>
          <a:p>
            <a:pPr algn="ctr"/>
            <a:r>
              <a:rPr lang="sl-SI" sz="2400" dirty="0" err="1">
                <a:latin typeface="+mj-lt"/>
              </a:rPr>
              <a:t>Annealing</a:t>
            </a:r>
            <a:endParaRPr lang="en-GB" sz="2400" dirty="0">
              <a:latin typeface="+mj-lt"/>
            </a:endParaRPr>
          </a:p>
        </p:txBody>
      </p:sp>
      <p:sp>
        <p:nvSpPr>
          <p:cNvPr id="15" name="TextBox 14">
            <a:extLst>
              <a:ext uri="{FF2B5EF4-FFF2-40B4-BE49-F238E27FC236}">
                <a16:creationId xmlns:a16="http://schemas.microsoft.com/office/drawing/2014/main" id="{46FD4761-4E6D-E09F-4CEC-8A4A32149D6E}"/>
              </a:ext>
            </a:extLst>
          </p:cNvPr>
          <p:cNvSpPr txBox="1"/>
          <p:nvPr/>
        </p:nvSpPr>
        <p:spPr>
          <a:xfrm>
            <a:off x="9200920" y="1467611"/>
            <a:ext cx="2228815" cy="461665"/>
          </a:xfrm>
          <a:prstGeom prst="rect">
            <a:avLst/>
          </a:prstGeom>
          <a:noFill/>
        </p:spPr>
        <p:txBody>
          <a:bodyPr wrap="none" rtlCol="0">
            <a:spAutoFit/>
          </a:bodyPr>
          <a:lstStyle/>
          <a:p>
            <a:pPr algn="ctr"/>
            <a:r>
              <a:rPr lang="sl-SI" sz="2400" dirty="0" err="1">
                <a:latin typeface="+mj-lt"/>
              </a:rPr>
              <a:t>Characterisation</a:t>
            </a:r>
            <a:endParaRPr lang="sl-SI" sz="2400" dirty="0">
              <a:latin typeface="+mj-lt"/>
            </a:endParaRPr>
          </a:p>
        </p:txBody>
      </p:sp>
    </p:spTree>
    <p:extLst>
      <p:ext uri="{BB962C8B-B14F-4D97-AF65-F5344CB8AC3E}">
        <p14:creationId xmlns:p14="http://schemas.microsoft.com/office/powerpoint/2010/main" val="4219384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019A572-2FAB-62E0-06E4-864DB03A5C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934"/>
            <a:ext cx="1403189" cy="1292045"/>
          </a:xfrm>
          <a:prstGeom prst="rect">
            <a:avLst/>
          </a:prstGeom>
        </p:spPr>
      </p:pic>
      <p:sp>
        <p:nvSpPr>
          <p:cNvPr id="3" name="TextBox 2">
            <a:extLst>
              <a:ext uri="{FF2B5EF4-FFF2-40B4-BE49-F238E27FC236}">
                <a16:creationId xmlns:a16="http://schemas.microsoft.com/office/drawing/2014/main" id="{8EBC8AB3-33BE-7198-BA99-C840298D0A4E}"/>
              </a:ext>
            </a:extLst>
          </p:cNvPr>
          <p:cNvSpPr txBox="1"/>
          <p:nvPr/>
        </p:nvSpPr>
        <p:spPr>
          <a:xfrm>
            <a:off x="1403189" y="195937"/>
            <a:ext cx="7278427" cy="369332"/>
          </a:xfrm>
          <a:prstGeom prst="rect">
            <a:avLst/>
          </a:prstGeom>
          <a:noFill/>
        </p:spPr>
        <p:txBody>
          <a:bodyPr wrap="square">
            <a:spAutoFit/>
          </a:bodyPr>
          <a:lstStyle/>
          <a:p>
            <a:r>
              <a:rPr lang="en-GB" sz="1800" u="none" strike="noStrike" baseline="0" dirty="0">
                <a:solidFill>
                  <a:srgbClr val="C00000"/>
                </a:solidFill>
                <a:latin typeface="Inter Light" panose="02000503000000020004" pitchFamily="2" charset="0"/>
                <a:ea typeface="Inter Light" panose="02000503000000020004" pitchFamily="2" charset="0"/>
              </a:rPr>
              <a:t>Future plans</a:t>
            </a:r>
            <a:endParaRPr lang="en-SI" sz="1800" dirty="0">
              <a:solidFill>
                <a:srgbClr val="C00000"/>
              </a:solidFill>
              <a:latin typeface="Inter Light" panose="02000503000000020004" pitchFamily="2" charset="0"/>
              <a:ea typeface="Inter Light" panose="02000503000000020004" pitchFamily="2" charset="0"/>
            </a:endParaRPr>
          </a:p>
        </p:txBody>
      </p:sp>
      <p:pic>
        <p:nvPicPr>
          <p:cNvPr id="6" name="Picture 5">
            <a:extLst>
              <a:ext uri="{FF2B5EF4-FFF2-40B4-BE49-F238E27FC236}">
                <a16:creationId xmlns:a16="http://schemas.microsoft.com/office/drawing/2014/main" id="{9E7D1415-FE13-2DBA-932E-16D12B3D0B06}"/>
              </a:ext>
            </a:extLst>
          </p:cNvPr>
          <p:cNvPicPr>
            <a:picLocks noChangeAspect="1"/>
          </p:cNvPicPr>
          <p:nvPr/>
        </p:nvPicPr>
        <p:blipFill>
          <a:blip r:embed="rId4"/>
          <a:stretch>
            <a:fillRect/>
          </a:stretch>
        </p:blipFill>
        <p:spPr>
          <a:xfrm>
            <a:off x="870707" y="1040873"/>
            <a:ext cx="10063732" cy="5817127"/>
          </a:xfrm>
          <a:prstGeom prst="rect">
            <a:avLst/>
          </a:prstGeom>
        </p:spPr>
      </p:pic>
    </p:spTree>
    <p:extLst>
      <p:ext uri="{BB962C8B-B14F-4D97-AF65-F5344CB8AC3E}">
        <p14:creationId xmlns:p14="http://schemas.microsoft.com/office/powerpoint/2010/main" val="11484389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84C3C4F7-4925-0FF3-7A08-23236BBBB5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934"/>
            <a:ext cx="1403189" cy="1292045"/>
          </a:xfrm>
          <a:prstGeom prst="rect">
            <a:avLst/>
          </a:prstGeom>
        </p:spPr>
      </p:pic>
      <p:sp>
        <p:nvSpPr>
          <p:cNvPr id="5" name="TextBox 4">
            <a:extLst>
              <a:ext uri="{FF2B5EF4-FFF2-40B4-BE49-F238E27FC236}">
                <a16:creationId xmlns:a16="http://schemas.microsoft.com/office/drawing/2014/main" id="{6CF3B1F0-05B2-7D4D-A4FF-88B47814404A}"/>
              </a:ext>
            </a:extLst>
          </p:cNvPr>
          <p:cNvSpPr txBox="1"/>
          <p:nvPr/>
        </p:nvSpPr>
        <p:spPr>
          <a:xfrm>
            <a:off x="1403189" y="80325"/>
            <a:ext cx="6084269" cy="646331"/>
          </a:xfrm>
          <a:prstGeom prst="rect">
            <a:avLst/>
          </a:prstGeom>
          <a:noFill/>
        </p:spPr>
        <p:txBody>
          <a:bodyPr wrap="square">
            <a:spAutoFit/>
          </a:bodyPr>
          <a:lstStyle/>
          <a:p>
            <a:r>
              <a:rPr lang="en-GB" sz="1800" dirty="0">
                <a:solidFill>
                  <a:srgbClr val="C00000"/>
                </a:solidFill>
                <a:latin typeface="Inter Light" panose="02000503000000020004" pitchFamily="2" charset="0"/>
                <a:ea typeface="Inter Light" panose="02000503000000020004" pitchFamily="2" charset="0"/>
              </a:rPr>
              <a:t>Autonomous laboratory for sustainable research and discovery of new materials at IJS</a:t>
            </a:r>
            <a:endParaRPr lang="en-SI" dirty="0">
              <a:solidFill>
                <a:srgbClr val="C00000"/>
              </a:solidFill>
            </a:endParaRPr>
          </a:p>
        </p:txBody>
      </p:sp>
      <p:pic>
        <p:nvPicPr>
          <p:cNvPr id="7" name="Picture 6">
            <a:extLst>
              <a:ext uri="{FF2B5EF4-FFF2-40B4-BE49-F238E27FC236}">
                <a16:creationId xmlns:a16="http://schemas.microsoft.com/office/drawing/2014/main" id="{87A3729D-1B4C-1298-7AC5-D66B14C9B39E}"/>
              </a:ext>
            </a:extLst>
          </p:cNvPr>
          <p:cNvPicPr>
            <a:picLocks noChangeAspect="1"/>
          </p:cNvPicPr>
          <p:nvPr/>
        </p:nvPicPr>
        <p:blipFill>
          <a:blip r:embed="rId4"/>
          <a:stretch>
            <a:fillRect/>
          </a:stretch>
        </p:blipFill>
        <p:spPr>
          <a:xfrm>
            <a:off x="89968" y="1771661"/>
            <a:ext cx="7772400" cy="3397674"/>
          </a:xfrm>
          <a:prstGeom prst="rect">
            <a:avLst/>
          </a:prstGeom>
        </p:spPr>
      </p:pic>
      <p:sp>
        <p:nvSpPr>
          <p:cNvPr id="8" name="TextBox 7">
            <a:extLst>
              <a:ext uri="{FF2B5EF4-FFF2-40B4-BE49-F238E27FC236}">
                <a16:creationId xmlns:a16="http://schemas.microsoft.com/office/drawing/2014/main" id="{1030E6E5-7444-C7D4-0646-535155C5B399}"/>
              </a:ext>
            </a:extLst>
          </p:cNvPr>
          <p:cNvSpPr txBox="1"/>
          <p:nvPr/>
        </p:nvSpPr>
        <p:spPr>
          <a:xfrm>
            <a:off x="2150613" y="955225"/>
            <a:ext cx="8259743" cy="307777"/>
          </a:xfrm>
          <a:prstGeom prst="rect">
            <a:avLst/>
          </a:prstGeom>
          <a:noFill/>
        </p:spPr>
        <p:txBody>
          <a:bodyPr wrap="square" rtlCol="0">
            <a:spAutoFit/>
          </a:bodyPr>
          <a:lstStyle/>
          <a:p>
            <a:r>
              <a:rPr lang="sl-SI" sz="1400" dirty="0">
                <a:latin typeface="Inter Light" panose="02000503000000020004" pitchFamily="2" charset="0"/>
                <a:ea typeface="Inter Light" panose="02000503000000020004" pitchFamily="2" charset="0"/>
              </a:rPr>
              <a:t>Leading Institutions and projects on Autonomous Research of Materials around the world</a:t>
            </a:r>
            <a:endParaRPr lang="en-SI" sz="1400" dirty="0">
              <a:latin typeface="Inter Light" panose="02000503000000020004" pitchFamily="2" charset="0"/>
              <a:ea typeface="Inter Light" panose="02000503000000020004" pitchFamily="2" charset="0"/>
            </a:endParaRPr>
          </a:p>
        </p:txBody>
      </p:sp>
      <p:sp>
        <p:nvSpPr>
          <p:cNvPr id="9" name="TextBox 8">
            <a:extLst>
              <a:ext uri="{FF2B5EF4-FFF2-40B4-BE49-F238E27FC236}">
                <a16:creationId xmlns:a16="http://schemas.microsoft.com/office/drawing/2014/main" id="{2101D0F1-0D4C-2DC2-6F60-1D14E68FC2ED}"/>
              </a:ext>
            </a:extLst>
          </p:cNvPr>
          <p:cNvSpPr txBox="1"/>
          <p:nvPr/>
        </p:nvSpPr>
        <p:spPr>
          <a:xfrm>
            <a:off x="7968649" y="1305341"/>
            <a:ext cx="3613026" cy="4247317"/>
          </a:xfrm>
          <a:prstGeom prst="rect">
            <a:avLst/>
          </a:prstGeom>
          <a:noFill/>
        </p:spPr>
        <p:txBody>
          <a:bodyPr wrap="square">
            <a:spAutoFit/>
          </a:bodyPr>
          <a:lstStyle/>
          <a:p>
            <a:r>
              <a:rPr lang="en-GB" sz="1000" b="1" dirty="0">
                <a:latin typeface="+mj-lt"/>
              </a:rPr>
              <a:t>1988: Matsuda</a:t>
            </a:r>
          </a:p>
          <a:p>
            <a:r>
              <a:rPr lang="en-GB" sz="1000" b="1" dirty="0">
                <a:solidFill>
                  <a:srgbClr val="C00000"/>
                </a:solidFill>
                <a:latin typeface="+mj-lt"/>
              </a:rPr>
              <a:t>Robot:</a:t>
            </a:r>
            <a:r>
              <a:rPr lang="en-GB" sz="1000" b="1" dirty="0">
                <a:latin typeface="+mj-lt"/>
              </a:rPr>
              <a:t> </a:t>
            </a:r>
            <a:r>
              <a:rPr lang="en-GB" sz="1000" dirty="0">
                <a:latin typeface="+mj-lt"/>
              </a:rPr>
              <a:t>Desktop robotic arm.</a:t>
            </a:r>
          </a:p>
          <a:p>
            <a:r>
              <a:rPr lang="en-GB" sz="1000" b="1" dirty="0">
                <a:solidFill>
                  <a:srgbClr val="C00000"/>
                </a:solidFill>
                <a:latin typeface="+mj-lt"/>
              </a:rPr>
              <a:t>Finding:</a:t>
            </a:r>
            <a:r>
              <a:rPr lang="en-GB" sz="1000" dirty="0">
                <a:solidFill>
                  <a:srgbClr val="C00000"/>
                </a:solidFill>
                <a:latin typeface="+mj-lt"/>
              </a:rPr>
              <a:t> </a:t>
            </a:r>
            <a:r>
              <a:rPr lang="en-GB" sz="1000" dirty="0">
                <a:latin typeface="+mj-lt"/>
              </a:rPr>
              <a:t>Optimized analytical colorimetric tests; first automated research report.</a:t>
            </a:r>
          </a:p>
          <a:p>
            <a:r>
              <a:rPr lang="en-GB" sz="1000" b="1" dirty="0">
                <a:latin typeface="+mj-lt"/>
              </a:rPr>
              <a:t>2009: King</a:t>
            </a:r>
          </a:p>
          <a:p>
            <a:r>
              <a:rPr lang="en-GB" sz="1000" b="1" dirty="0">
                <a:solidFill>
                  <a:srgbClr val="C00000"/>
                </a:solidFill>
                <a:latin typeface="+mj-lt"/>
              </a:rPr>
              <a:t>Robot:</a:t>
            </a:r>
            <a:r>
              <a:rPr lang="en-GB" sz="1000" dirty="0">
                <a:latin typeface="+mj-lt"/>
              </a:rPr>
              <a:t> Laboratory system with robots.</a:t>
            </a:r>
          </a:p>
          <a:p>
            <a:r>
              <a:rPr lang="en-GB" sz="1000" b="1" dirty="0">
                <a:solidFill>
                  <a:srgbClr val="C00000"/>
                </a:solidFill>
                <a:latin typeface="+mj-lt"/>
              </a:rPr>
              <a:t>Finding:</a:t>
            </a:r>
            <a:r>
              <a:rPr lang="en-GB" sz="1000" dirty="0">
                <a:solidFill>
                  <a:srgbClr val="C00000"/>
                </a:solidFill>
                <a:latin typeface="+mj-lt"/>
              </a:rPr>
              <a:t> </a:t>
            </a:r>
            <a:r>
              <a:rPr lang="en-GB" sz="1000" dirty="0">
                <a:latin typeface="+mj-lt"/>
              </a:rPr>
              <a:t>Identified genes for 13 orphan enzymes; hypotheses generated and tested autonomously.</a:t>
            </a:r>
          </a:p>
          <a:p>
            <a:r>
              <a:rPr lang="en-GB" sz="1000" b="1" dirty="0">
                <a:latin typeface="+mj-lt"/>
              </a:rPr>
              <a:t>2013: Desai</a:t>
            </a:r>
          </a:p>
          <a:p>
            <a:r>
              <a:rPr lang="en-GB" sz="1000" b="1" dirty="0">
                <a:solidFill>
                  <a:srgbClr val="C00000"/>
                </a:solidFill>
                <a:latin typeface="+mj-lt"/>
              </a:rPr>
              <a:t>Robot: </a:t>
            </a:r>
            <a:r>
              <a:rPr lang="en-GB" sz="1000" dirty="0">
                <a:latin typeface="+mj-lt"/>
              </a:rPr>
              <a:t>Flow reactor with automation.</a:t>
            </a:r>
          </a:p>
          <a:p>
            <a:r>
              <a:rPr lang="en-GB" sz="1000" b="1" dirty="0">
                <a:solidFill>
                  <a:srgbClr val="C00000"/>
                </a:solidFill>
                <a:latin typeface="+mj-lt"/>
              </a:rPr>
              <a:t>Finding:</a:t>
            </a:r>
            <a:r>
              <a:rPr lang="en-GB" sz="1000" dirty="0">
                <a:latin typeface="+mj-lt"/>
              </a:rPr>
              <a:t> Accelerated drug discovery; novel template identified for kinase inhibitors.</a:t>
            </a:r>
          </a:p>
          <a:p>
            <a:r>
              <a:rPr lang="en-GB" sz="1000" b="1" dirty="0">
                <a:latin typeface="+mj-lt"/>
              </a:rPr>
              <a:t>2016: Nikolaev</a:t>
            </a:r>
          </a:p>
          <a:p>
            <a:r>
              <a:rPr lang="en-GB" sz="1000" b="1" dirty="0">
                <a:solidFill>
                  <a:srgbClr val="C00000"/>
                </a:solidFill>
                <a:latin typeface="+mj-lt"/>
              </a:rPr>
              <a:t>Robot:</a:t>
            </a:r>
            <a:r>
              <a:rPr lang="en-GB" sz="1000" dirty="0">
                <a:latin typeface="+mj-lt"/>
              </a:rPr>
              <a:t> Laser-based system.</a:t>
            </a:r>
          </a:p>
          <a:p>
            <a:r>
              <a:rPr lang="en-GB" sz="1000" b="1" dirty="0">
                <a:solidFill>
                  <a:srgbClr val="C00000"/>
                </a:solidFill>
                <a:latin typeface="+mj-lt"/>
              </a:rPr>
              <a:t>Finding:</a:t>
            </a:r>
            <a:r>
              <a:rPr lang="en-GB" sz="1000" dirty="0">
                <a:latin typeface="+mj-lt"/>
              </a:rPr>
              <a:t> Optimized synthesis parameters for carbon nanotubes.</a:t>
            </a:r>
          </a:p>
          <a:p>
            <a:r>
              <a:rPr lang="en-GB" sz="1000" b="1" dirty="0">
                <a:latin typeface="+mj-lt"/>
              </a:rPr>
              <a:t>2020: Burger</a:t>
            </a:r>
          </a:p>
          <a:p>
            <a:r>
              <a:rPr lang="en-GB" sz="1000" b="1" dirty="0">
                <a:solidFill>
                  <a:srgbClr val="C00000"/>
                </a:solidFill>
                <a:latin typeface="+mj-lt"/>
              </a:rPr>
              <a:t>Robot:</a:t>
            </a:r>
            <a:r>
              <a:rPr lang="en-GB" sz="1000" dirty="0">
                <a:latin typeface="+mj-lt"/>
              </a:rPr>
              <a:t> Mobile robot.</a:t>
            </a:r>
          </a:p>
          <a:p>
            <a:r>
              <a:rPr lang="en-GB" sz="1000" b="1" dirty="0">
                <a:solidFill>
                  <a:srgbClr val="C00000"/>
                </a:solidFill>
                <a:latin typeface="+mj-lt"/>
              </a:rPr>
              <a:t>Finding:</a:t>
            </a:r>
            <a:r>
              <a:rPr lang="en-GB" sz="1000" dirty="0">
                <a:latin typeface="+mj-lt"/>
              </a:rPr>
              <a:t> Enhanced photocatalysts for hydrogen production; 6x more effective.</a:t>
            </a:r>
          </a:p>
          <a:p>
            <a:r>
              <a:rPr lang="en-GB" sz="1000" b="1" dirty="0">
                <a:latin typeface="+mj-lt"/>
              </a:rPr>
              <a:t>2020: Shimizu</a:t>
            </a:r>
          </a:p>
          <a:p>
            <a:r>
              <a:rPr lang="en-GB" sz="1000" b="1" dirty="0">
                <a:solidFill>
                  <a:srgbClr val="C00000"/>
                </a:solidFill>
                <a:latin typeface="+mj-lt"/>
              </a:rPr>
              <a:t>Robot:</a:t>
            </a:r>
            <a:r>
              <a:rPr lang="en-GB" sz="1000" dirty="0">
                <a:latin typeface="+mj-lt"/>
              </a:rPr>
              <a:t> Robot arm and sputtering system.</a:t>
            </a:r>
          </a:p>
          <a:p>
            <a:r>
              <a:rPr lang="en-GB" sz="1000" b="1" dirty="0">
                <a:solidFill>
                  <a:srgbClr val="C00000"/>
                </a:solidFill>
                <a:latin typeface="+mj-lt"/>
              </a:rPr>
              <a:t>Finding:</a:t>
            </a:r>
            <a:r>
              <a:rPr lang="en-GB" sz="1000" dirty="0">
                <a:latin typeface="+mj-lt"/>
              </a:rPr>
              <a:t> Optimized TiO</a:t>
            </a:r>
            <a:r>
              <a:rPr lang="en-GB" sz="1000" baseline="-25000" dirty="0">
                <a:latin typeface="+mj-lt"/>
              </a:rPr>
              <a:t>2</a:t>
            </a:r>
            <a:r>
              <a:rPr lang="en-GB" sz="1000" dirty="0">
                <a:latin typeface="+mj-lt"/>
              </a:rPr>
              <a:t> films; reduced resistance using machine learning.</a:t>
            </a:r>
          </a:p>
          <a:p>
            <a:r>
              <a:rPr lang="en-GB" sz="1000" b="1" dirty="0">
                <a:latin typeface="+mj-lt"/>
              </a:rPr>
              <a:t>2023: Szymanski</a:t>
            </a:r>
          </a:p>
          <a:p>
            <a:r>
              <a:rPr lang="en-GB" sz="1000" b="1" dirty="0">
                <a:solidFill>
                  <a:srgbClr val="C00000"/>
                </a:solidFill>
                <a:latin typeface="+mj-lt"/>
              </a:rPr>
              <a:t>Robot:</a:t>
            </a:r>
            <a:r>
              <a:rPr lang="en-GB" sz="1000" dirty="0">
                <a:latin typeface="+mj-lt"/>
              </a:rPr>
              <a:t> Full robotic arms sequence.</a:t>
            </a:r>
          </a:p>
          <a:p>
            <a:r>
              <a:rPr lang="en-GB" sz="1000" b="1" dirty="0">
                <a:solidFill>
                  <a:srgbClr val="C00000"/>
                </a:solidFill>
                <a:latin typeface="+mj-lt"/>
              </a:rPr>
              <a:t>Finding: </a:t>
            </a:r>
            <a:r>
              <a:rPr lang="en-GB" sz="1000" dirty="0">
                <a:latin typeface="+mj-lt"/>
              </a:rPr>
              <a:t>Produced over 51 types of inorganic powders; integrated machine learning improved synthesis success.</a:t>
            </a:r>
          </a:p>
        </p:txBody>
      </p:sp>
      <p:grpSp>
        <p:nvGrpSpPr>
          <p:cNvPr id="10" name="Group 9">
            <a:extLst>
              <a:ext uri="{FF2B5EF4-FFF2-40B4-BE49-F238E27FC236}">
                <a16:creationId xmlns:a16="http://schemas.microsoft.com/office/drawing/2014/main" id="{5551621B-9CA0-5676-E2E6-E6F2D3D025A5}"/>
              </a:ext>
            </a:extLst>
          </p:cNvPr>
          <p:cNvGrpSpPr/>
          <p:nvPr/>
        </p:nvGrpSpPr>
        <p:grpSpPr>
          <a:xfrm>
            <a:off x="1533747" y="3536629"/>
            <a:ext cx="8306798" cy="1223635"/>
            <a:chOff x="1533747" y="3536629"/>
            <a:chExt cx="8306798" cy="1223635"/>
          </a:xfrm>
        </p:grpSpPr>
        <p:sp>
          <p:nvSpPr>
            <p:cNvPr id="11" name="Rounded Rectangle 10">
              <a:extLst>
                <a:ext uri="{FF2B5EF4-FFF2-40B4-BE49-F238E27FC236}">
                  <a16:creationId xmlns:a16="http://schemas.microsoft.com/office/drawing/2014/main" id="{515F0BF6-B2F7-F8ED-D5D3-23A63E9139B7}"/>
                </a:ext>
              </a:extLst>
            </p:cNvPr>
            <p:cNvSpPr/>
            <p:nvPr/>
          </p:nvSpPr>
          <p:spPr>
            <a:xfrm>
              <a:off x="1533747" y="3869651"/>
              <a:ext cx="8133572" cy="890613"/>
            </a:xfrm>
            <a:prstGeom prst="roundRect">
              <a:avLst>
                <a:gd name="adj" fmla="val 7626"/>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I"/>
            </a:p>
          </p:txBody>
        </p:sp>
        <p:sp>
          <p:nvSpPr>
            <p:cNvPr id="12" name="TextBox 11">
              <a:extLst>
                <a:ext uri="{FF2B5EF4-FFF2-40B4-BE49-F238E27FC236}">
                  <a16:creationId xmlns:a16="http://schemas.microsoft.com/office/drawing/2014/main" id="{769A46DE-5D74-8F40-FA32-B58B0203C619}"/>
                </a:ext>
              </a:extLst>
            </p:cNvPr>
            <p:cNvSpPr txBox="1"/>
            <p:nvPr/>
          </p:nvSpPr>
          <p:spPr>
            <a:xfrm>
              <a:off x="3744545" y="4146667"/>
              <a:ext cx="6096000" cy="307777"/>
            </a:xfrm>
            <a:prstGeom prst="rect">
              <a:avLst/>
            </a:prstGeom>
            <a:noFill/>
          </p:spPr>
          <p:txBody>
            <a:bodyPr wrap="square">
              <a:spAutoFit/>
            </a:bodyPr>
            <a:lstStyle/>
            <a:p>
              <a:pPr marL="285750" indent="-285750">
                <a:buFont typeface="Arial" panose="020B0604020202020204" pitchFamily="34" charset="0"/>
                <a:buChar char="•"/>
              </a:pPr>
              <a:r>
                <a:rPr lang="en-GB" sz="1400" dirty="0">
                  <a:solidFill>
                    <a:srgbClr val="C00000"/>
                  </a:solidFill>
                  <a:effectLst/>
                  <a:latin typeface="+mj-lt"/>
                </a:rPr>
                <a:t>First autonomous laboratory for materials research in Slovenia. </a:t>
              </a:r>
            </a:p>
          </p:txBody>
        </p:sp>
        <p:cxnSp>
          <p:nvCxnSpPr>
            <p:cNvPr id="13" name="Straight Arrow Connector 12">
              <a:extLst>
                <a:ext uri="{FF2B5EF4-FFF2-40B4-BE49-F238E27FC236}">
                  <a16:creationId xmlns:a16="http://schemas.microsoft.com/office/drawing/2014/main" id="{63BB75E2-FAE7-8A13-7277-74DAE2E398BB}"/>
                </a:ext>
              </a:extLst>
            </p:cNvPr>
            <p:cNvCxnSpPr>
              <a:cxnSpLocks/>
            </p:cNvCxnSpPr>
            <p:nvPr/>
          </p:nvCxnSpPr>
          <p:spPr>
            <a:xfrm flipH="1">
              <a:off x="3983421" y="3536629"/>
              <a:ext cx="143832" cy="29964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F6D2AC21-0D9D-71AD-E2CD-6E261996B8EB}"/>
                </a:ext>
              </a:extLst>
            </p:cNvPr>
            <p:cNvPicPr>
              <a:picLocks noChangeAspect="1"/>
            </p:cNvPicPr>
            <p:nvPr/>
          </p:nvPicPr>
          <p:blipFill rotWithShape="1">
            <a:blip r:embed="rId5">
              <a:clrChange>
                <a:clrFrom>
                  <a:srgbClr val="FFFFFE"/>
                </a:clrFrom>
                <a:clrTo>
                  <a:srgbClr val="FFFFFE">
                    <a:alpha val="0"/>
                  </a:srgbClr>
                </a:clrTo>
              </a:clrChange>
              <a:extLst>
                <a:ext uri="{28A0092B-C50C-407E-A947-70E740481C1C}">
                  <a14:useLocalDpi xmlns:a14="http://schemas.microsoft.com/office/drawing/2010/main" val="0"/>
                </a:ext>
              </a:extLst>
            </a:blip>
            <a:srcRect r="86350" b="60478"/>
            <a:stretch/>
          </p:blipFill>
          <p:spPr>
            <a:xfrm>
              <a:off x="1664114" y="4056433"/>
              <a:ext cx="461177" cy="517050"/>
            </a:xfrm>
            <a:prstGeom prst="rect">
              <a:avLst/>
            </a:prstGeom>
          </p:spPr>
        </p:pic>
        <p:pic>
          <p:nvPicPr>
            <p:cNvPr id="15" name="Picture 14">
              <a:extLst>
                <a:ext uri="{FF2B5EF4-FFF2-40B4-BE49-F238E27FC236}">
                  <a16:creationId xmlns:a16="http://schemas.microsoft.com/office/drawing/2014/main" id="{D9BDB031-A8E6-BE58-8712-C9DA5075F671}"/>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43813" t="66040" r="15985" b="9890"/>
            <a:stretch/>
          </p:blipFill>
          <p:spPr>
            <a:xfrm>
              <a:off x="2244562" y="4036951"/>
              <a:ext cx="1499983" cy="505159"/>
            </a:xfrm>
            <a:prstGeom prst="rect">
              <a:avLst/>
            </a:prstGeom>
          </p:spPr>
        </p:pic>
        <p:cxnSp>
          <p:nvCxnSpPr>
            <p:cNvPr id="16" name="Straight Connector 15">
              <a:extLst>
                <a:ext uri="{FF2B5EF4-FFF2-40B4-BE49-F238E27FC236}">
                  <a16:creationId xmlns:a16="http://schemas.microsoft.com/office/drawing/2014/main" id="{BDC35C66-FF40-C54F-868A-68D7442EBA16}"/>
                </a:ext>
              </a:extLst>
            </p:cNvPr>
            <p:cNvCxnSpPr>
              <a:cxnSpLocks/>
            </p:cNvCxnSpPr>
            <p:nvPr/>
          </p:nvCxnSpPr>
          <p:spPr>
            <a:xfrm>
              <a:off x="2188905" y="4022158"/>
              <a:ext cx="0" cy="519952"/>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17" name="Group 16">
            <a:extLst>
              <a:ext uri="{FF2B5EF4-FFF2-40B4-BE49-F238E27FC236}">
                <a16:creationId xmlns:a16="http://schemas.microsoft.com/office/drawing/2014/main" id="{8D58977E-C5A0-6EB8-3B7B-3BBEC66325BB}"/>
              </a:ext>
            </a:extLst>
          </p:cNvPr>
          <p:cNvGrpSpPr/>
          <p:nvPr/>
        </p:nvGrpSpPr>
        <p:grpSpPr>
          <a:xfrm>
            <a:off x="362317" y="5236256"/>
            <a:ext cx="6764455" cy="1396019"/>
            <a:chOff x="3742265" y="3214634"/>
            <a:chExt cx="6764455" cy="1396019"/>
          </a:xfrm>
        </p:grpSpPr>
        <p:sp>
          <p:nvSpPr>
            <p:cNvPr id="18" name="Rounded Rectangle 17">
              <a:extLst>
                <a:ext uri="{FF2B5EF4-FFF2-40B4-BE49-F238E27FC236}">
                  <a16:creationId xmlns:a16="http://schemas.microsoft.com/office/drawing/2014/main" id="{DE5BF0AD-48EE-F7B6-A08B-D949C73A5032}"/>
                </a:ext>
              </a:extLst>
            </p:cNvPr>
            <p:cNvSpPr/>
            <p:nvPr/>
          </p:nvSpPr>
          <p:spPr>
            <a:xfrm>
              <a:off x="3742265" y="3214634"/>
              <a:ext cx="6747521" cy="1396019"/>
            </a:xfrm>
            <a:prstGeom prst="roundRect">
              <a:avLst>
                <a:gd name="adj" fmla="val 9389"/>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I"/>
            </a:p>
          </p:txBody>
        </p:sp>
        <p:sp>
          <p:nvSpPr>
            <p:cNvPr id="19" name="TextBox 18">
              <a:extLst>
                <a:ext uri="{FF2B5EF4-FFF2-40B4-BE49-F238E27FC236}">
                  <a16:creationId xmlns:a16="http://schemas.microsoft.com/office/drawing/2014/main" id="{1D733524-6DAB-34D3-F437-F9AFC3250A69}"/>
                </a:ext>
              </a:extLst>
            </p:cNvPr>
            <p:cNvSpPr txBox="1"/>
            <p:nvPr/>
          </p:nvSpPr>
          <p:spPr>
            <a:xfrm>
              <a:off x="3857548" y="3280157"/>
              <a:ext cx="6649172" cy="1231106"/>
            </a:xfrm>
            <a:prstGeom prst="rect">
              <a:avLst/>
            </a:prstGeom>
            <a:noFill/>
          </p:spPr>
          <p:txBody>
            <a:bodyPr wrap="square" rtlCol="0">
              <a:spAutoFit/>
            </a:bodyPr>
            <a:lstStyle/>
            <a:p>
              <a:pPr algn="ctr"/>
              <a:r>
                <a:rPr lang="sl-SI" sz="2800" b="1" dirty="0">
                  <a:solidFill>
                    <a:schemeClr val="accent3">
                      <a:lumMod val="50000"/>
                    </a:schemeClr>
                  </a:solidFill>
                  <a:latin typeface="Inter Light" panose="02000503000000020004" pitchFamily="2" charset="0"/>
                  <a:ea typeface="Inter Light" panose="02000503000000020004" pitchFamily="2" charset="0"/>
                </a:rPr>
                <a:t>Thank you for your attention!</a:t>
              </a:r>
            </a:p>
            <a:p>
              <a:pPr algn="ctr"/>
              <a:endParaRPr lang="sl-SI" sz="2800" b="1" dirty="0">
                <a:solidFill>
                  <a:schemeClr val="accent3">
                    <a:lumMod val="50000"/>
                  </a:schemeClr>
                </a:solidFill>
                <a:latin typeface="Inter Light" panose="02000503000000020004" pitchFamily="2" charset="0"/>
                <a:ea typeface="Inter Light" panose="02000503000000020004" pitchFamily="2" charset="0"/>
              </a:endParaRPr>
            </a:p>
            <a:p>
              <a:pPr algn="ctr"/>
              <a:r>
                <a:rPr lang="sl-SI" b="1" dirty="0">
                  <a:solidFill>
                    <a:schemeClr val="accent3">
                      <a:lumMod val="50000"/>
                    </a:schemeClr>
                  </a:solidFill>
                  <a:latin typeface="Inter Light" panose="02000503000000020004" pitchFamily="2" charset="0"/>
                  <a:ea typeface="Inter Light" panose="02000503000000020004" pitchFamily="2" charset="0"/>
                </a:rPr>
                <a:t>For more info, please contact me at: saso.sturm@ijs.si</a:t>
              </a:r>
              <a:endParaRPr lang="en-SI" b="1" dirty="0">
                <a:solidFill>
                  <a:schemeClr val="accent3">
                    <a:lumMod val="50000"/>
                  </a:schemeClr>
                </a:solidFill>
                <a:latin typeface="Inter Light" panose="02000503000000020004" pitchFamily="2" charset="0"/>
                <a:ea typeface="Inter Light" panose="02000503000000020004" pitchFamily="2" charset="0"/>
              </a:endParaRPr>
            </a:p>
          </p:txBody>
        </p:sp>
      </p:grpSp>
    </p:spTree>
    <p:extLst>
      <p:ext uri="{BB962C8B-B14F-4D97-AF65-F5344CB8AC3E}">
        <p14:creationId xmlns:p14="http://schemas.microsoft.com/office/powerpoint/2010/main" val="214920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373232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weakTown gallery image 1 / 2">
            <a:extLst>
              <a:ext uri="{FF2B5EF4-FFF2-40B4-BE49-F238E27FC236}">
                <a16:creationId xmlns:a16="http://schemas.microsoft.com/office/drawing/2014/main" id="{F0A6FE3D-45C9-4387-3D79-4E2BE4130FB4}"/>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9920" y="9802"/>
            <a:ext cx="12182080" cy="6852420"/>
          </a:xfrm>
          <a:prstGeom prst="rect">
            <a:avLst/>
          </a:prstGeom>
          <a:noFill/>
          <a:extLst>
            <a:ext uri="{909E8E84-426E-40DD-AFC4-6F175D3DCCD1}">
              <a14:hiddenFill xmlns:a14="http://schemas.microsoft.com/office/drawing/2010/main">
                <a:solidFill>
                  <a:srgbClr val="FFFFFF"/>
                </a:solidFill>
              </a14:hiddenFill>
            </a:ext>
          </a:extLst>
        </p:spPr>
      </p:pic>
      <p:pic>
        <p:nvPicPr>
          <p:cNvPr id="110" name="Graphic 109">
            <a:extLst>
              <a:ext uri="{FF2B5EF4-FFF2-40B4-BE49-F238E27FC236}">
                <a16:creationId xmlns:a16="http://schemas.microsoft.com/office/drawing/2014/main" id="{3BC83DB0-2C79-1FA7-92A7-2FEFE2781C9D}"/>
              </a:ext>
            </a:extLst>
          </p:cNvPr>
          <p:cNvPicPr preferRelativeResize="0">
            <a:picLocks/>
          </p:cNvPicPr>
          <p:nvPr/>
        </p:nvPicPr>
        <p:blipFill>
          <a:blip r:embed="rId4">
            <a:extLst>
              <a:ext uri="{96DAC541-7B7A-43D3-8B79-37D633B846F1}">
                <asvg:svgBlip xmlns:asvg="http://schemas.microsoft.com/office/drawing/2016/SVG/main" r:embed="rId5"/>
              </a:ext>
            </a:extLst>
          </a:blip>
          <a:stretch>
            <a:fillRect/>
          </a:stretch>
        </p:blipFill>
        <p:spPr>
          <a:xfrm>
            <a:off x="302695" y="3482339"/>
            <a:ext cx="378000" cy="144000"/>
          </a:xfrm>
          <a:prstGeom prst="rect">
            <a:avLst/>
          </a:prstGeom>
        </p:spPr>
      </p:pic>
      <p:pic>
        <p:nvPicPr>
          <p:cNvPr id="109" name="Graphic 108">
            <a:extLst>
              <a:ext uri="{FF2B5EF4-FFF2-40B4-BE49-F238E27FC236}">
                <a16:creationId xmlns:a16="http://schemas.microsoft.com/office/drawing/2014/main" id="{0DCB9542-8921-BAF6-1F7D-2B35FA74BF35}"/>
              </a:ext>
            </a:extLst>
          </p:cNvPr>
          <p:cNvPicPr preferRelativeResize="0">
            <a:picLocks/>
          </p:cNvPicPr>
          <p:nvPr/>
        </p:nvPicPr>
        <p:blipFill>
          <a:blip r:embed="rId6">
            <a:extLst>
              <a:ext uri="{96DAC541-7B7A-43D3-8B79-37D633B846F1}">
                <asvg:svgBlip xmlns:asvg="http://schemas.microsoft.com/office/drawing/2016/SVG/main" r:embed="rId7"/>
              </a:ext>
            </a:extLst>
          </a:blip>
          <a:stretch>
            <a:fillRect/>
          </a:stretch>
        </p:blipFill>
        <p:spPr>
          <a:xfrm>
            <a:off x="328205" y="5135413"/>
            <a:ext cx="378000" cy="144000"/>
          </a:xfrm>
          <a:prstGeom prst="rect">
            <a:avLst/>
          </a:prstGeom>
        </p:spPr>
      </p:pic>
      <p:grpSp>
        <p:nvGrpSpPr>
          <p:cNvPr id="108" name="Group 107">
            <a:extLst>
              <a:ext uri="{FF2B5EF4-FFF2-40B4-BE49-F238E27FC236}">
                <a16:creationId xmlns:a16="http://schemas.microsoft.com/office/drawing/2014/main" id="{0FB9E6B9-EE18-33E3-4C1C-164FDE232658}"/>
              </a:ext>
            </a:extLst>
          </p:cNvPr>
          <p:cNvGrpSpPr/>
          <p:nvPr/>
        </p:nvGrpSpPr>
        <p:grpSpPr>
          <a:xfrm rot="10800000">
            <a:off x="827459" y="6213627"/>
            <a:ext cx="419386" cy="149236"/>
            <a:chOff x="9137593" y="2022481"/>
            <a:chExt cx="419386" cy="149236"/>
          </a:xfrm>
          <a:solidFill>
            <a:schemeClr val="accent2">
              <a:lumMod val="75000"/>
            </a:schemeClr>
          </a:solidFill>
        </p:grpSpPr>
        <p:sp>
          <p:nvSpPr>
            <p:cNvPr id="105" name="Freeform 104">
              <a:extLst>
                <a:ext uri="{FF2B5EF4-FFF2-40B4-BE49-F238E27FC236}">
                  <a16:creationId xmlns:a16="http://schemas.microsoft.com/office/drawing/2014/main" id="{73743743-5636-A788-11F0-45E68FDBD87C}"/>
                </a:ext>
              </a:extLst>
            </p:cNvPr>
            <p:cNvSpPr/>
            <p:nvPr/>
          </p:nvSpPr>
          <p:spPr>
            <a:xfrm>
              <a:off x="9412903" y="2022481"/>
              <a:ext cx="144076" cy="149236"/>
            </a:xfrm>
            <a:custGeom>
              <a:avLst/>
              <a:gdLst>
                <a:gd name="connsiteX0" fmla="*/ 144077 w 144076"/>
                <a:gd name="connsiteY0" fmla="*/ 74618 h 149236"/>
                <a:gd name="connsiteX1" fmla="*/ 72038 w 144076"/>
                <a:gd name="connsiteY1" fmla="*/ 149236 h 149236"/>
                <a:gd name="connsiteX2" fmla="*/ 0 w 144076"/>
                <a:gd name="connsiteY2" fmla="*/ 74618 h 149236"/>
                <a:gd name="connsiteX3" fmla="*/ 72038 w 144076"/>
                <a:gd name="connsiteY3" fmla="*/ 0 h 149236"/>
                <a:gd name="connsiteX4" fmla="*/ 144077 w 144076"/>
                <a:gd name="connsiteY4" fmla="*/ 74618 h 149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76" h="149236">
                  <a:moveTo>
                    <a:pt x="144077" y="74618"/>
                  </a:moveTo>
                  <a:cubicBezTo>
                    <a:pt x="144077" y="115829"/>
                    <a:pt x="111824" y="149236"/>
                    <a:pt x="72038" y="149236"/>
                  </a:cubicBezTo>
                  <a:cubicBezTo>
                    <a:pt x="32253" y="149236"/>
                    <a:pt x="0" y="115829"/>
                    <a:pt x="0" y="74618"/>
                  </a:cubicBezTo>
                  <a:cubicBezTo>
                    <a:pt x="0" y="33408"/>
                    <a:pt x="32253" y="0"/>
                    <a:pt x="72038" y="0"/>
                  </a:cubicBezTo>
                  <a:cubicBezTo>
                    <a:pt x="111824" y="0"/>
                    <a:pt x="144077" y="33408"/>
                    <a:pt x="144077" y="74618"/>
                  </a:cubicBezTo>
                  <a:close/>
                </a:path>
              </a:pathLst>
            </a:custGeom>
            <a:grpFill/>
            <a:ln w="12565" cap="flat">
              <a:noFill/>
              <a:prstDash val="solid"/>
              <a:miter/>
            </a:ln>
          </p:spPr>
          <p:txBody>
            <a:bodyPr rtlCol="0" anchor="ctr"/>
            <a:lstStyle/>
            <a:p>
              <a:endParaRPr lang="en-SI"/>
            </a:p>
          </p:txBody>
        </p:sp>
        <p:sp>
          <p:nvSpPr>
            <p:cNvPr id="107" name="Freeform 106">
              <a:extLst>
                <a:ext uri="{FF2B5EF4-FFF2-40B4-BE49-F238E27FC236}">
                  <a16:creationId xmlns:a16="http://schemas.microsoft.com/office/drawing/2014/main" id="{C0752733-CDAE-5C41-BD07-B0933F699AED}"/>
                </a:ext>
              </a:extLst>
            </p:cNvPr>
            <p:cNvSpPr/>
            <p:nvPr/>
          </p:nvSpPr>
          <p:spPr>
            <a:xfrm>
              <a:off x="9137593" y="2090129"/>
              <a:ext cx="288000" cy="24872"/>
            </a:xfrm>
            <a:custGeom>
              <a:avLst/>
              <a:gdLst>
                <a:gd name="connsiteX0" fmla="*/ 0 w 486574"/>
                <a:gd name="connsiteY0" fmla="*/ 0 h 24872"/>
                <a:gd name="connsiteX1" fmla="*/ 486574 w 486574"/>
                <a:gd name="connsiteY1" fmla="*/ 0 h 24872"/>
                <a:gd name="connsiteX2" fmla="*/ 486574 w 486574"/>
                <a:gd name="connsiteY2" fmla="*/ 24873 h 24872"/>
                <a:gd name="connsiteX3" fmla="*/ 0 w 486574"/>
                <a:gd name="connsiteY3" fmla="*/ 24873 h 24872"/>
              </a:gdLst>
              <a:ahLst/>
              <a:cxnLst>
                <a:cxn ang="0">
                  <a:pos x="connsiteX0" y="connsiteY0"/>
                </a:cxn>
                <a:cxn ang="0">
                  <a:pos x="connsiteX1" y="connsiteY1"/>
                </a:cxn>
                <a:cxn ang="0">
                  <a:pos x="connsiteX2" y="connsiteY2"/>
                </a:cxn>
                <a:cxn ang="0">
                  <a:pos x="connsiteX3" y="connsiteY3"/>
                </a:cxn>
              </a:cxnLst>
              <a:rect l="l" t="t" r="r" b="b"/>
              <a:pathLst>
                <a:path w="486574" h="24872">
                  <a:moveTo>
                    <a:pt x="0" y="0"/>
                  </a:moveTo>
                  <a:lnTo>
                    <a:pt x="486574" y="0"/>
                  </a:lnTo>
                  <a:lnTo>
                    <a:pt x="486574" y="24873"/>
                  </a:lnTo>
                  <a:lnTo>
                    <a:pt x="0" y="24873"/>
                  </a:lnTo>
                  <a:close/>
                </a:path>
              </a:pathLst>
            </a:custGeom>
            <a:grpFill/>
            <a:ln w="12565" cap="flat">
              <a:noFill/>
              <a:prstDash val="solid"/>
              <a:miter/>
            </a:ln>
          </p:spPr>
          <p:txBody>
            <a:bodyPr rtlCol="0" anchor="ctr"/>
            <a:lstStyle/>
            <a:p>
              <a:endParaRPr lang="en-SI"/>
            </a:p>
          </p:txBody>
        </p:sp>
      </p:grpSp>
      <p:grpSp>
        <p:nvGrpSpPr>
          <p:cNvPr id="60" name="Group 59">
            <a:extLst>
              <a:ext uri="{FF2B5EF4-FFF2-40B4-BE49-F238E27FC236}">
                <a16:creationId xmlns:a16="http://schemas.microsoft.com/office/drawing/2014/main" id="{410B4185-D654-E749-655E-376304E411D2}"/>
              </a:ext>
            </a:extLst>
          </p:cNvPr>
          <p:cNvGrpSpPr/>
          <p:nvPr/>
        </p:nvGrpSpPr>
        <p:grpSpPr>
          <a:xfrm>
            <a:off x="2027999" y="3880016"/>
            <a:ext cx="389240" cy="149236"/>
            <a:chOff x="6051990" y="2022481"/>
            <a:chExt cx="389240" cy="149236"/>
          </a:xfrm>
        </p:grpSpPr>
        <p:sp>
          <p:nvSpPr>
            <p:cNvPr id="58" name="Freeform 57">
              <a:extLst>
                <a:ext uri="{FF2B5EF4-FFF2-40B4-BE49-F238E27FC236}">
                  <a16:creationId xmlns:a16="http://schemas.microsoft.com/office/drawing/2014/main" id="{9605C1BF-A94E-3003-A242-DBC0CC8FF777}"/>
                </a:ext>
              </a:extLst>
            </p:cNvPr>
            <p:cNvSpPr/>
            <p:nvPr/>
          </p:nvSpPr>
          <p:spPr>
            <a:xfrm>
              <a:off x="6297154" y="2022481"/>
              <a:ext cx="144076" cy="149236"/>
            </a:xfrm>
            <a:custGeom>
              <a:avLst/>
              <a:gdLst>
                <a:gd name="connsiteX0" fmla="*/ 144077 w 144076"/>
                <a:gd name="connsiteY0" fmla="*/ 74618 h 149236"/>
                <a:gd name="connsiteX1" fmla="*/ 72038 w 144076"/>
                <a:gd name="connsiteY1" fmla="*/ 149236 h 149236"/>
                <a:gd name="connsiteX2" fmla="*/ 0 w 144076"/>
                <a:gd name="connsiteY2" fmla="*/ 74618 h 149236"/>
                <a:gd name="connsiteX3" fmla="*/ 72038 w 144076"/>
                <a:gd name="connsiteY3" fmla="*/ 0 h 149236"/>
                <a:gd name="connsiteX4" fmla="*/ 144077 w 144076"/>
                <a:gd name="connsiteY4" fmla="*/ 74618 h 149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76" h="149236">
                  <a:moveTo>
                    <a:pt x="144077" y="74618"/>
                  </a:moveTo>
                  <a:cubicBezTo>
                    <a:pt x="144077" y="115829"/>
                    <a:pt x="111824" y="149236"/>
                    <a:pt x="72038" y="149236"/>
                  </a:cubicBezTo>
                  <a:cubicBezTo>
                    <a:pt x="32253" y="149236"/>
                    <a:pt x="0" y="115829"/>
                    <a:pt x="0" y="74618"/>
                  </a:cubicBezTo>
                  <a:cubicBezTo>
                    <a:pt x="0" y="33408"/>
                    <a:pt x="32253" y="0"/>
                    <a:pt x="72038" y="0"/>
                  </a:cubicBezTo>
                  <a:cubicBezTo>
                    <a:pt x="111824" y="0"/>
                    <a:pt x="144077" y="33408"/>
                    <a:pt x="144077" y="74618"/>
                  </a:cubicBezTo>
                  <a:close/>
                </a:path>
              </a:pathLst>
            </a:custGeom>
            <a:solidFill>
              <a:srgbClr val="D6A200"/>
            </a:solidFill>
            <a:ln w="12565" cap="flat">
              <a:noFill/>
              <a:prstDash val="solid"/>
              <a:miter/>
            </a:ln>
          </p:spPr>
          <p:txBody>
            <a:bodyPr rtlCol="0" anchor="ctr"/>
            <a:lstStyle/>
            <a:p>
              <a:endParaRPr lang="en-SI"/>
            </a:p>
          </p:txBody>
        </p:sp>
        <p:sp>
          <p:nvSpPr>
            <p:cNvPr id="59" name="Freeform 58">
              <a:extLst>
                <a:ext uri="{FF2B5EF4-FFF2-40B4-BE49-F238E27FC236}">
                  <a16:creationId xmlns:a16="http://schemas.microsoft.com/office/drawing/2014/main" id="{27039220-6F8C-5E1D-9AE5-E2E47BAD1365}"/>
                </a:ext>
              </a:extLst>
            </p:cNvPr>
            <p:cNvSpPr/>
            <p:nvPr/>
          </p:nvSpPr>
          <p:spPr>
            <a:xfrm>
              <a:off x="6051990" y="2085317"/>
              <a:ext cx="288000" cy="23563"/>
            </a:xfrm>
            <a:custGeom>
              <a:avLst/>
              <a:gdLst>
                <a:gd name="connsiteX0" fmla="*/ 486574 w 486574"/>
                <a:gd name="connsiteY0" fmla="*/ 23564 h 23563"/>
                <a:gd name="connsiteX1" fmla="*/ 0 w 486574"/>
                <a:gd name="connsiteY1" fmla="*/ 23564 h 23563"/>
                <a:gd name="connsiteX2" fmla="*/ 0 w 486574"/>
                <a:gd name="connsiteY2" fmla="*/ 0 h 23563"/>
                <a:gd name="connsiteX3" fmla="*/ 486574 w 486574"/>
                <a:gd name="connsiteY3" fmla="*/ 0 h 23563"/>
              </a:gdLst>
              <a:ahLst/>
              <a:cxnLst>
                <a:cxn ang="0">
                  <a:pos x="connsiteX0" y="connsiteY0"/>
                </a:cxn>
                <a:cxn ang="0">
                  <a:pos x="connsiteX1" y="connsiteY1"/>
                </a:cxn>
                <a:cxn ang="0">
                  <a:pos x="connsiteX2" y="connsiteY2"/>
                </a:cxn>
                <a:cxn ang="0">
                  <a:pos x="connsiteX3" y="connsiteY3"/>
                </a:cxn>
              </a:cxnLst>
              <a:rect l="l" t="t" r="r" b="b"/>
              <a:pathLst>
                <a:path w="486574" h="23563">
                  <a:moveTo>
                    <a:pt x="486574" y="23564"/>
                  </a:moveTo>
                  <a:lnTo>
                    <a:pt x="0" y="23564"/>
                  </a:lnTo>
                  <a:lnTo>
                    <a:pt x="0" y="0"/>
                  </a:lnTo>
                  <a:lnTo>
                    <a:pt x="486574" y="0"/>
                  </a:lnTo>
                </a:path>
              </a:pathLst>
            </a:custGeom>
            <a:solidFill>
              <a:srgbClr val="D6A200"/>
            </a:solidFill>
            <a:ln w="12565" cap="flat">
              <a:noFill/>
              <a:prstDash val="solid"/>
              <a:miter/>
            </a:ln>
          </p:spPr>
          <p:txBody>
            <a:bodyPr rtlCol="0" anchor="ctr"/>
            <a:lstStyle/>
            <a:p>
              <a:endParaRPr lang="en-SI"/>
            </a:p>
          </p:txBody>
        </p:sp>
      </p:grpSp>
      <p:sp>
        <p:nvSpPr>
          <p:cNvPr id="62" name="Freeform 61">
            <a:extLst>
              <a:ext uri="{FF2B5EF4-FFF2-40B4-BE49-F238E27FC236}">
                <a16:creationId xmlns:a16="http://schemas.microsoft.com/office/drawing/2014/main" id="{5F7DD006-F713-5236-B208-9BC75CBEF570}"/>
              </a:ext>
            </a:extLst>
          </p:cNvPr>
          <p:cNvSpPr/>
          <p:nvPr/>
        </p:nvSpPr>
        <p:spPr>
          <a:xfrm>
            <a:off x="239838" y="2662366"/>
            <a:ext cx="143640" cy="149236"/>
          </a:xfrm>
          <a:custGeom>
            <a:avLst/>
            <a:gdLst>
              <a:gd name="connsiteX0" fmla="*/ 143640 w 143640"/>
              <a:gd name="connsiteY0" fmla="*/ 74618 h 149236"/>
              <a:gd name="connsiteX1" fmla="*/ 71820 w 143640"/>
              <a:gd name="connsiteY1" fmla="*/ 149236 h 149236"/>
              <a:gd name="connsiteX2" fmla="*/ 0 w 143640"/>
              <a:gd name="connsiteY2" fmla="*/ 74618 h 149236"/>
              <a:gd name="connsiteX3" fmla="*/ 71820 w 143640"/>
              <a:gd name="connsiteY3" fmla="*/ 0 h 149236"/>
              <a:gd name="connsiteX4" fmla="*/ 143640 w 143640"/>
              <a:gd name="connsiteY4" fmla="*/ 74618 h 149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40" h="149236">
                <a:moveTo>
                  <a:pt x="143640" y="74618"/>
                </a:moveTo>
                <a:cubicBezTo>
                  <a:pt x="143640" y="115829"/>
                  <a:pt x="111485" y="149236"/>
                  <a:pt x="71820" y="149236"/>
                </a:cubicBezTo>
                <a:cubicBezTo>
                  <a:pt x="32155" y="149236"/>
                  <a:pt x="0" y="115829"/>
                  <a:pt x="0" y="74618"/>
                </a:cubicBezTo>
                <a:cubicBezTo>
                  <a:pt x="0" y="33408"/>
                  <a:pt x="32155" y="0"/>
                  <a:pt x="71820" y="0"/>
                </a:cubicBezTo>
                <a:cubicBezTo>
                  <a:pt x="111485" y="0"/>
                  <a:pt x="143640" y="33408"/>
                  <a:pt x="143640" y="74618"/>
                </a:cubicBezTo>
                <a:close/>
              </a:path>
            </a:pathLst>
          </a:custGeom>
          <a:solidFill>
            <a:srgbClr val="2D717C"/>
          </a:solidFill>
          <a:ln w="12383" cap="flat">
            <a:noFill/>
            <a:prstDash val="solid"/>
            <a:miter/>
          </a:ln>
        </p:spPr>
        <p:txBody>
          <a:bodyPr rtlCol="0" anchor="ctr"/>
          <a:lstStyle/>
          <a:p>
            <a:endParaRPr lang="en-SI"/>
          </a:p>
        </p:txBody>
      </p:sp>
      <p:sp>
        <p:nvSpPr>
          <p:cNvPr id="63" name="Freeform 62">
            <a:extLst>
              <a:ext uri="{FF2B5EF4-FFF2-40B4-BE49-F238E27FC236}">
                <a16:creationId xmlns:a16="http://schemas.microsoft.com/office/drawing/2014/main" id="{DFEC246C-6C66-268C-20A8-E30F048CB0A1}"/>
              </a:ext>
            </a:extLst>
          </p:cNvPr>
          <p:cNvSpPr/>
          <p:nvPr/>
        </p:nvSpPr>
        <p:spPr>
          <a:xfrm rot="10800000">
            <a:off x="343548" y="2720401"/>
            <a:ext cx="270900" cy="24872"/>
          </a:xfrm>
          <a:custGeom>
            <a:avLst/>
            <a:gdLst>
              <a:gd name="connsiteX0" fmla="*/ 0 w 270900"/>
              <a:gd name="connsiteY0" fmla="*/ 0 h 24872"/>
              <a:gd name="connsiteX1" fmla="*/ 270900 w 270900"/>
              <a:gd name="connsiteY1" fmla="*/ 0 h 24872"/>
              <a:gd name="connsiteX2" fmla="*/ 270900 w 270900"/>
              <a:gd name="connsiteY2" fmla="*/ 24873 h 24872"/>
              <a:gd name="connsiteX3" fmla="*/ 0 w 270900"/>
              <a:gd name="connsiteY3" fmla="*/ 24873 h 24872"/>
            </a:gdLst>
            <a:ahLst/>
            <a:cxnLst>
              <a:cxn ang="0">
                <a:pos x="connsiteX0" y="connsiteY0"/>
              </a:cxn>
              <a:cxn ang="0">
                <a:pos x="connsiteX1" y="connsiteY1"/>
              </a:cxn>
              <a:cxn ang="0">
                <a:pos x="connsiteX2" y="connsiteY2"/>
              </a:cxn>
              <a:cxn ang="0">
                <a:pos x="connsiteX3" y="connsiteY3"/>
              </a:cxn>
            </a:cxnLst>
            <a:rect l="l" t="t" r="r" b="b"/>
            <a:pathLst>
              <a:path w="270900" h="24872">
                <a:moveTo>
                  <a:pt x="0" y="0"/>
                </a:moveTo>
                <a:lnTo>
                  <a:pt x="270900" y="0"/>
                </a:lnTo>
                <a:lnTo>
                  <a:pt x="270900" y="24873"/>
                </a:lnTo>
                <a:lnTo>
                  <a:pt x="0" y="24873"/>
                </a:lnTo>
                <a:close/>
              </a:path>
            </a:pathLst>
          </a:custGeom>
          <a:solidFill>
            <a:srgbClr val="2D717C"/>
          </a:solidFill>
          <a:ln w="12383" cap="flat">
            <a:noFill/>
            <a:prstDash val="solid"/>
            <a:miter/>
          </a:ln>
        </p:spPr>
        <p:txBody>
          <a:bodyPr rtlCol="0" anchor="ctr"/>
          <a:lstStyle/>
          <a:p>
            <a:endParaRPr lang="en-SI"/>
          </a:p>
        </p:txBody>
      </p:sp>
      <p:pic>
        <p:nvPicPr>
          <p:cNvPr id="9" name="Graphic 8">
            <a:extLst>
              <a:ext uri="{FF2B5EF4-FFF2-40B4-BE49-F238E27FC236}">
                <a16:creationId xmlns:a16="http://schemas.microsoft.com/office/drawing/2014/main" id="{3657BE0B-546E-CA82-D949-4AC7498CA23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0" y="934"/>
            <a:ext cx="1403189" cy="1292045"/>
          </a:xfrm>
          <a:prstGeom prst="rect">
            <a:avLst/>
          </a:prstGeom>
        </p:spPr>
      </p:pic>
      <p:grpSp>
        <p:nvGrpSpPr>
          <p:cNvPr id="25" name="Group 24">
            <a:extLst>
              <a:ext uri="{FF2B5EF4-FFF2-40B4-BE49-F238E27FC236}">
                <a16:creationId xmlns:a16="http://schemas.microsoft.com/office/drawing/2014/main" id="{3F346402-9A89-0AEA-46B7-C3FDF09C6F2E}"/>
              </a:ext>
            </a:extLst>
          </p:cNvPr>
          <p:cNvGrpSpPr/>
          <p:nvPr/>
        </p:nvGrpSpPr>
        <p:grpSpPr>
          <a:xfrm>
            <a:off x="543496" y="1122159"/>
            <a:ext cx="1521802" cy="5223298"/>
            <a:chOff x="2157767" y="0"/>
            <a:chExt cx="2858617" cy="9143999"/>
          </a:xfrm>
        </p:grpSpPr>
        <p:pic>
          <p:nvPicPr>
            <p:cNvPr id="39" name="Graphic 38">
              <a:extLst>
                <a:ext uri="{FF2B5EF4-FFF2-40B4-BE49-F238E27FC236}">
                  <a16:creationId xmlns:a16="http://schemas.microsoft.com/office/drawing/2014/main" id="{146299D8-4792-F9F4-3988-31AFFE4752F5}"/>
                </a:ext>
              </a:extLst>
            </p:cNvPr>
            <p:cNvPicPr preferRelativeResize="0">
              <a:picLocks/>
            </p:cNvPicPr>
            <p:nvPr/>
          </p:nvPicPr>
          <p:blipFill>
            <a:blip r:embed="rId10">
              <a:extLst>
                <a:ext uri="{96DAC541-7B7A-43D3-8B79-37D633B846F1}">
                  <asvg:svgBlip xmlns:asvg="http://schemas.microsoft.com/office/drawing/2016/SVG/main" r:embed="rId11"/>
                </a:ext>
              </a:extLst>
            </a:blip>
            <a:stretch>
              <a:fillRect/>
            </a:stretch>
          </p:blipFill>
          <p:spPr>
            <a:xfrm>
              <a:off x="2157984" y="0"/>
              <a:ext cx="2858399" cy="2122489"/>
            </a:xfrm>
            <a:prstGeom prst="rect">
              <a:avLst/>
            </a:prstGeom>
          </p:spPr>
        </p:pic>
        <p:pic>
          <p:nvPicPr>
            <p:cNvPr id="40" name="Graphic 39">
              <a:extLst>
                <a:ext uri="{FF2B5EF4-FFF2-40B4-BE49-F238E27FC236}">
                  <a16:creationId xmlns:a16="http://schemas.microsoft.com/office/drawing/2014/main" id="{4B0BF3CB-41B6-BB93-FA00-2E1CD984E6AC}"/>
                </a:ext>
              </a:extLst>
            </p:cNvPr>
            <p:cNvPicPr preferRelativeResize="0">
              <a:picLocks/>
            </p:cNvPicPr>
            <p:nvPr/>
          </p:nvPicPr>
          <p:blipFill>
            <a:blip r:embed="rId12">
              <a:extLst>
                <a:ext uri="{96DAC541-7B7A-43D3-8B79-37D633B846F1}">
                  <asvg:svgBlip xmlns:asvg="http://schemas.microsoft.com/office/drawing/2016/SVG/main" r:embed="rId13"/>
                </a:ext>
              </a:extLst>
            </a:blip>
            <a:stretch>
              <a:fillRect/>
            </a:stretch>
          </p:blipFill>
          <p:spPr>
            <a:xfrm>
              <a:off x="2157984" y="1992792"/>
              <a:ext cx="2858400" cy="1598400"/>
            </a:xfrm>
            <a:prstGeom prst="rect">
              <a:avLst/>
            </a:prstGeom>
          </p:spPr>
        </p:pic>
        <p:pic>
          <p:nvPicPr>
            <p:cNvPr id="41" name="Graphic 40">
              <a:extLst>
                <a:ext uri="{FF2B5EF4-FFF2-40B4-BE49-F238E27FC236}">
                  <a16:creationId xmlns:a16="http://schemas.microsoft.com/office/drawing/2014/main" id="{C45C2740-8E23-1E59-0E20-16C21714AE6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157767" y="3434239"/>
              <a:ext cx="2854286" cy="1598400"/>
            </a:xfrm>
            <a:prstGeom prst="rect">
              <a:avLst/>
            </a:prstGeom>
          </p:spPr>
        </p:pic>
        <p:pic>
          <p:nvPicPr>
            <p:cNvPr id="42" name="Graphic 41">
              <a:extLst>
                <a:ext uri="{FF2B5EF4-FFF2-40B4-BE49-F238E27FC236}">
                  <a16:creationId xmlns:a16="http://schemas.microsoft.com/office/drawing/2014/main" id="{05070B8A-4B73-2D76-0475-F155407BF6B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157984" y="4873948"/>
              <a:ext cx="2854286" cy="1598400"/>
            </a:xfrm>
            <a:prstGeom prst="rect">
              <a:avLst/>
            </a:prstGeom>
          </p:spPr>
        </p:pic>
        <p:pic>
          <p:nvPicPr>
            <p:cNvPr id="43" name="Graphic 42">
              <a:extLst>
                <a:ext uri="{FF2B5EF4-FFF2-40B4-BE49-F238E27FC236}">
                  <a16:creationId xmlns:a16="http://schemas.microsoft.com/office/drawing/2014/main" id="{4B37776E-31CF-68AB-A32A-E5B42D01602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158198" y="6316233"/>
              <a:ext cx="2854285" cy="1598400"/>
            </a:xfrm>
            <a:prstGeom prst="rect">
              <a:avLst/>
            </a:prstGeom>
          </p:spPr>
        </p:pic>
        <p:pic>
          <p:nvPicPr>
            <p:cNvPr id="44" name="Graphic 43">
              <a:extLst>
                <a:ext uri="{FF2B5EF4-FFF2-40B4-BE49-F238E27FC236}">
                  <a16:creationId xmlns:a16="http://schemas.microsoft.com/office/drawing/2014/main" id="{807D3F98-E5D4-53F0-95CB-9EAC3794237B}"/>
                </a:ext>
              </a:extLst>
            </p:cNvPr>
            <p:cNvPicPr preferRelativeResize="0">
              <a:picLocks/>
            </p:cNvPicPr>
            <p:nvPr/>
          </p:nvPicPr>
          <p:blipFill>
            <a:blip r:embed="rId14">
              <a:extLst>
                <a:ext uri="{96DAC541-7B7A-43D3-8B79-37D633B846F1}">
                  <asvg:svgBlip xmlns:asvg="http://schemas.microsoft.com/office/drawing/2016/SVG/main" r:embed="rId15"/>
                </a:ext>
              </a:extLst>
            </a:blip>
            <a:stretch>
              <a:fillRect/>
            </a:stretch>
          </p:blipFill>
          <p:spPr>
            <a:xfrm>
              <a:off x="3428569" y="7829999"/>
              <a:ext cx="1587599" cy="1314000"/>
            </a:xfrm>
            <a:prstGeom prst="rect">
              <a:avLst/>
            </a:prstGeom>
          </p:spPr>
        </p:pic>
      </p:grpSp>
      <p:pic>
        <p:nvPicPr>
          <p:cNvPr id="27" name="Graphic 26">
            <a:extLst>
              <a:ext uri="{FF2B5EF4-FFF2-40B4-BE49-F238E27FC236}">
                <a16:creationId xmlns:a16="http://schemas.microsoft.com/office/drawing/2014/main" id="{3615345A-1799-F0A9-E894-941F07AAAFB2}"/>
              </a:ext>
            </a:extLst>
          </p:cNvPr>
          <p:cNvPicPr preferRelativeResize="0">
            <a:picLocks/>
          </p:cNvPicPr>
          <p:nvPr/>
        </p:nvPicPr>
        <p:blipFill>
          <a:blip r:embed="rId16">
            <a:extLst>
              <a:ext uri="{96DAC541-7B7A-43D3-8B79-37D633B846F1}">
                <asvg:svgBlip xmlns:asvg="http://schemas.microsoft.com/office/drawing/2016/SVG/main" r:embed="rId17"/>
              </a:ext>
            </a:extLst>
          </a:blip>
          <a:stretch>
            <a:fillRect/>
          </a:stretch>
        </p:blipFill>
        <p:spPr>
          <a:xfrm>
            <a:off x="569551" y="1122158"/>
            <a:ext cx="1468025" cy="1177870"/>
          </a:xfrm>
          <a:prstGeom prst="rect">
            <a:avLst/>
          </a:prstGeom>
        </p:spPr>
      </p:pic>
      <p:pic>
        <p:nvPicPr>
          <p:cNvPr id="28" name="Graphic 27">
            <a:extLst>
              <a:ext uri="{FF2B5EF4-FFF2-40B4-BE49-F238E27FC236}">
                <a16:creationId xmlns:a16="http://schemas.microsoft.com/office/drawing/2014/main" id="{352E688E-AE72-BAFD-C055-FBF5A0215769}"/>
              </a:ext>
            </a:extLst>
          </p:cNvPr>
          <p:cNvPicPr preferRelativeResize="0">
            <a:picLocks/>
          </p:cNvPicPr>
          <p:nvPr/>
        </p:nvPicPr>
        <p:blipFill>
          <a:blip r:embed="rId18">
            <a:extLst>
              <a:ext uri="{96DAC541-7B7A-43D3-8B79-37D633B846F1}">
                <asvg:svgBlip xmlns:asvg="http://schemas.microsoft.com/office/drawing/2016/SVG/main" r:embed="rId19"/>
              </a:ext>
            </a:extLst>
          </a:blip>
          <a:stretch>
            <a:fillRect/>
          </a:stretch>
        </p:blipFill>
        <p:spPr>
          <a:xfrm>
            <a:off x="569551" y="2285214"/>
            <a:ext cx="1468026" cy="856023"/>
          </a:xfrm>
          <a:prstGeom prst="rect">
            <a:avLst/>
          </a:prstGeom>
        </p:spPr>
      </p:pic>
      <p:pic>
        <p:nvPicPr>
          <p:cNvPr id="29" name="Graphic 28">
            <a:extLst>
              <a:ext uri="{FF2B5EF4-FFF2-40B4-BE49-F238E27FC236}">
                <a16:creationId xmlns:a16="http://schemas.microsoft.com/office/drawing/2014/main" id="{112121B4-BBCA-5E54-7113-0E5849F48798}"/>
              </a:ext>
            </a:extLst>
          </p:cNvPr>
          <p:cNvPicPr preferRelativeResize="0">
            <a:picLocks/>
          </p:cNvPicPr>
          <p:nvPr/>
        </p:nvPicPr>
        <p:blipFill>
          <a:blip r:embed="rId20">
            <a:extLst>
              <a:ext uri="{96DAC541-7B7A-43D3-8B79-37D633B846F1}">
                <asvg:svgBlip xmlns:asvg="http://schemas.microsoft.com/office/drawing/2016/SVG/main" r:embed="rId21"/>
              </a:ext>
            </a:extLst>
          </a:blip>
          <a:stretch>
            <a:fillRect/>
          </a:stretch>
        </p:blipFill>
        <p:spPr>
          <a:xfrm>
            <a:off x="569552" y="3108633"/>
            <a:ext cx="1468026" cy="855469"/>
          </a:xfrm>
          <a:prstGeom prst="rect">
            <a:avLst/>
          </a:prstGeom>
        </p:spPr>
      </p:pic>
      <p:pic>
        <p:nvPicPr>
          <p:cNvPr id="30" name="Graphic 29">
            <a:extLst>
              <a:ext uri="{FF2B5EF4-FFF2-40B4-BE49-F238E27FC236}">
                <a16:creationId xmlns:a16="http://schemas.microsoft.com/office/drawing/2014/main" id="{E42F05D6-4A28-F297-8586-8FA6554CEAA1}"/>
              </a:ext>
            </a:extLst>
          </p:cNvPr>
          <p:cNvPicPr preferRelativeResize="0">
            <a:picLocks/>
          </p:cNvPicPr>
          <p:nvPr/>
        </p:nvPicPr>
        <p:blipFill>
          <a:blip r:embed="rId22">
            <a:extLst>
              <a:ext uri="{96DAC541-7B7A-43D3-8B79-37D633B846F1}">
                <asvg:svgBlip xmlns:asvg="http://schemas.microsoft.com/office/drawing/2016/SVG/main" r:embed="rId23"/>
              </a:ext>
            </a:extLst>
          </a:blip>
          <a:stretch>
            <a:fillRect/>
          </a:stretch>
        </p:blipFill>
        <p:spPr>
          <a:xfrm>
            <a:off x="569552" y="3930115"/>
            <a:ext cx="1468026" cy="855469"/>
          </a:xfrm>
          <a:prstGeom prst="rect">
            <a:avLst/>
          </a:prstGeom>
        </p:spPr>
      </p:pic>
      <p:pic>
        <p:nvPicPr>
          <p:cNvPr id="31" name="Graphic 30">
            <a:extLst>
              <a:ext uri="{FF2B5EF4-FFF2-40B4-BE49-F238E27FC236}">
                <a16:creationId xmlns:a16="http://schemas.microsoft.com/office/drawing/2014/main" id="{C0022D53-99B4-665B-9D4F-1224A1FC6FDD}"/>
              </a:ext>
            </a:extLst>
          </p:cNvPr>
          <p:cNvPicPr preferRelativeResize="0">
            <a:picLocks/>
          </p:cNvPicPr>
          <p:nvPr/>
        </p:nvPicPr>
        <p:blipFill>
          <a:blip r:embed="rId24">
            <a:extLst>
              <a:ext uri="{96DAC541-7B7A-43D3-8B79-37D633B846F1}">
                <asvg:svgBlip xmlns:asvg="http://schemas.microsoft.com/office/drawing/2016/SVG/main" r:embed="rId25"/>
              </a:ext>
            </a:extLst>
          </a:blip>
          <a:stretch>
            <a:fillRect/>
          </a:stretch>
        </p:blipFill>
        <p:spPr>
          <a:xfrm>
            <a:off x="569551" y="4758068"/>
            <a:ext cx="1468026" cy="855470"/>
          </a:xfrm>
          <a:prstGeom prst="rect">
            <a:avLst/>
          </a:prstGeom>
        </p:spPr>
      </p:pic>
      <p:pic>
        <p:nvPicPr>
          <p:cNvPr id="32" name="Graphic 31">
            <a:extLst>
              <a:ext uri="{FF2B5EF4-FFF2-40B4-BE49-F238E27FC236}">
                <a16:creationId xmlns:a16="http://schemas.microsoft.com/office/drawing/2014/main" id="{3D172CE4-A65F-79D5-627E-5C652C64DA88}"/>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246845" y="5594859"/>
            <a:ext cx="791508" cy="747675"/>
          </a:xfrm>
          <a:prstGeom prst="rect">
            <a:avLst/>
          </a:prstGeom>
        </p:spPr>
      </p:pic>
      <p:pic>
        <p:nvPicPr>
          <p:cNvPr id="33" name="Graphic 32">
            <a:extLst>
              <a:ext uri="{FF2B5EF4-FFF2-40B4-BE49-F238E27FC236}">
                <a16:creationId xmlns:a16="http://schemas.microsoft.com/office/drawing/2014/main" id="{3A03F92F-EF33-AB23-6A13-CDDCE52047D4}"/>
              </a:ext>
            </a:extLst>
          </p:cNvPr>
          <p:cNvPicPr preferRelativeResize="0">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621171" y="1122159"/>
            <a:ext cx="1366452" cy="1176937"/>
          </a:xfrm>
          <a:prstGeom prst="rect">
            <a:avLst/>
          </a:prstGeom>
        </p:spPr>
      </p:pic>
      <p:pic>
        <p:nvPicPr>
          <p:cNvPr id="34" name="Graphic 33">
            <a:extLst>
              <a:ext uri="{FF2B5EF4-FFF2-40B4-BE49-F238E27FC236}">
                <a16:creationId xmlns:a16="http://schemas.microsoft.com/office/drawing/2014/main" id="{DD242CC9-7813-65AA-1F48-98D7FE2FFCCF}"/>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625022" y="3983613"/>
            <a:ext cx="1366452" cy="791181"/>
          </a:xfrm>
          <a:prstGeom prst="rect">
            <a:avLst/>
          </a:prstGeom>
        </p:spPr>
      </p:pic>
      <p:pic>
        <p:nvPicPr>
          <p:cNvPr id="35" name="Graphic 34">
            <a:extLst>
              <a:ext uri="{FF2B5EF4-FFF2-40B4-BE49-F238E27FC236}">
                <a16:creationId xmlns:a16="http://schemas.microsoft.com/office/drawing/2014/main" id="{DB9011A8-543F-88D8-A14A-C8B404908BAF}"/>
              </a:ext>
            </a:extLst>
          </p:cNvPr>
          <p:cNvPicPr>
            <a:picLocks noChangeAspect="1"/>
          </p:cNvPicPr>
          <p:nvPr userDrawn="1"/>
        </p:nvPicPr>
        <p:blipFill>
          <a:blip r:embed="rId30">
            <a:extLst>
              <a:ext uri="{96DAC541-7B7A-43D3-8B79-37D633B846F1}">
                <asvg:svgBlip xmlns:asvg="http://schemas.microsoft.com/office/drawing/2016/SVG/main" r:embed="rId31"/>
              </a:ext>
            </a:extLst>
          </a:blip>
          <a:stretch>
            <a:fillRect/>
          </a:stretch>
        </p:blipFill>
        <p:spPr>
          <a:xfrm>
            <a:off x="622842" y="3152908"/>
            <a:ext cx="1366452" cy="791181"/>
          </a:xfrm>
          <a:prstGeom prst="rect">
            <a:avLst/>
          </a:prstGeom>
        </p:spPr>
      </p:pic>
      <p:pic>
        <p:nvPicPr>
          <p:cNvPr id="36" name="Graphic 35">
            <a:extLst>
              <a:ext uri="{FF2B5EF4-FFF2-40B4-BE49-F238E27FC236}">
                <a16:creationId xmlns:a16="http://schemas.microsoft.com/office/drawing/2014/main" id="{640DC2D1-2AB6-6140-3F39-15850B3F2C0C}"/>
              </a:ext>
            </a:extLst>
          </p:cNvPr>
          <p:cNvPicPr preferRelativeResize="0">
            <a:picLocks/>
          </p:cNvPicPr>
          <p:nvPr userDrawn="1"/>
        </p:nvPicPr>
        <p:blipFill>
          <a:blip r:embed="rId32">
            <a:extLst>
              <a:ext uri="{96DAC541-7B7A-43D3-8B79-37D633B846F1}">
                <asvg:svgBlip xmlns:asvg="http://schemas.microsoft.com/office/drawing/2016/SVG/main" r:embed="rId33"/>
              </a:ext>
            </a:extLst>
          </a:blip>
          <a:stretch>
            <a:fillRect/>
          </a:stretch>
        </p:blipFill>
        <p:spPr>
          <a:xfrm>
            <a:off x="1302621" y="5590734"/>
            <a:ext cx="689934" cy="747568"/>
          </a:xfrm>
          <a:prstGeom prst="rect">
            <a:avLst/>
          </a:prstGeom>
        </p:spPr>
      </p:pic>
      <p:pic>
        <p:nvPicPr>
          <p:cNvPr id="37" name="Graphic 36">
            <a:extLst>
              <a:ext uri="{FF2B5EF4-FFF2-40B4-BE49-F238E27FC236}">
                <a16:creationId xmlns:a16="http://schemas.microsoft.com/office/drawing/2014/main" id="{086F5114-1177-A5F5-C94C-F2BC9DA6818E}"/>
              </a:ext>
            </a:extLst>
          </p:cNvPr>
          <p:cNvPicPr>
            <a:picLocks noChangeAspect="1"/>
          </p:cNvPicPr>
          <p:nvPr userDrawn="1"/>
        </p:nvPicPr>
        <p:blipFill>
          <a:blip r:embed="rId30">
            <a:extLst>
              <a:ext uri="{96DAC541-7B7A-43D3-8B79-37D633B846F1}">
                <asvg:svgBlip xmlns:asvg="http://schemas.microsoft.com/office/drawing/2016/SVG/main" r:embed="rId31"/>
              </a:ext>
            </a:extLst>
          </a:blip>
          <a:stretch>
            <a:fillRect/>
          </a:stretch>
        </p:blipFill>
        <p:spPr>
          <a:xfrm>
            <a:off x="625291" y="4802943"/>
            <a:ext cx="1366452" cy="791181"/>
          </a:xfrm>
          <a:prstGeom prst="rect">
            <a:avLst/>
          </a:prstGeom>
        </p:spPr>
      </p:pic>
      <p:pic>
        <p:nvPicPr>
          <p:cNvPr id="38" name="Graphic 37">
            <a:extLst>
              <a:ext uri="{FF2B5EF4-FFF2-40B4-BE49-F238E27FC236}">
                <a16:creationId xmlns:a16="http://schemas.microsoft.com/office/drawing/2014/main" id="{B5B8E96C-10EC-B370-8B04-2120FE13166C}"/>
              </a:ext>
            </a:extLst>
          </p:cNvPr>
          <p:cNvPicPr>
            <a:picLocks noChangeAspect="1"/>
          </p:cNvPicPr>
          <p:nvPr userDrawn="1"/>
        </p:nvPicPr>
        <p:blipFill>
          <a:blip r:embed="rId30">
            <a:extLst>
              <a:ext uri="{96DAC541-7B7A-43D3-8B79-37D633B846F1}">
                <asvg:svgBlip xmlns:asvg="http://schemas.microsoft.com/office/drawing/2016/SVG/main" r:embed="rId31"/>
              </a:ext>
            </a:extLst>
          </a:blip>
          <a:stretch>
            <a:fillRect/>
          </a:stretch>
        </p:blipFill>
        <p:spPr>
          <a:xfrm>
            <a:off x="621171" y="2345075"/>
            <a:ext cx="1366452" cy="791181"/>
          </a:xfrm>
          <a:prstGeom prst="rect">
            <a:avLst/>
          </a:prstGeom>
        </p:spPr>
      </p:pic>
      <p:sp>
        <p:nvSpPr>
          <p:cNvPr id="95" name="TextBox 94">
            <a:extLst>
              <a:ext uri="{FF2B5EF4-FFF2-40B4-BE49-F238E27FC236}">
                <a16:creationId xmlns:a16="http://schemas.microsoft.com/office/drawing/2014/main" id="{6A655FA9-A9EC-B59E-3FB3-D787989C2BB8}"/>
              </a:ext>
            </a:extLst>
          </p:cNvPr>
          <p:cNvSpPr txBox="1"/>
          <p:nvPr/>
        </p:nvSpPr>
        <p:spPr>
          <a:xfrm>
            <a:off x="287607" y="6103974"/>
            <a:ext cx="601447" cy="338554"/>
          </a:xfrm>
          <a:prstGeom prst="rect">
            <a:avLst/>
          </a:prstGeom>
          <a:noFill/>
        </p:spPr>
        <p:txBody>
          <a:bodyPr wrap="none" rtlCol="0">
            <a:spAutoFit/>
          </a:bodyPr>
          <a:lstStyle/>
          <a:p>
            <a:r>
              <a:rPr lang="sl-SI" sz="1600" b="1" dirty="0"/>
              <a:t>2011</a:t>
            </a:r>
            <a:endParaRPr lang="en-US" sz="1600" b="1" dirty="0"/>
          </a:p>
        </p:txBody>
      </p:sp>
      <p:pic>
        <p:nvPicPr>
          <p:cNvPr id="7" name="Picture Placeholder 116" descr="Lightbulb and gear">
            <a:extLst>
              <a:ext uri="{FF2B5EF4-FFF2-40B4-BE49-F238E27FC236}">
                <a16:creationId xmlns:a16="http://schemas.microsoft.com/office/drawing/2014/main" id="{6858EC22-672C-D187-5E6F-9C79B4C62E71}"/>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057516" y="6342427"/>
            <a:ext cx="490209" cy="490209"/>
          </a:xfrm>
          <a:prstGeom prst="rect">
            <a:avLst/>
          </a:prstGeom>
        </p:spPr>
      </p:pic>
      <p:sp>
        <p:nvSpPr>
          <p:cNvPr id="21" name="TextBox 20">
            <a:extLst>
              <a:ext uri="{FF2B5EF4-FFF2-40B4-BE49-F238E27FC236}">
                <a16:creationId xmlns:a16="http://schemas.microsoft.com/office/drawing/2014/main" id="{AB02B113-C034-A0AD-3CCE-CB2855099ED7}"/>
              </a:ext>
            </a:extLst>
          </p:cNvPr>
          <p:cNvSpPr txBox="1"/>
          <p:nvPr/>
        </p:nvSpPr>
        <p:spPr>
          <a:xfrm>
            <a:off x="1422519" y="6070288"/>
            <a:ext cx="1112805" cy="400110"/>
          </a:xfrm>
          <a:prstGeom prst="rect">
            <a:avLst/>
          </a:prstGeom>
          <a:noFill/>
        </p:spPr>
        <p:txBody>
          <a:bodyPr wrap="none" rtlCol="0">
            <a:spAutoFit/>
          </a:bodyPr>
          <a:lstStyle/>
          <a:p>
            <a:r>
              <a:rPr lang="en-US" sz="1000" b="1" dirty="0"/>
              <a:t>Anodic oxidation </a:t>
            </a:r>
          </a:p>
          <a:p>
            <a:r>
              <a:rPr lang="en-US" sz="1000" b="1" dirty="0"/>
              <a:t>process</a:t>
            </a:r>
          </a:p>
        </p:txBody>
      </p:sp>
      <p:pic>
        <p:nvPicPr>
          <p:cNvPr id="22" name="Picture Placeholder 94" descr="Flask">
            <a:extLst>
              <a:ext uri="{FF2B5EF4-FFF2-40B4-BE49-F238E27FC236}">
                <a16:creationId xmlns:a16="http://schemas.microsoft.com/office/drawing/2014/main" id="{9238E120-CC2F-B34F-80F6-7172C59D264D}"/>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751665" y="4921551"/>
            <a:ext cx="448627" cy="448627"/>
          </a:xfrm>
          <a:prstGeom prst="rect">
            <a:avLst/>
          </a:prstGeom>
        </p:spPr>
      </p:pic>
      <p:sp>
        <p:nvSpPr>
          <p:cNvPr id="24" name="TextBox 23">
            <a:extLst>
              <a:ext uri="{FF2B5EF4-FFF2-40B4-BE49-F238E27FC236}">
                <a16:creationId xmlns:a16="http://schemas.microsoft.com/office/drawing/2014/main" id="{0C837C0C-A8C1-49FB-D72B-A45507DCFCE6}"/>
              </a:ext>
            </a:extLst>
          </p:cNvPr>
          <p:cNvSpPr txBox="1"/>
          <p:nvPr/>
        </p:nvSpPr>
        <p:spPr>
          <a:xfrm rot="16200000">
            <a:off x="-329079" y="4793456"/>
            <a:ext cx="1016625" cy="400110"/>
          </a:xfrm>
          <a:prstGeom prst="rect">
            <a:avLst/>
          </a:prstGeom>
          <a:noFill/>
        </p:spPr>
        <p:txBody>
          <a:bodyPr wrap="none" rtlCol="0">
            <a:spAutoFit/>
          </a:bodyPr>
          <a:lstStyle/>
          <a:p>
            <a:pPr algn="ctr"/>
            <a:r>
              <a:rPr lang="en-US" sz="1000" b="1" dirty="0"/>
              <a:t>Anodization of </a:t>
            </a:r>
            <a:endParaRPr lang="sl-SI" sz="1000" b="1" dirty="0"/>
          </a:p>
          <a:p>
            <a:pPr algn="ctr"/>
            <a:r>
              <a:rPr lang="en-US" sz="1000" b="1" dirty="0"/>
              <a:t>single elements</a:t>
            </a:r>
          </a:p>
        </p:txBody>
      </p:sp>
      <p:grpSp>
        <p:nvGrpSpPr>
          <p:cNvPr id="48" name="Group 47">
            <a:extLst>
              <a:ext uri="{FF2B5EF4-FFF2-40B4-BE49-F238E27FC236}">
                <a16:creationId xmlns:a16="http://schemas.microsoft.com/office/drawing/2014/main" id="{43A136B1-BA8E-D495-E644-4B447EAE6F37}"/>
              </a:ext>
            </a:extLst>
          </p:cNvPr>
          <p:cNvGrpSpPr/>
          <p:nvPr/>
        </p:nvGrpSpPr>
        <p:grpSpPr>
          <a:xfrm>
            <a:off x="2084213" y="2212815"/>
            <a:ext cx="424685" cy="175982"/>
            <a:chOff x="2716891" y="2062806"/>
            <a:chExt cx="424685" cy="175982"/>
          </a:xfrm>
        </p:grpSpPr>
        <p:sp>
          <p:nvSpPr>
            <p:cNvPr id="46" name="Freeform 45">
              <a:extLst>
                <a:ext uri="{FF2B5EF4-FFF2-40B4-BE49-F238E27FC236}">
                  <a16:creationId xmlns:a16="http://schemas.microsoft.com/office/drawing/2014/main" id="{99C16CB3-F631-42F9-8F71-8D982D73EEC1}"/>
                </a:ext>
              </a:extLst>
            </p:cNvPr>
            <p:cNvSpPr/>
            <p:nvPr/>
          </p:nvSpPr>
          <p:spPr>
            <a:xfrm>
              <a:off x="2971678" y="2062806"/>
              <a:ext cx="169898" cy="175982"/>
            </a:xfrm>
            <a:custGeom>
              <a:avLst/>
              <a:gdLst>
                <a:gd name="connsiteX0" fmla="*/ 169898 w 169898"/>
                <a:gd name="connsiteY0" fmla="*/ 87991 h 175982"/>
                <a:gd name="connsiteX1" fmla="*/ 84949 w 169898"/>
                <a:gd name="connsiteY1" fmla="*/ 175983 h 175982"/>
                <a:gd name="connsiteX2" fmla="*/ 0 w 169898"/>
                <a:gd name="connsiteY2" fmla="*/ 87991 h 175982"/>
                <a:gd name="connsiteX3" fmla="*/ 84949 w 169898"/>
                <a:gd name="connsiteY3" fmla="*/ 0 h 175982"/>
                <a:gd name="connsiteX4" fmla="*/ 169898 w 169898"/>
                <a:gd name="connsiteY4" fmla="*/ 87991 h 175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898" h="175982">
                  <a:moveTo>
                    <a:pt x="169898" y="87991"/>
                  </a:moveTo>
                  <a:cubicBezTo>
                    <a:pt x="169898" y="136588"/>
                    <a:pt x="131865" y="175983"/>
                    <a:pt x="84949" y="175983"/>
                  </a:cubicBezTo>
                  <a:cubicBezTo>
                    <a:pt x="38033" y="175983"/>
                    <a:pt x="0" y="136588"/>
                    <a:pt x="0" y="87991"/>
                  </a:cubicBezTo>
                  <a:cubicBezTo>
                    <a:pt x="0" y="39395"/>
                    <a:pt x="38033" y="0"/>
                    <a:pt x="84949" y="0"/>
                  </a:cubicBezTo>
                  <a:cubicBezTo>
                    <a:pt x="131865" y="0"/>
                    <a:pt x="169898" y="39395"/>
                    <a:pt x="169898" y="87991"/>
                  </a:cubicBezTo>
                  <a:close/>
                </a:path>
              </a:pathLst>
            </a:custGeom>
            <a:solidFill>
              <a:srgbClr val="23987E"/>
            </a:solidFill>
            <a:ln w="14794" cap="flat">
              <a:noFill/>
              <a:prstDash val="solid"/>
              <a:miter/>
            </a:ln>
          </p:spPr>
          <p:txBody>
            <a:bodyPr rtlCol="0" anchor="ctr"/>
            <a:lstStyle/>
            <a:p>
              <a:endParaRPr lang="en-SI"/>
            </a:p>
          </p:txBody>
        </p:sp>
        <p:sp>
          <p:nvSpPr>
            <p:cNvPr id="47" name="Freeform 46">
              <a:extLst>
                <a:ext uri="{FF2B5EF4-FFF2-40B4-BE49-F238E27FC236}">
                  <a16:creationId xmlns:a16="http://schemas.microsoft.com/office/drawing/2014/main" id="{82D3055B-CEBA-BCCE-2DEF-1792B3ECE354}"/>
                </a:ext>
              </a:extLst>
            </p:cNvPr>
            <p:cNvSpPr/>
            <p:nvPr/>
          </p:nvSpPr>
          <p:spPr>
            <a:xfrm>
              <a:off x="2716891" y="2136904"/>
              <a:ext cx="360000" cy="29330"/>
            </a:xfrm>
            <a:custGeom>
              <a:avLst/>
              <a:gdLst>
                <a:gd name="connsiteX0" fmla="*/ 0 w 573779"/>
                <a:gd name="connsiteY0" fmla="*/ 0 h 29330"/>
                <a:gd name="connsiteX1" fmla="*/ 573779 w 573779"/>
                <a:gd name="connsiteY1" fmla="*/ 0 h 29330"/>
                <a:gd name="connsiteX2" fmla="*/ 573779 w 573779"/>
                <a:gd name="connsiteY2" fmla="*/ 29330 h 29330"/>
                <a:gd name="connsiteX3" fmla="*/ 0 w 573779"/>
                <a:gd name="connsiteY3" fmla="*/ 29330 h 29330"/>
              </a:gdLst>
              <a:ahLst/>
              <a:cxnLst>
                <a:cxn ang="0">
                  <a:pos x="connsiteX0" y="connsiteY0"/>
                </a:cxn>
                <a:cxn ang="0">
                  <a:pos x="connsiteX1" y="connsiteY1"/>
                </a:cxn>
                <a:cxn ang="0">
                  <a:pos x="connsiteX2" y="connsiteY2"/>
                </a:cxn>
                <a:cxn ang="0">
                  <a:pos x="connsiteX3" y="connsiteY3"/>
                </a:cxn>
              </a:cxnLst>
              <a:rect l="l" t="t" r="r" b="b"/>
              <a:pathLst>
                <a:path w="573779" h="29330">
                  <a:moveTo>
                    <a:pt x="0" y="0"/>
                  </a:moveTo>
                  <a:lnTo>
                    <a:pt x="573779" y="0"/>
                  </a:lnTo>
                  <a:lnTo>
                    <a:pt x="573779" y="29330"/>
                  </a:lnTo>
                  <a:lnTo>
                    <a:pt x="0" y="29330"/>
                  </a:lnTo>
                  <a:close/>
                </a:path>
              </a:pathLst>
            </a:custGeom>
            <a:solidFill>
              <a:srgbClr val="23987E"/>
            </a:solidFill>
            <a:ln w="14794" cap="flat">
              <a:noFill/>
              <a:prstDash val="solid"/>
              <a:miter/>
            </a:ln>
          </p:spPr>
          <p:txBody>
            <a:bodyPr rtlCol="0" anchor="ctr"/>
            <a:lstStyle/>
            <a:p>
              <a:endParaRPr lang="en-SI"/>
            </a:p>
          </p:txBody>
        </p:sp>
      </p:grpSp>
      <p:pic>
        <p:nvPicPr>
          <p:cNvPr id="49" name="Picture Placeholder 84" descr="Cubes icon">
            <a:extLst>
              <a:ext uri="{FF2B5EF4-FFF2-40B4-BE49-F238E27FC236}">
                <a16:creationId xmlns:a16="http://schemas.microsoft.com/office/drawing/2014/main" id="{3D5E79EC-0C86-CE86-DA6B-A0F514DAEF1B}"/>
              </a:ext>
            </a:extLst>
          </p:cNvPr>
          <p:cNvPicPr>
            <a:picLocks noChangeAspect="1"/>
          </p:cNvPicPr>
          <p:nvPr/>
        </p:nvPicPr>
        <p:blipFill>
          <a:blip r:embed="rId38">
            <a:extLst>
              <a:ext uri="{96DAC541-7B7A-43D3-8B79-37D633B846F1}">
                <asvg:svgBlip xmlns:asvg="http://schemas.microsoft.com/office/drawing/2016/SVG/main" r:embed="rId39"/>
              </a:ext>
            </a:extLst>
          </a:blip>
          <a:srcRect l="2257" r="2257"/>
          <a:stretch/>
        </p:blipFill>
        <p:spPr>
          <a:xfrm>
            <a:off x="1362901" y="3698858"/>
            <a:ext cx="463014" cy="485475"/>
          </a:xfrm>
          <a:prstGeom prst="rect">
            <a:avLst/>
          </a:prstGeom>
        </p:spPr>
      </p:pic>
      <p:pic>
        <p:nvPicPr>
          <p:cNvPr id="50" name="Picture Placeholder 124" descr="Sustainability">
            <a:extLst>
              <a:ext uri="{FF2B5EF4-FFF2-40B4-BE49-F238E27FC236}">
                <a16:creationId xmlns:a16="http://schemas.microsoft.com/office/drawing/2014/main" id="{25FAA97C-7F98-19C9-1B45-D6C215DFA834}"/>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765801" y="3318037"/>
            <a:ext cx="392830" cy="392830"/>
          </a:xfrm>
          <a:prstGeom prst="rect">
            <a:avLst/>
          </a:prstGeom>
        </p:spPr>
      </p:pic>
      <p:sp>
        <p:nvSpPr>
          <p:cNvPr id="51" name="TextBox 50">
            <a:extLst>
              <a:ext uri="{FF2B5EF4-FFF2-40B4-BE49-F238E27FC236}">
                <a16:creationId xmlns:a16="http://schemas.microsoft.com/office/drawing/2014/main" id="{C7EC8CB7-4168-5907-CA2E-2D20187E356E}"/>
              </a:ext>
            </a:extLst>
          </p:cNvPr>
          <p:cNvSpPr txBox="1"/>
          <p:nvPr/>
        </p:nvSpPr>
        <p:spPr>
          <a:xfrm rot="16200000">
            <a:off x="-314766" y="3370528"/>
            <a:ext cx="968535" cy="400110"/>
          </a:xfrm>
          <a:prstGeom prst="rect">
            <a:avLst/>
          </a:prstGeom>
          <a:noFill/>
        </p:spPr>
        <p:txBody>
          <a:bodyPr wrap="none" rtlCol="0">
            <a:spAutoFit/>
          </a:bodyPr>
          <a:lstStyle/>
          <a:p>
            <a:pPr algn="ctr"/>
            <a:r>
              <a:rPr lang="sl-SI" sz="1000" b="1" dirty="0"/>
              <a:t>Environmental</a:t>
            </a:r>
          </a:p>
          <a:p>
            <a:pPr algn="ctr"/>
            <a:r>
              <a:rPr lang="sl-SI" sz="1000" b="1" dirty="0"/>
              <a:t>applications</a:t>
            </a:r>
            <a:endParaRPr lang="en-US" sz="1000" b="1" dirty="0"/>
          </a:p>
        </p:txBody>
      </p:sp>
      <p:pic>
        <p:nvPicPr>
          <p:cNvPr id="52" name="Graphic 51">
            <a:extLst>
              <a:ext uri="{FF2B5EF4-FFF2-40B4-BE49-F238E27FC236}">
                <a16:creationId xmlns:a16="http://schemas.microsoft.com/office/drawing/2014/main" id="{296AED6D-B89F-FCAF-E888-A2C286EC2386}"/>
              </a:ext>
            </a:extLst>
          </p:cNvPr>
          <p:cNvPicPr preferRelativeResize="0">
            <a:picLocks/>
          </p:cNvPicPr>
          <p:nvPr/>
        </p:nvPicPr>
        <p:blipFill>
          <a:blip r:embed="rId42">
            <a:extLst>
              <a:ext uri="{96DAC541-7B7A-43D3-8B79-37D633B846F1}">
                <asvg:svgBlip xmlns:asvg="http://schemas.microsoft.com/office/drawing/2016/SVG/main" r:embed="rId43"/>
              </a:ext>
            </a:extLst>
          </a:blip>
          <a:stretch>
            <a:fillRect/>
          </a:stretch>
        </p:blipFill>
        <p:spPr>
          <a:xfrm rot="10800000">
            <a:off x="2075213" y="3049005"/>
            <a:ext cx="378000" cy="144000"/>
          </a:xfrm>
          <a:prstGeom prst="rect">
            <a:avLst/>
          </a:prstGeom>
        </p:spPr>
      </p:pic>
      <p:sp>
        <p:nvSpPr>
          <p:cNvPr id="53" name="TextBox 52">
            <a:extLst>
              <a:ext uri="{FF2B5EF4-FFF2-40B4-BE49-F238E27FC236}">
                <a16:creationId xmlns:a16="http://schemas.microsoft.com/office/drawing/2014/main" id="{0A7B1BF6-A49C-3B1B-6047-953E263114E0}"/>
              </a:ext>
            </a:extLst>
          </p:cNvPr>
          <p:cNvSpPr txBox="1"/>
          <p:nvPr/>
        </p:nvSpPr>
        <p:spPr>
          <a:xfrm>
            <a:off x="1992555" y="3531088"/>
            <a:ext cx="1092121" cy="400110"/>
          </a:xfrm>
          <a:prstGeom prst="rect">
            <a:avLst/>
          </a:prstGeom>
          <a:noFill/>
        </p:spPr>
        <p:txBody>
          <a:bodyPr wrap="square" rtlCol="0">
            <a:spAutoFit/>
          </a:bodyPr>
          <a:lstStyle/>
          <a:p>
            <a:r>
              <a:rPr lang="sl-SI" sz="1000" b="1" dirty="0"/>
              <a:t>Nanostructured thin films</a:t>
            </a:r>
            <a:endParaRPr lang="en-US" sz="1000" b="1" dirty="0"/>
          </a:p>
        </p:txBody>
      </p:sp>
      <p:pic>
        <p:nvPicPr>
          <p:cNvPr id="54" name="Picture Placeholder 134" descr="Search icon">
            <a:extLst>
              <a:ext uri="{FF2B5EF4-FFF2-40B4-BE49-F238E27FC236}">
                <a16:creationId xmlns:a16="http://schemas.microsoft.com/office/drawing/2014/main" id="{EE9FB765-5EC1-E677-819B-5BCF8FD0C09C}"/>
              </a:ext>
            </a:extLst>
          </p:cNvPr>
          <p:cNvPicPr>
            <a:picLocks noChangeAspect="1"/>
          </p:cNvPicPr>
          <p:nvPr/>
        </p:nvPicPr>
        <p:blipFill rotWithShape="1">
          <a:blip r:embed="rId44">
            <a:extLst>
              <a:ext uri="{96DAC541-7B7A-43D3-8B79-37D633B846F1}">
                <asvg:svgBlip xmlns:asvg="http://schemas.microsoft.com/office/drawing/2016/SVG/main" r:embed="rId45"/>
              </a:ext>
            </a:extLst>
          </a:blip>
          <a:srcRect l="2257" r="2257"/>
          <a:stretch/>
        </p:blipFill>
        <p:spPr>
          <a:xfrm>
            <a:off x="1303261" y="2853650"/>
            <a:ext cx="495849" cy="519903"/>
          </a:xfrm>
          <a:prstGeom prst="rect">
            <a:avLst/>
          </a:prstGeom>
        </p:spPr>
      </p:pic>
      <p:sp>
        <p:nvSpPr>
          <p:cNvPr id="55" name="TextBox 54">
            <a:extLst>
              <a:ext uri="{FF2B5EF4-FFF2-40B4-BE49-F238E27FC236}">
                <a16:creationId xmlns:a16="http://schemas.microsoft.com/office/drawing/2014/main" id="{4D92D0E2-D188-3F26-4938-CF13CF2D3D72}"/>
              </a:ext>
            </a:extLst>
          </p:cNvPr>
          <p:cNvSpPr txBox="1"/>
          <p:nvPr/>
        </p:nvSpPr>
        <p:spPr>
          <a:xfrm>
            <a:off x="2085098" y="3123348"/>
            <a:ext cx="601447" cy="338554"/>
          </a:xfrm>
          <a:prstGeom prst="rect">
            <a:avLst/>
          </a:prstGeom>
          <a:noFill/>
        </p:spPr>
        <p:txBody>
          <a:bodyPr wrap="none" rtlCol="0">
            <a:spAutoFit/>
          </a:bodyPr>
          <a:lstStyle/>
          <a:p>
            <a:r>
              <a:rPr lang="sl-SI" sz="1600" b="1" dirty="0"/>
              <a:t>2022</a:t>
            </a:r>
            <a:endParaRPr lang="en-US" sz="1600" b="1" dirty="0"/>
          </a:p>
        </p:txBody>
      </p:sp>
      <p:sp>
        <p:nvSpPr>
          <p:cNvPr id="64" name="TextBox 63">
            <a:extLst>
              <a:ext uri="{FF2B5EF4-FFF2-40B4-BE49-F238E27FC236}">
                <a16:creationId xmlns:a16="http://schemas.microsoft.com/office/drawing/2014/main" id="{A1DC530A-0B66-EF9C-E257-1FD54B7FDB42}"/>
              </a:ext>
            </a:extLst>
          </p:cNvPr>
          <p:cNvSpPr txBox="1"/>
          <p:nvPr/>
        </p:nvSpPr>
        <p:spPr>
          <a:xfrm>
            <a:off x="2075211" y="2680173"/>
            <a:ext cx="926745" cy="400110"/>
          </a:xfrm>
          <a:prstGeom prst="rect">
            <a:avLst/>
          </a:prstGeom>
          <a:noFill/>
        </p:spPr>
        <p:txBody>
          <a:bodyPr wrap="square" rtlCol="0">
            <a:spAutoFit/>
          </a:bodyPr>
          <a:lstStyle/>
          <a:p>
            <a:r>
              <a:rPr lang="en-US" sz="1000" b="1" dirty="0"/>
              <a:t>New class of </a:t>
            </a:r>
            <a:endParaRPr lang="sl-SI" sz="1000" b="1" dirty="0"/>
          </a:p>
          <a:p>
            <a:r>
              <a:rPr lang="en-US" sz="1000" b="1" dirty="0"/>
              <a:t>materials</a:t>
            </a:r>
          </a:p>
        </p:txBody>
      </p:sp>
      <p:pic>
        <p:nvPicPr>
          <p:cNvPr id="66" name="Picture Placeholder 124" descr="Lightning bolt">
            <a:extLst>
              <a:ext uri="{FF2B5EF4-FFF2-40B4-BE49-F238E27FC236}">
                <a16:creationId xmlns:a16="http://schemas.microsoft.com/office/drawing/2014/main" id="{E0FB6D9D-125B-65D9-E07F-D5F14E804982}"/>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747604" y="2477529"/>
            <a:ext cx="534121" cy="534121"/>
          </a:xfrm>
          <a:prstGeom prst="rect">
            <a:avLst/>
          </a:prstGeom>
        </p:spPr>
      </p:pic>
      <p:sp>
        <p:nvSpPr>
          <p:cNvPr id="67" name="TextBox 66">
            <a:extLst>
              <a:ext uri="{FF2B5EF4-FFF2-40B4-BE49-F238E27FC236}">
                <a16:creationId xmlns:a16="http://schemas.microsoft.com/office/drawing/2014/main" id="{677A4FE5-A651-B280-2330-5C3E7BD4CDC8}"/>
              </a:ext>
            </a:extLst>
          </p:cNvPr>
          <p:cNvSpPr txBox="1"/>
          <p:nvPr/>
        </p:nvSpPr>
        <p:spPr>
          <a:xfrm rot="16200000">
            <a:off x="-447903" y="1832622"/>
            <a:ext cx="1361097" cy="400110"/>
          </a:xfrm>
          <a:prstGeom prst="rect">
            <a:avLst/>
          </a:prstGeom>
          <a:noFill/>
        </p:spPr>
        <p:txBody>
          <a:bodyPr wrap="square" rtlCol="0">
            <a:spAutoFit/>
          </a:bodyPr>
          <a:lstStyle/>
          <a:p>
            <a:r>
              <a:rPr lang="en-US" sz="1000" b="1" dirty="0"/>
              <a:t>Exploring new </a:t>
            </a:r>
          </a:p>
          <a:p>
            <a:r>
              <a:rPr lang="en-US" sz="1000" b="1" dirty="0"/>
              <a:t>applications (energy)</a:t>
            </a:r>
          </a:p>
        </p:txBody>
      </p:sp>
      <p:sp>
        <p:nvSpPr>
          <p:cNvPr id="68" name="TextBox 67">
            <a:extLst>
              <a:ext uri="{FF2B5EF4-FFF2-40B4-BE49-F238E27FC236}">
                <a16:creationId xmlns:a16="http://schemas.microsoft.com/office/drawing/2014/main" id="{B10B3CCD-0B2C-2583-5CEB-0D009BAFD542}"/>
              </a:ext>
            </a:extLst>
          </p:cNvPr>
          <p:cNvSpPr txBox="1"/>
          <p:nvPr/>
        </p:nvSpPr>
        <p:spPr>
          <a:xfrm>
            <a:off x="2137784" y="1921439"/>
            <a:ext cx="601447" cy="338554"/>
          </a:xfrm>
          <a:prstGeom prst="rect">
            <a:avLst/>
          </a:prstGeom>
          <a:noFill/>
        </p:spPr>
        <p:txBody>
          <a:bodyPr wrap="none" rtlCol="0">
            <a:spAutoFit/>
          </a:bodyPr>
          <a:lstStyle/>
          <a:p>
            <a:r>
              <a:rPr lang="sl-SI" sz="1600" b="1" dirty="0">
                <a:solidFill>
                  <a:schemeClr val="bg1"/>
                </a:solidFill>
              </a:rPr>
              <a:t>2024</a:t>
            </a:r>
            <a:endParaRPr lang="en-US" sz="1600" b="1" dirty="0">
              <a:solidFill>
                <a:schemeClr val="bg1"/>
              </a:solidFill>
            </a:endParaRPr>
          </a:p>
        </p:txBody>
      </p:sp>
      <p:sp>
        <p:nvSpPr>
          <p:cNvPr id="69" name="TextBox 68">
            <a:extLst>
              <a:ext uri="{FF2B5EF4-FFF2-40B4-BE49-F238E27FC236}">
                <a16:creationId xmlns:a16="http://schemas.microsoft.com/office/drawing/2014/main" id="{23114DE0-70AA-9F7C-9E6E-B211CDF8D27C}"/>
              </a:ext>
            </a:extLst>
          </p:cNvPr>
          <p:cNvSpPr txBox="1"/>
          <p:nvPr/>
        </p:nvSpPr>
        <p:spPr>
          <a:xfrm>
            <a:off x="1216164" y="1392264"/>
            <a:ext cx="1370888" cy="400110"/>
          </a:xfrm>
          <a:prstGeom prst="rect">
            <a:avLst/>
          </a:prstGeom>
          <a:noFill/>
        </p:spPr>
        <p:txBody>
          <a:bodyPr wrap="none" rtlCol="0">
            <a:spAutoFit/>
          </a:bodyPr>
          <a:lstStyle/>
          <a:p>
            <a:r>
              <a:rPr lang="en-US" sz="1000" b="1" dirty="0">
                <a:solidFill>
                  <a:schemeClr val="bg1"/>
                </a:solidFill>
              </a:rPr>
              <a:t>Integration with DFT </a:t>
            </a:r>
          </a:p>
          <a:p>
            <a:r>
              <a:rPr lang="en-US" sz="1000" b="1" dirty="0">
                <a:solidFill>
                  <a:schemeClr val="bg1"/>
                </a:solidFill>
              </a:rPr>
              <a:t>AI and automatization</a:t>
            </a:r>
          </a:p>
        </p:txBody>
      </p:sp>
      <p:pic>
        <p:nvPicPr>
          <p:cNvPr id="70" name="Picture Placeholder 112" descr="Laptop icon">
            <a:extLst>
              <a:ext uri="{FF2B5EF4-FFF2-40B4-BE49-F238E27FC236}">
                <a16:creationId xmlns:a16="http://schemas.microsoft.com/office/drawing/2014/main" id="{B13E5B81-655F-B0BC-333F-FF0868277CE7}"/>
              </a:ext>
            </a:extLst>
          </p:cNvPr>
          <p:cNvPicPr>
            <a:picLocks noChangeAspect="1"/>
          </p:cNvPicPr>
          <p:nvPr/>
        </p:nvPicPr>
        <p:blipFill>
          <a:blip r:embed="rId48">
            <a:extLst>
              <a:ext uri="{96DAC541-7B7A-43D3-8B79-37D633B846F1}">
                <asvg:svgBlip xmlns:asvg="http://schemas.microsoft.com/office/drawing/2016/SVG/main" r:embed="rId49"/>
              </a:ext>
            </a:extLst>
          </a:blip>
          <a:srcRect l="2365" r="2365"/>
          <a:stretch/>
        </p:blipFill>
        <p:spPr>
          <a:xfrm>
            <a:off x="1334995" y="1994116"/>
            <a:ext cx="530580" cy="556318"/>
          </a:xfrm>
          <a:prstGeom prst="rect">
            <a:avLst/>
          </a:prstGeom>
        </p:spPr>
      </p:pic>
      <p:pic>
        <p:nvPicPr>
          <p:cNvPr id="71" name="Picture Placeholder 54" descr="Rocket">
            <a:extLst>
              <a:ext uri="{FF2B5EF4-FFF2-40B4-BE49-F238E27FC236}">
                <a16:creationId xmlns:a16="http://schemas.microsoft.com/office/drawing/2014/main" id="{6D33C3C1-2E21-2D69-576F-E31AF6463275}"/>
              </a:ext>
            </a:extLst>
          </p:cNvPr>
          <p:cNvPicPr>
            <a:picLocks noChangeAspect="1"/>
          </p:cNvPicPr>
          <p:nvPr/>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2176263" y="1012326"/>
            <a:ext cx="396260" cy="396260"/>
          </a:xfrm>
          <a:prstGeom prst="rect">
            <a:avLst/>
          </a:prstGeom>
        </p:spPr>
      </p:pic>
      <p:sp>
        <p:nvSpPr>
          <p:cNvPr id="111" name="TextBox 110">
            <a:extLst>
              <a:ext uri="{FF2B5EF4-FFF2-40B4-BE49-F238E27FC236}">
                <a16:creationId xmlns:a16="http://schemas.microsoft.com/office/drawing/2014/main" id="{66F9E6D4-76C6-D3BC-C557-F0AF3CB2A23E}"/>
              </a:ext>
            </a:extLst>
          </p:cNvPr>
          <p:cNvSpPr txBox="1"/>
          <p:nvPr/>
        </p:nvSpPr>
        <p:spPr>
          <a:xfrm>
            <a:off x="852707" y="732647"/>
            <a:ext cx="1775927" cy="400110"/>
          </a:xfrm>
          <a:prstGeom prst="rect">
            <a:avLst/>
          </a:prstGeom>
          <a:noFill/>
        </p:spPr>
        <p:txBody>
          <a:bodyPr wrap="square" rtlCol="0">
            <a:spAutoFit/>
          </a:bodyPr>
          <a:lstStyle/>
          <a:p>
            <a:pPr algn="ctr"/>
            <a:r>
              <a:rPr lang="sl-SI" sz="1000" b="1" dirty="0">
                <a:solidFill>
                  <a:schemeClr val="bg1"/>
                </a:solidFill>
              </a:rPr>
              <a:t>Autonomous laboratory for rapid material discovery</a:t>
            </a:r>
          </a:p>
        </p:txBody>
      </p:sp>
      <p:sp>
        <p:nvSpPr>
          <p:cNvPr id="2" name="TextBox 1">
            <a:extLst>
              <a:ext uri="{FF2B5EF4-FFF2-40B4-BE49-F238E27FC236}">
                <a16:creationId xmlns:a16="http://schemas.microsoft.com/office/drawing/2014/main" id="{33E5C68C-EF1A-CDFD-1596-D2D33014E55F}"/>
              </a:ext>
            </a:extLst>
          </p:cNvPr>
          <p:cNvSpPr txBox="1"/>
          <p:nvPr/>
        </p:nvSpPr>
        <p:spPr>
          <a:xfrm>
            <a:off x="1398279" y="203950"/>
            <a:ext cx="10236371" cy="369332"/>
          </a:xfrm>
          <a:prstGeom prst="rect">
            <a:avLst/>
          </a:prstGeom>
          <a:noFill/>
        </p:spPr>
        <p:txBody>
          <a:bodyPr wrap="square" rtlCol="0">
            <a:spAutoFit/>
          </a:bodyPr>
          <a:lstStyle/>
          <a:p>
            <a:r>
              <a:rPr lang="en-GB" dirty="0">
                <a:solidFill>
                  <a:schemeClr val="bg1"/>
                </a:solidFill>
                <a:latin typeface="Inter Light" panose="02000503000000020004" pitchFamily="2" charset="0"/>
                <a:ea typeface="Inter Light" panose="02000503000000020004" pitchFamily="2" charset="0"/>
              </a:rPr>
              <a:t>Great opportunity, great challenges: High-Entropy Oxides (HEO)</a:t>
            </a:r>
            <a:endParaRPr lang="en-SI" dirty="0">
              <a:solidFill>
                <a:schemeClr val="bg1"/>
              </a:solidFill>
              <a:latin typeface="Inter Light" panose="02000503000000020004" pitchFamily="2" charset="0"/>
              <a:ea typeface="Inter Light" panose="02000503000000020004" pitchFamily="2" charset="0"/>
            </a:endParaRPr>
          </a:p>
        </p:txBody>
      </p:sp>
      <p:grpSp>
        <p:nvGrpSpPr>
          <p:cNvPr id="6" name="Group 5">
            <a:extLst>
              <a:ext uri="{FF2B5EF4-FFF2-40B4-BE49-F238E27FC236}">
                <a16:creationId xmlns:a16="http://schemas.microsoft.com/office/drawing/2014/main" id="{83894ABB-DDEB-84DD-34DD-2791488CA1A4}"/>
              </a:ext>
            </a:extLst>
          </p:cNvPr>
          <p:cNvGrpSpPr/>
          <p:nvPr/>
        </p:nvGrpSpPr>
        <p:grpSpPr>
          <a:xfrm>
            <a:off x="8295602" y="3737364"/>
            <a:ext cx="3458523" cy="2916686"/>
            <a:chOff x="1553159" y="1154248"/>
            <a:chExt cx="3458523" cy="2916686"/>
          </a:xfrm>
        </p:grpSpPr>
        <p:sp>
          <p:nvSpPr>
            <p:cNvPr id="10" name="Cylinder 3">
              <a:extLst>
                <a:ext uri="{FF2B5EF4-FFF2-40B4-BE49-F238E27FC236}">
                  <a16:creationId xmlns:a16="http://schemas.microsoft.com/office/drawing/2014/main" id="{8D0EA465-2FCD-CD98-4917-1CB2AF36AE78}"/>
                </a:ext>
              </a:extLst>
            </p:cNvPr>
            <p:cNvSpPr/>
            <p:nvPr/>
          </p:nvSpPr>
          <p:spPr>
            <a:xfrm>
              <a:off x="2660104" y="2730466"/>
              <a:ext cx="1148824" cy="933967"/>
            </a:xfrm>
            <a:prstGeom prst="can">
              <a:avLst>
                <a:gd name="adj" fmla="val 9107"/>
              </a:avLst>
            </a:prstGeom>
            <a:solidFill>
              <a:srgbClr val="009CC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08EE6D3D-795D-07CC-6DDE-A2D2421A9997}"/>
                </a:ext>
              </a:extLst>
            </p:cNvPr>
            <p:cNvCxnSpPr>
              <a:cxnSpLocks/>
              <a:endCxn id="13" idx="0"/>
            </p:cNvCxnSpPr>
            <p:nvPr/>
          </p:nvCxnSpPr>
          <p:spPr>
            <a:xfrm flipH="1">
              <a:off x="2364973" y="3268096"/>
              <a:ext cx="564320" cy="2887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62ACA9A-BACF-BA2B-CC07-96C99FD07011}"/>
                </a:ext>
              </a:extLst>
            </p:cNvPr>
            <p:cNvSpPr txBox="1"/>
            <p:nvPr/>
          </p:nvSpPr>
          <p:spPr>
            <a:xfrm>
              <a:off x="1748458" y="3556808"/>
              <a:ext cx="1233030" cy="461665"/>
            </a:xfrm>
            <a:prstGeom prst="rect">
              <a:avLst/>
            </a:prstGeom>
            <a:noFill/>
          </p:spPr>
          <p:txBody>
            <a:bodyPr wrap="none" rtlCol="0">
              <a:spAutoFit/>
            </a:bodyPr>
            <a:lstStyle/>
            <a:p>
              <a:pPr algn="ctr"/>
              <a:r>
                <a:rPr lang="sl-SI" sz="1200" b="1" dirty="0">
                  <a:solidFill>
                    <a:schemeClr val="bg1"/>
                  </a:solidFill>
                </a:rPr>
                <a:t>Anode</a:t>
              </a:r>
            </a:p>
            <a:p>
              <a:pPr algn="ctr"/>
              <a:r>
                <a:rPr lang="sl-SI" sz="1200" b="1" dirty="0">
                  <a:solidFill>
                    <a:schemeClr val="bg1"/>
                  </a:solidFill>
                </a:rPr>
                <a:t>(RuO</a:t>
              </a:r>
              <a:r>
                <a:rPr lang="sl-SI" sz="1200" b="1" baseline="-25000" dirty="0">
                  <a:solidFill>
                    <a:schemeClr val="bg1"/>
                  </a:solidFill>
                </a:rPr>
                <a:t>2</a:t>
              </a:r>
              <a:r>
                <a:rPr lang="sl-SI" sz="1200" b="1" dirty="0">
                  <a:solidFill>
                    <a:schemeClr val="bg1"/>
                  </a:solidFill>
                </a:rPr>
                <a:t>/IrO</a:t>
              </a:r>
              <a:r>
                <a:rPr lang="sl-SI" sz="1200" b="1" baseline="-25000" dirty="0">
                  <a:solidFill>
                    <a:schemeClr val="bg1"/>
                  </a:solidFill>
                </a:rPr>
                <a:t>2</a:t>
              </a:r>
              <a:r>
                <a:rPr lang="sl-SI" sz="1200" b="1" dirty="0">
                  <a:solidFill>
                    <a:schemeClr val="bg1"/>
                  </a:solidFill>
                </a:rPr>
                <a:t>/</a:t>
              </a:r>
              <a:r>
                <a:rPr lang="sl-SI" sz="1200" b="1" dirty="0" err="1">
                  <a:solidFill>
                    <a:schemeClr val="bg1"/>
                  </a:solidFill>
                </a:rPr>
                <a:t>NiO</a:t>
              </a:r>
              <a:r>
                <a:rPr lang="sl-SI" sz="1200" b="1" dirty="0">
                  <a:solidFill>
                    <a:schemeClr val="bg1"/>
                  </a:solidFill>
                </a:rPr>
                <a:t>)</a:t>
              </a:r>
            </a:p>
          </p:txBody>
        </p:sp>
        <p:sp>
          <p:nvSpPr>
            <p:cNvPr id="14" name="TextBox 13">
              <a:extLst>
                <a:ext uri="{FF2B5EF4-FFF2-40B4-BE49-F238E27FC236}">
                  <a16:creationId xmlns:a16="http://schemas.microsoft.com/office/drawing/2014/main" id="{8970FD21-B3BD-0F4C-96FC-F1A41F26C494}"/>
                </a:ext>
              </a:extLst>
            </p:cNvPr>
            <p:cNvSpPr txBox="1"/>
            <p:nvPr/>
          </p:nvSpPr>
          <p:spPr>
            <a:xfrm>
              <a:off x="3680053" y="3609269"/>
              <a:ext cx="720262" cy="461665"/>
            </a:xfrm>
            <a:prstGeom prst="rect">
              <a:avLst/>
            </a:prstGeom>
            <a:noFill/>
          </p:spPr>
          <p:txBody>
            <a:bodyPr wrap="none" rtlCol="0">
              <a:spAutoFit/>
            </a:bodyPr>
            <a:lstStyle/>
            <a:p>
              <a:pPr algn="ctr"/>
              <a:r>
                <a:rPr lang="sl-SI" sz="1200" b="1" dirty="0" err="1">
                  <a:solidFill>
                    <a:schemeClr val="bg1"/>
                  </a:solidFill>
                </a:rPr>
                <a:t>Cathode</a:t>
              </a:r>
              <a:endParaRPr lang="sl-SI" sz="1200" b="1" dirty="0">
                <a:solidFill>
                  <a:schemeClr val="bg1"/>
                </a:solidFill>
              </a:endParaRPr>
            </a:p>
            <a:p>
              <a:pPr algn="ctr"/>
              <a:r>
                <a:rPr lang="sl-SI" sz="1200" b="1" dirty="0">
                  <a:solidFill>
                    <a:schemeClr val="bg1"/>
                  </a:solidFill>
                </a:rPr>
                <a:t>(</a:t>
              </a:r>
              <a:r>
                <a:rPr lang="sl-SI" sz="1200" b="1" dirty="0" err="1">
                  <a:solidFill>
                    <a:schemeClr val="bg1"/>
                  </a:solidFill>
                </a:rPr>
                <a:t>Pt</a:t>
              </a:r>
              <a:r>
                <a:rPr lang="sl-SI" sz="1200" b="1" dirty="0">
                  <a:solidFill>
                    <a:schemeClr val="bg1"/>
                  </a:solidFill>
                </a:rPr>
                <a:t>)</a:t>
              </a:r>
              <a:endParaRPr lang="en-GB" sz="1200" b="1" dirty="0">
                <a:solidFill>
                  <a:schemeClr val="bg1"/>
                </a:solidFill>
              </a:endParaRPr>
            </a:p>
          </p:txBody>
        </p:sp>
        <p:sp>
          <p:nvSpPr>
            <p:cNvPr id="15" name="TextBox 14">
              <a:extLst>
                <a:ext uri="{FF2B5EF4-FFF2-40B4-BE49-F238E27FC236}">
                  <a16:creationId xmlns:a16="http://schemas.microsoft.com/office/drawing/2014/main" id="{CAD9BF2D-B408-5E2E-6A9B-89B4110A86B1}"/>
                </a:ext>
              </a:extLst>
            </p:cNvPr>
            <p:cNvSpPr txBox="1"/>
            <p:nvPr/>
          </p:nvSpPr>
          <p:spPr>
            <a:xfrm>
              <a:off x="1763839" y="1154248"/>
              <a:ext cx="3078215" cy="369332"/>
            </a:xfrm>
            <a:prstGeom prst="rect">
              <a:avLst/>
            </a:prstGeom>
            <a:noFill/>
          </p:spPr>
          <p:txBody>
            <a:bodyPr wrap="none" rtlCol="0">
              <a:spAutoFit/>
            </a:bodyPr>
            <a:lstStyle/>
            <a:p>
              <a:r>
                <a:rPr lang="sl-SI" b="1" dirty="0" err="1">
                  <a:solidFill>
                    <a:schemeClr val="bg1"/>
                  </a:solidFill>
                </a:rPr>
                <a:t>Electrocatalytic</a:t>
              </a:r>
              <a:r>
                <a:rPr lang="sl-SI" b="1" dirty="0">
                  <a:solidFill>
                    <a:schemeClr val="bg1"/>
                  </a:solidFill>
                </a:rPr>
                <a:t> </a:t>
              </a:r>
              <a:r>
                <a:rPr lang="sl-SI" b="1" dirty="0" err="1">
                  <a:solidFill>
                    <a:schemeClr val="bg1"/>
                  </a:solidFill>
                </a:rPr>
                <a:t>water</a:t>
              </a:r>
              <a:r>
                <a:rPr lang="sl-SI" b="1" dirty="0">
                  <a:solidFill>
                    <a:schemeClr val="bg1"/>
                  </a:solidFill>
                </a:rPr>
                <a:t> </a:t>
              </a:r>
              <a:r>
                <a:rPr lang="sl-SI" b="1" dirty="0" err="1">
                  <a:solidFill>
                    <a:schemeClr val="bg1"/>
                  </a:solidFill>
                </a:rPr>
                <a:t>splitting</a:t>
              </a:r>
              <a:endParaRPr lang="en-GB" b="1" dirty="0">
                <a:solidFill>
                  <a:schemeClr val="bg1"/>
                </a:solidFill>
              </a:endParaRPr>
            </a:p>
          </p:txBody>
        </p:sp>
        <p:sp>
          <p:nvSpPr>
            <p:cNvPr id="16" name="Arrow: Curved Up 8">
              <a:extLst>
                <a:ext uri="{FF2B5EF4-FFF2-40B4-BE49-F238E27FC236}">
                  <a16:creationId xmlns:a16="http://schemas.microsoft.com/office/drawing/2014/main" id="{83B44AF2-B96B-2A27-8F83-291308F485FA}"/>
                </a:ext>
              </a:extLst>
            </p:cNvPr>
            <p:cNvSpPr/>
            <p:nvPr/>
          </p:nvSpPr>
          <p:spPr>
            <a:xfrm rot="4993047">
              <a:off x="3682052" y="2828255"/>
              <a:ext cx="953667" cy="452483"/>
            </a:xfrm>
            <a:prstGeom prst="curvedUpArrow">
              <a:avLst/>
            </a:prstGeom>
            <a:solidFill>
              <a:srgbClr val="E457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TextBox 16">
              <a:extLst>
                <a:ext uri="{FF2B5EF4-FFF2-40B4-BE49-F238E27FC236}">
                  <a16:creationId xmlns:a16="http://schemas.microsoft.com/office/drawing/2014/main" id="{64C4E22E-DC01-A8C4-4131-9E7CBEF7D93E}"/>
                </a:ext>
              </a:extLst>
            </p:cNvPr>
            <p:cNvSpPr txBox="1"/>
            <p:nvPr/>
          </p:nvSpPr>
          <p:spPr>
            <a:xfrm>
              <a:off x="4318660" y="2428386"/>
              <a:ext cx="407484" cy="369332"/>
            </a:xfrm>
            <a:prstGeom prst="rect">
              <a:avLst/>
            </a:prstGeom>
            <a:noFill/>
          </p:spPr>
          <p:txBody>
            <a:bodyPr wrap="none" rtlCol="0">
              <a:spAutoFit/>
            </a:bodyPr>
            <a:lstStyle/>
            <a:p>
              <a:r>
                <a:rPr lang="sl-SI" b="1" dirty="0">
                  <a:solidFill>
                    <a:schemeClr val="bg1"/>
                  </a:solidFill>
                </a:rPr>
                <a:t>H</a:t>
              </a:r>
              <a:r>
                <a:rPr lang="sl-SI" b="1" baseline="30000" dirty="0">
                  <a:solidFill>
                    <a:schemeClr val="bg1"/>
                  </a:solidFill>
                </a:rPr>
                <a:t>+</a:t>
              </a:r>
              <a:endParaRPr lang="en-GB" b="1" baseline="30000" dirty="0">
                <a:solidFill>
                  <a:schemeClr val="bg1"/>
                </a:solidFill>
              </a:endParaRPr>
            </a:p>
          </p:txBody>
        </p:sp>
        <p:sp>
          <p:nvSpPr>
            <p:cNvPr id="18" name="Explosion: 8 Points 10">
              <a:extLst>
                <a:ext uri="{FF2B5EF4-FFF2-40B4-BE49-F238E27FC236}">
                  <a16:creationId xmlns:a16="http://schemas.microsoft.com/office/drawing/2014/main" id="{007F1851-03EB-FDE9-65B9-55314200867C}"/>
                </a:ext>
              </a:extLst>
            </p:cNvPr>
            <p:cNvSpPr/>
            <p:nvPr/>
          </p:nvSpPr>
          <p:spPr>
            <a:xfrm>
              <a:off x="4429466" y="3164573"/>
              <a:ext cx="582216" cy="723969"/>
            </a:xfrm>
            <a:prstGeom prst="irregularSeal1">
              <a:avLst/>
            </a:prstGeom>
            <a:solidFill>
              <a:srgbClr val="00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00FF00"/>
                </a:highlight>
              </a:endParaRPr>
            </a:p>
          </p:txBody>
        </p:sp>
        <p:sp>
          <p:nvSpPr>
            <p:cNvPr id="19" name="Arrow: Curved Up 11">
              <a:extLst>
                <a:ext uri="{FF2B5EF4-FFF2-40B4-BE49-F238E27FC236}">
                  <a16:creationId xmlns:a16="http://schemas.microsoft.com/office/drawing/2014/main" id="{66854901-B6BA-F559-6A79-DEC511C895D8}"/>
                </a:ext>
              </a:extLst>
            </p:cNvPr>
            <p:cNvSpPr/>
            <p:nvPr/>
          </p:nvSpPr>
          <p:spPr>
            <a:xfrm rot="16362182">
              <a:off x="1865856" y="2735636"/>
              <a:ext cx="965900" cy="452483"/>
            </a:xfrm>
            <a:prstGeom prst="curvedUpArrow">
              <a:avLst/>
            </a:prstGeom>
            <a:solidFill>
              <a:srgbClr val="E457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TextBox 19">
              <a:extLst>
                <a:ext uri="{FF2B5EF4-FFF2-40B4-BE49-F238E27FC236}">
                  <a16:creationId xmlns:a16="http://schemas.microsoft.com/office/drawing/2014/main" id="{2E64EE1B-0C73-A56D-B5B4-8F43B324A3E6}"/>
                </a:ext>
              </a:extLst>
            </p:cNvPr>
            <p:cNvSpPr txBox="1"/>
            <p:nvPr/>
          </p:nvSpPr>
          <p:spPr>
            <a:xfrm>
              <a:off x="1553159" y="3239937"/>
              <a:ext cx="683721" cy="369332"/>
            </a:xfrm>
            <a:prstGeom prst="rect">
              <a:avLst/>
            </a:prstGeom>
            <a:noFill/>
          </p:spPr>
          <p:txBody>
            <a:bodyPr wrap="square" rtlCol="0">
              <a:spAutoFit/>
            </a:bodyPr>
            <a:lstStyle/>
            <a:p>
              <a:r>
                <a:rPr lang="sl-SI" b="1" dirty="0">
                  <a:solidFill>
                    <a:schemeClr val="bg1"/>
                  </a:solidFill>
                </a:rPr>
                <a:t>H</a:t>
              </a:r>
              <a:r>
                <a:rPr lang="sl-SI" b="1" baseline="-25000" dirty="0">
                  <a:solidFill>
                    <a:schemeClr val="bg1"/>
                  </a:solidFill>
                </a:rPr>
                <a:t>2</a:t>
              </a:r>
              <a:r>
                <a:rPr lang="sl-SI" b="1" dirty="0">
                  <a:solidFill>
                    <a:schemeClr val="bg1"/>
                  </a:solidFill>
                </a:rPr>
                <a:t>O</a:t>
              </a:r>
              <a:endParaRPr lang="en-GB" b="1" baseline="-25000" dirty="0">
                <a:solidFill>
                  <a:schemeClr val="bg1"/>
                </a:solidFill>
              </a:endParaRPr>
            </a:p>
          </p:txBody>
        </p:sp>
        <p:sp>
          <p:nvSpPr>
            <p:cNvPr id="23" name="TextBox 22">
              <a:extLst>
                <a:ext uri="{FF2B5EF4-FFF2-40B4-BE49-F238E27FC236}">
                  <a16:creationId xmlns:a16="http://schemas.microsoft.com/office/drawing/2014/main" id="{BFE82273-A731-9C49-1C33-97C128020946}"/>
                </a:ext>
              </a:extLst>
            </p:cNvPr>
            <p:cNvSpPr txBox="1"/>
            <p:nvPr/>
          </p:nvSpPr>
          <p:spPr>
            <a:xfrm>
              <a:off x="1727052" y="2227703"/>
              <a:ext cx="496956" cy="369332"/>
            </a:xfrm>
            <a:prstGeom prst="rect">
              <a:avLst/>
            </a:prstGeom>
            <a:noFill/>
          </p:spPr>
          <p:txBody>
            <a:bodyPr wrap="square" rtlCol="0">
              <a:spAutoFit/>
            </a:bodyPr>
            <a:lstStyle/>
            <a:p>
              <a:r>
                <a:rPr lang="sl-SI" b="1" dirty="0">
                  <a:solidFill>
                    <a:schemeClr val="bg1"/>
                  </a:solidFill>
                </a:rPr>
                <a:t>O</a:t>
              </a:r>
              <a:r>
                <a:rPr lang="sl-SI" b="1" baseline="-25000" dirty="0">
                  <a:solidFill>
                    <a:schemeClr val="bg1"/>
                  </a:solidFill>
                </a:rPr>
                <a:t>2</a:t>
              </a:r>
              <a:endParaRPr lang="en-GB" b="1" baseline="-25000" dirty="0">
                <a:solidFill>
                  <a:schemeClr val="bg1"/>
                </a:solidFill>
              </a:endParaRPr>
            </a:p>
          </p:txBody>
        </p:sp>
        <p:sp>
          <p:nvSpPr>
            <p:cNvPr id="26" name="TextBox 25">
              <a:extLst>
                <a:ext uri="{FF2B5EF4-FFF2-40B4-BE49-F238E27FC236}">
                  <a16:creationId xmlns:a16="http://schemas.microsoft.com/office/drawing/2014/main" id="{DE7D75BB-9020-CEF2-5DBA-56A5B8453D33}"/>
                </a:ext>
              </a:extLst>
            </p:cNvPr>
            <p:cNvSpPr txBox="1"/>
            <p:nvPr/>
          </p:nvSpPr>
          <p:spPr>
            <a:xfrm>
              <a:off x="1971635" y="2802218"/>
              <a:ext cx="582212" cy="369332"/>
            </a:xfrm>
            <a:prstGeom prst="rect">
              <a:avLst/>
            </a:prstGeom>
            <a:noFill/>
          </p:spPr>
          <p:txBody>
            <a:bodyPr wrap="none" rtlCol="0">
              <a:spAutoFit/>
            </a:bodyPr>
            <a:lstStyle/>
            <a:p>
              <a:pPr algn="ctr"/>
              <a:r>
                <a:rPr lang="sl-SI" b="1" dirty="0">
                  <a:solidFill>
                    <a:schemeClr val="bg1"/>
                  </a:solidFill>
                </a:rPr>
                <a:t>OER</a:t>
              </a:r>
              <a:endParaRPr lang="en-GB" b="1" dirty="0">
                <a:solidFill>
                  <a:schemeClr val="bg1"/>
                </a:solidFill>
              </a:endParaRPr>
            </a:p>
          </p:txBody>
        </p:sp>
        <p:sp>
          <p:nvSpPr>
            <p:cNvPr id="45" name="TextBox 44">
              <a:extLst>
                <a:ext uri="{FF2B5EF4-FFF2-40B4-BE49-F238E27FC236}">
                  <a16:creationId xmlns:a16="http://schemas.microsoft.com/office/drawing/2014/main" id="{776E5503-B3F5-27E9-9A7E-E2625CFADD44}"/>
                </a:ext>
              </a:extLst>
            </p:cNvPr>
            <p:cNvSpPr txBox="1"/>
            <p:nvPr/>
          </p:nvSpPr>
          <p:spPr>
            <a:xfrm>
              <a:off x="3904347" y="2806883"/>
              <a:ext cx="572593" cy="369332"/>
            </a:xfrm>
            <a:prstGeom prst="rect">
              <a:avLst/>
            </a:prstGeom>
            <a:noFill/>
          </p:spPr>
          <p:txBody>
            <a:bodyPr wrap="none" rtlCol="0">
              <a:spAutoFit/>
            </a:bodyPr>
            <a:lstStyle/>
            <a:p>
              <a:pPr algn="ctr"/>
              <a:r>
                <a:rPr lang="sl-SI" b="1" dirty="0">
                  <a:solidFill>
                    <a:schemeClr val="bg1"/>
                  </a:solidFill>
                </a:rPr>
                <a:t>HER</a:t>
              </a:r>
              <a:endParaRPr lang="en-GB" b="1" dirty="0">
                <a:solidFill>
                  <a:schemeClr val="bg1"/>
                </a:solidFill>
              </a:endParaRPr>
            </a:p>
          </p:txBody>
        </p:sp>
        <p:sp>
          <p:nvSpPr>
            <p:cNvPr id="56" name="Cylinder 16">
              <a:extLst>
                <a:ext uri="{FF2B5EF4-FFF2-40B4-BE49-F238E27FC236}">
                  <a16:creationId xmlns:a16="http://schemas.microsoft.com/office/drawing/2014/main" id="{E27AC8BC-C9BF-71B2-CBC7-469E01054171}"/>
                </a:ext>
              </a:extLst>
            </p:cNvPr>
            <p:cNvSpPr/>
            <p:nvPr/>
          </p:nvSpPr>
          <p:spPr>
            <a:xfrm>
              <a:off x="2660104" y="2448962"/>
              <a:ext cx="1148824" cy="369332"/>
            </a:xfrm>
            <a:prstGeom prst="ca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Cylinder 17">
              <a:extLst>
                <a:ext uri="{FF2B5EF4-FFF2-40B4-BE49-F238E27FC236}">
                  <a16:creationId xmlns:a16="http://schemas.microsoft.com/office/drawing/2014/main" id="{275A6C86-4933-3B64-043A-4EB01BC8A756}"/>
                </a:ext>
              </a:extLst>
            </p:cNvPr>
            <p:cNvSpPr/>
            <p:nvPr/>
          </p:nvSpPr>
          <p:spPr>
            <a:xfrm>
              <a:off x="2894251" y="2399757"/>
              <a:ext cx="79404" cy="1011623"/>
            </a:xfrm>
            <a:prstGeom prst="can">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Cylinder 18">
              <a:extLst>
                <a:ext uri="{FF2B5EF4-FFF2-40B4-BE49-F238E27FC236}">
                  <a16:creationId xmlns:a16="http://schemas.microsoft.com/office/drawing/2014/main" id="{6F237BB2-1866-4FC7-7AA2-D9D1B295AD74}"/>
                </a:ext>
              </a:extLst>
            </p:cNvPr>
            <p:cNvSpPr/>
            <p:nvPr/>
          </p:nvSpPr>
          <p:spPr>
            <a:xfrm>
              <a:off x="3421327" y="2399757"/>
              <a:ext cx="79404" cy="782995"/>
            </a:xfrm>
            <a:prstGeom prst="can">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5" name="Group 64">
              <a:extLst>
                <a:ext uri="{FF2B5EF4-FFF2-40B4-BE49-F238E27FC236}">
                  <a16:creationId xmlns:a16="http://schemas.microsoft.com/office/drawing/2014/main" id="{69A8D6A0-D5D1-DA01-1C63-57611D989C23}"/>
                </a:ext>
              </a:extLst>
            </p:cNvPr>
            <p:cNvGrpSpPr/>
            <p:nvPr/>
          </p:nvGrpSpPr>
          <p:grpSpPr>
            <a:xfrm>
              <a:off x="2426544" y="2221826"/>
              <a:ext cx="1615943" cy="319446"/>
              <a:chOff x="9778141" y="3405565"/>
              <a:chExt cx="1615943" cy="319446"/>
            </a:xfrm>
            <a:solidFill>
              <a:srgbClr val="F58A1F"/>
            </a:solidFill>
          </p:grpSpPr>
          <p:sp>
            <p:nvSpPr>
              <p:cNvPr id="102" name="Cylinder 20">
                <a:extLst>
                  <a:ext uri="{FF2B5EF4-FFF2-40B4-BE49-F238E27FC236}">
                    <a16:creationId xmlns:a16="http://schemas.microsoft.com/office/drawing/2014/main" id="{B9BE89C3-057E-A0FD-392E-919077402A5C}"/>
                  </a:ext>
                </a:extLst>
              </p:cNvPr>
              <p:cNvSpPr/>
              <p:nvPr/>
            </p:nvSpPr>
            <p:spPr>
              <a:xfrm>
                <a:off x="9778141" y="3405565"/>
                <a:ext cx="1615943" cy="319446"/>
              </a:xfrm>
              <a:prstGeom prst="can">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Oval 102">
                <a:extLst>
                  <a:ext uri="{FF2B5EF4-FFF2-40B4-BE49-F238E27FC236}">
                    <a16:creationId xmlns:a16="http://schemas.microsoft.com/office/drawing/2014/main" id="{57F9205C-41F0-5887-8C1D-765E3D68EE9B}"/>
                  </a:ext>
                </a:extLst>
              </p:cNvPr>
              <p:cNvSpPr/>
              <p:nvPr/>
            </p:nvSpPr>
            <p:spPr>
              <a:xfrm>
                <a:off x="10197679" y="3446086"/>
                <a:ext cx="187725" cy="7163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Oval 103">
                <a:extLst>
                  <a:ext uri="{FF2B5EF4-FFF2-40B4-BE49-F238E27FC236}">
                    <a16:creationId xmlns:a16="http://schemas.microsoft.com/office/drawing/2014/main" id="{DFF053BA-EF4D-D4A7-85CA-2024339A43D8}"/>
                  </a:ext>
                </a:extLst>
              </p:cNvPr>
              <p:cNvSpPr/>
              <p:nvPr/>
            </p:nvSpPr>
            <p:spPr>
              <a:xfrm>
                <a:off x="10711079" y="3447982"/>
                <a:ext cx="187725" cy="7163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2" name="Oval 71">
              <a:extLst>
                <a:ext uri="{FF2B5EF4-FFF2-40B4-BE49-F238E27FC236}">
                  <a16:creationId xmlns:a16="http://schemas.microsoft.com/office/drawing/2014/main" id="{FCC97AB2-E1C7-B059-3E98-E8C55BD93F2F}"/>
                </a:ext>
              </a:extLst>
            </p:cNvPr>
            <p:cNvSpPr/>
            <p:nvPr/>
          </p:nvSpPr>
          <p:spPr>
            <a:xfrm>
              <a:off x="2836194" y="3164573"/>
              <a:ext cx="36000" cy="36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Oval 72">
              <a:extLst>
                <a:ext uri="{FF2B5EF4-FFF2-40B4-BE49-F238E27FC236}">
                  <a16:creationId xmlns:a16="http://schemas.microsoft.com/office/drawing/2014/main" id="{182F3B0A-FE61-6F2C-559F-F88A127AA89B}"/>
                </a:ext>
              </a:extLst>
            </p:cNvPr>
            <p:cNvSpPr/>
            <p:nvPr/>
          </p:nvSpPr>
          <p:spPr>
            <a:xfrm>
              <a:off x="2988594" y="3316973"/>
              <a:ext cx="36000" cy="36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a:extLst>
                <a:ext uri="{FF2B5EF4-FFF2-40B4-BE49-F238E27FC236}">
                  <a16:creationId xmlns:a16="http://schemas.microsoft.com/office/drawing/2014/main" id="{8A9630E7-84E1-F5E7-B625-6CA7B8061B90}"/>
                </a:ext>
              </a:extLst>
            </p:cNvPr>
            <p:cNvSpPr/>
            <p:nvPr/>
          </p:nvSpPr>
          <p:spPr>
            <a:xfrm>
              <a:off x="2836194" y="3340856"/>
              <a:ext cx="36000" cy="36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a:extLst>
                <a:ext uri="{FF2B5EF4-FFF2-40B4-BE49-F238E27FC236}">
                  <a16:creationId xmlns:a16="http://schemas.microsoft.com/office/drawing/2014/main" id="{CD1E4277-7390-DEAA-0DD3-77E0D956FCAA}"/>
                </a:ext>
              </a:extLst>
            </p:cNvPr>
            <p:cNvSpPr/>
            <p:nvPr/>
          </p:nvSpPr>
          <p:spPr>
            <a:xfrm>
              <a:off x="2988594" y="3493256"/>
              <a:ext cx="36000" cy="36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6112B6CF-A15E-C1C3-CFE2-0F4AC9DB185B}"/>
                </a:ext>
              </a:extLst>
            </p:cNvPr>
            <p:cNvSpPr/>
            <p:nvPr/>
          </p:nvSpPr>
          <p:spPr>
            <a:xfrm>
              <a:off x="2981488" y="2979879"/>
              <a:ext cx="36000" cy="36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Oval 76">
              <a:extLst>
                <a:ext uri="{FF2B5EF4-FFF2-40B4-BE49-F238E27FC236}">
                  <a16:creationId xmlns:a16="http://schemas.microsoft.com/office/drawing/2014/main" id="{2DC50D59-5154-C35D-976F-212A88352F5D}"/>
                </a:ext>
              </a:extLst>
            </p:cNvPr>
            <p:cNvSpPr/>
            <p:nvPr/>
          </p:nvSpPr>
          <p:spPr>
            <a:xfrm>
              <a:off x="3133888" y="3132279"/>
              <a:ext cx="36000" cy="36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Oval 77">
              <a:extLst>
                <a:ext uri="{FF2B5EF4-FFF2-40B4-BE49-F238E27FC236}">
                  <a16:creationId xmlns:a16="http://schemas.microsoft.com/office/drawing/2014/main" id="{640FE1D2-DE1F-BA14-5ECE-945DD160D7F8}"/>
                </a:ext>
              </a:extLst>
            </p:cNvPr>
            <p:cNvSpPr/>
            <p:nvPr/>
          </p:nvSpPr>
          <p:spPr>
            <a:xfrm>
              <a:off x="2981488" y="3156162"/>
              <a:ext cx="36000" cy="36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Oval 78">
              <a:extLst>
                <a:ext uri="{FF2B5EF4-FFF2-40B4-BE49-F238E27FC236}">
                  <a16:creationId xmlns:a16="http://schemas.microsoft.com/office/drawing/2014/main" id="{B2BEB17B-7706-153F-3CB7-F62CBB11553E}"/>
                </a:ext>
              </a:extLst>
            </p:cNvPr>
            <p:cNvSpPr/>
            <p:nvPr/>
          </p:nvSpPr>
          <p:spPr>
            <a:xfrm>
              <a:off x="3133888" y="3308562"/>
              <a:ext cx="36000" cy="36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Oval 79">
              <a:extLst>
                <a:ext uri="{FF2B5EF4-FFF2-40B4-BE49-F238E27FC236}">
                  <a16:creationId xmlns:a16="http://schemas.microsoft.com/office/drawing/2014/main" id="{E0A7B906-7461-5D06-071E-5A13CC82D503}"/>
                </a:ext>
              </a:extLst>
            </p:cNvPr>
            <p:cNvSpPr/>
            <p:nvPr/>
          </p:nvSpPr>
          <p:spPr>
            <a:xfrm>
              <a:off x="3266947" y="3146573"/>
              <a:ext cx="36000" cy="36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Oval 80">
              <a:extLst>
                <a:ext uri="{FF2B5EF4-FFF2-40B4-BE49-F238E27FC236}">
                  <a16:creationId xmlns:a16="http://schemas.microsoft.com/office/drawing/2014/main" id="{222F150C-2B60-95B5-9BDF-43C8E604B7AF}"/>
                </a:ext>
              </a:extLst>
            </p:cNvPr>
            <p:cNvSpPr/>
            <p:nvPr/>
          </p:nvSpPr>
          <p:spPr>
            <a:xfrm>
              <a:off x="3419347" y="3298973"/>
              <a:ext cx="36000" cy="36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Oval 81">
              <a:extLst>
                <a:ext uri="{FF2B5EF4-FFF2-40B4-BE49-F238E27FC236}">
                  <a16:creationId xmlns:a16="http://schemas.microsoft.com/office/drawing/2014/main" id="{82B93391-3255-FECB-0EFB-BED0DA073B68}"/>
                </a:ext>
              </a:extLst>
            </p:cNvPr>
            <p:cNvSpPr/>
            <p:nvPr/>
          </p:nvSpPr>
          <p:spPr>
            <a:xfrm>
              <a:off x="3266947" y="3322856"/>
              <a:ext cx="36000" cy="36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Oval 82">
              <a:extLst>
                <a:ext uri="{FF2B5EF4-FFF2-40B4-BE49-F238E27FC236}">
                  <a16:creationId xmlns:a16="http://schemas.microsoft.com/office/drawing/2014/main" id="{0A3FFDFA-E450-7A4B-BCD7-648FFBFE8D16}"/>
                </a:ext>
              </a:extLst>
            </p:cNvPr>
            <p:cNvSpPr/>
            <p:nvPr/>
          </p:nvSpPr>
          <p:spPr>
            <a:xfrm>
              <a:off x="3419347" y="3475256"/>
              <a:ext cx="36000" cy="36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Oval 83">
              <a:extLst>
                <a:ext uri="{FF2B5EF4-FFF2-40B4-BE49-F238E27FC236}">
                  <a16:creationId xmlns:a16="http://schemas.microsoft.com/office/drawing/2014/main" id="{46E24FC8-47C7-752A-C67F-BB820E68007F}"/>
                </a:ext>
              </a:extLst>
            </p:cNvPr>
            <p:cNvSpPr/>
            <p:nvPr/>
          </p:nvSpPr>
          <p:spPr>
            <a:xfrm>
              <a:off x="3412241" y="2961879"/>
              <a:ext cx="36000" cy="36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Oval 84">
              <a:extLst>
                <a:ext uri="{FF2B5EF4-FFF2-40B4-BE49-F238E27FC236}">
                  <a16:creationId xmlns:a16="http://schemas.microsoft.com/office/drawing/2014/main" id="{F5416F23-81B5-C951-32F6-1F18DF02FEDA}"/>
                </a:ext>
              </a:extLst>
            </p:cNvPr>
            <p:cNvSpPr/>
            <p:nvPr/>
          </p:nvSpPr>
          <p:spPr>
            <a:xfrm>
              <a:off x="3564641" y="3114279"/>
              <a:ext cx="36000" cy="36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Oval 85">
              <a:extLst>
                <a:ext uri="{FF2B5EF4-FFF2-40B4-BE49-F238E27FC236}">
                  <a16:creationId xmlns:a16="http://schemas.microsoft.com/office/drawing/2014/main" id="{63732022-A74C-6B55-0F01-AA77752F1E13}"/>
                </a:ext>
              </a:extLst>
            </p:cNvPr>
            <p:cNvSpPr/>
            <p:nvPr/>
          </p:nvSpPr>
          <p:spPr>
            <a:xfrm>
              <a:off x="3412241" y="3138162"/>
              <a:ext cx="36000" cy="36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Oval 86">
              <a:extLst>
                <a:ext uri="{FF2B5EF4-FFF2-40B4-BE49-F238E27FC236}">
                  <a16:creationId xmlns:a16="http://schemas.microsoft.com/office/drawing/2014/main" id="{C949FF4E-7046-8791-6554-8678796CBA55}"/>
                </a:ext>
              </a:extLst>
            </p:cNvPr>
            <p:cNvSpPr/>
            <p:nvPr/>
          </p:nvSpPr>
          <p:spPr>
            <a:xfrm>
              <a:off x="3564641" y="3290562"/>
              <a:ext cx="36000" cy="36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8" name="Straight Connector 87">
              <a:extLst>
                <a:ext uri="{FF2B5EF4-FFF2-40B4-BE49-F238E27FC236}">
                  <a16:creationId xmlns:a16="http://schemas.microsoft.com/office/drawing/2014/main" id="{66E7826D-DA39-6382-BF9B-5F557900532A}"/>
                </a:ext>
              </a:extLst>
            </p:cNvPr>
            <p:cNvCxnSpPr>
              <a:cxnSpLocks/>
            </p:cNvCxnSpPr>
            <p:nvPr/>
          </p:nvCxnSpPr>
          <p:spPr>
            <a:xfrm>
              <a:off x="3252169" y="1763905"/>
              <a:ext cx="0" cy="9000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CA3F300E-38C7-0C17-CA16-5AEEE586E40E}"/>
                </a:ext>
              </a:extLst>
            </p:cNvPr>
            <p:cNvCxnSpPr>
              <a:cxnSpLocks/>
            </p:cNvCxnSpPr>
            <p:nvPr/>
          </p:nvCxnSpPr>
          <p:spPr>
            <a:xfrm>
              <a:off x="3151888" y="1703278"/>
              <a:ext cx="0" cy="18000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90" name="Arc 89">
              <a:extLst>
                <a:ext uri="{FF2B5EF4-FFF2-40B4-BE49-F238E27FC236}">
                  <a16:creationId xmlns:a16="http://schemas.microsoft.com/office/drawing/2014/main" id="{5511071E-0C5D-E631-C1A8-2B6CDF0C6A69}"/>
                </a:ext>
              </a:extLst>
            </p:cNvPr>
            <p:cNvSpPr/>
            <p:nvPr/>
          </p:nvSpPr>
          <p:spPr>
            <a:xfrm>
              <a:off x="2748936" y="1800913"/>
              <a:ext cx="971157" cy="343783"/>
            </a:xfrm>
            <a:prstGeom prst="arc">
              <a:avLst>
                <a:gd name="adj1" fmla="val 16200000"/>
                <a:gd name="adj2" fmla="val 2086593"/>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1" name="Cylinder 42">
              <a:extLst>
                <a:ext uri="{FF2B5EF4-FFF2-40B4-BE49-F238E27FC236}">
                  <a16:creationId xmlns:a16="http://schemas.microsoft.com/office/drawing/2014/main" id="{55E9A2A0-DA73-083E-8B64-620C47032480}"/>
                </a:ext>
              </a:extLst>
            </p:cNvPr>
            <p:cNvSpPr/>
            <p:nvPr/>
          </p:nvSpPr>
          <p:spPr>
            <a:xfrm>
              <a:off x="3419347" y="2043047"/>
              <a:ext cx="79200" cy="288000"/>
            </a:xfrm>
            <a:prstGeom prst="can">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Arc 91">
              <a:extLst>
                <a:ext uri="{FF2B5EF4-FFF2-40B4-BE49-F238E27FC236}">
                  <a16:creationId xmlns:a16="http://schemas.microsoft.com/office/drawing/2014/main" id="{BF5126BA-CE72-4D4A-9EFD-278156520551}"/>
                </a:ext>
              </a:extLst>
            </p:cNvPr>
            <p:cNvSpPr/>
            <p:nvPr/>
          </p:nvSpPr>
          <p:spPr>
            <a:xfrm flipH="1">
              <a:off x="2648309" y="1784628"/>
              <a:ext cx="971157" cy="343783"/>
            </a:xfrm>
            <a:prstGeom prst="arc">
              <a:avLst>
                <a:gd name="adj1" fmla="val 16200000"/>
                <a:gd name="adj2" fmla="val 2086593"/>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3" name="Cylinder 44">
              <a:extLst>
                <a:ext uri="{FF2B5EF4-FFF2-40B4-BE49-F238E27FC236}">
                  <a16:creationId xmlns:a16="http://schemas.microsoft.com/office/drawing/2014/main" id="{A3013C93-D342-9805-0EBF-E7EB48928708}"/>
                </a:ext>
              </a:extLst>
            </p:cNvPr>
            <p:cNvSpPr/>
            <p:nvPr/>
          </p:nvSpPr>
          <p:spPr>
            <a:xfrm>
              <a:off x="2894251" y="2043047"/>
              <a:ext cx="79200" cy="288000"/>
            </a:xfrm>
            <a:prstGeom prst="can">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TextBox 93">
              <a:extLst>
                <a:ext uri="{FF2B5EF4-FFF2-40B4-BE49-F238E27FC236}">
                  <a16:creationId xmlns:a16="http://schemas.microsoft.com/office/drawing/2014/main" id="{B3A0745D-F84B-3FED-F33D-A4646E246050}"/>
                </a:ext>
              </a:extLst>
            </p:cNvPr>
            <p:cNvSpPr txBox="1"/>
            <p:nvPr/>
          </p:nvSpPr>
          <p:spPr>
            <a:xfrm>
              <a:off x="2929293" y="1703278"/>
              <a:ext cx="300082" cy="369332"/>
            </a:xfrm>
            <a:prstGeom prst="rect">
              <a:avLst/>
            </a:prstGeom>
            <a:noFill/>
          </p:spPr>
          <p:txBody>
            <a:bodyPr wrap="none" rtlCol="0">
              <a:spAutoFit/>
            </a:bodyPr>
            <a:lstStyle/>
            <a:p>
              <a:r>
                <a:rPr lang="sl-SI" dirty="0">
                  <a:solidFill>
                    <a:srgbClr val="FF0000"/>
                  </a:solidFill>
                </a:rPr>
                <a:t>+</a:t>
              </a:r>
              <a:endParaRPr lang="en-GB" dirty="0">
                <a:solidFill>
                  <a:srgbClr val="FF0000"/>
                </a:solidFill>
              </a:endParaRPr>
            </a:p>
          </p:txBody>
        </p:sp>
        <p:sp>
          <p:nvSpPr>
            <p:cNvPr id="96" name="TextBox 95">
              <a:extLst>
                <a:ext uri="{FF2B5EF4-FFF2-40B4-BE49-F238E27FC236}">
                  <a16:creationId xmlns:a16="http://schemas.microsoft.com/office/drawing/2014/main" id="{65878523-9DB0-6E20-A052-6F7FC8547078}"/>
                </a:ext>
              </a:extLst>
            </p:cNvPr>
            <p:cNvSpPr txBox="1"/>
            <p:nvPr/>
          </p:nvSpPr>
          <p:spPr>
            <a:xfrm>
              <a:off x="3180740" y="1699391"/>
              <a:ext cx="255198" cy="369332"/>
            </a:xfrm>
            <a:prstGeom prst="rect">
              <a:avLst/>
            </a:prstGeom>
            <a:noFill/>
          </p:spPr>
          <p:txBody>
            <a:bodyPr wrap="none" rtlCol="0">
              <a:spAutoFit/>
            </a:bodyPr>
            <a:lstStyle/>
            <a:p>
              <a:r>
                <a:rPr lang="sl-SI" dirty="0"/>
                <a:t>-</a:t>
              </a:r>
              <a:endParaRPr lang="en-GB" dirty="0"/>
            </a:p>
          </p:txBody>
        </p:sp>
        <p:cxnSp>
          <p:nvCxnSpPr>
            <p:cNvPr id="97" name="Straight Arrow Connector 96">
              <a:extLst>
                <a:ext uri="{FF2B5EF4-FFF2-40B4-BE49-F238E27FC236}">
                  <a16:creationId xmlns:a16="http://schemas.microsoft.com/office/drawing/2014/main" id="{8D58AE42-8E6B-CBD7-424F-E589EE2FE63E}"/>
                </a:ext>
              </a:extLst>
            </p:cNvPr>
            <p:cNvCxnSpPr>
              <a:cxnSpLocks/>
              <a:stCxn id="61" idx="3"/>
              <a:endCxn id="14" idx="0"/>
            </p:cNvCxnSpPr>
            <p:nvPr/>
          </p:nvCxnSpPr>
          <p:spPr>
            <a:xfrm>
              <a:off x="3461029" y="3182752"/>
              <a:ext cx="579155" cy="4265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8" name="Lightning Bolt 97">
              <a:extLst>
                <a:ext uri="{FF2B5EF4-FFF2-40B4-BE49-F238E27FC236}">
                  <a16:creationId xmlns:a16="http://schemas.microsoft.com/office/drawing/2014/main" id="{BCE20CC8-F1CA-B5BB-8058-34F5BF33971E}"/>
                </a:ext>
              </a:extLst>
            </p:cNvPr>
            <p:cNvSpPr/>
            <p:nvPr/>
          </p:nvSpPr>
          <p:spPr>
            <a:xfrm rot="5045110">
              <a:off x="3750225" y="1628868"/>
              <a:ext cx="334782" cy="270075"/>
            </a:xfrm>
            <a:prstGeom prst="lightningBolt">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TextBox 98">
              <a:extLst>
                <a:ext uri="{FF2B5EF4-FFF2-40B4-BE49-F238E27FC236}">
                  <a16:creationId xmlns:a16="http://schemas.microsoft.com/office/drawing/2014/main" id="{747D1779-A8BB-13B6-E11A-BF1260A9C9FA}"/>
                </a:ext>
              </a:extLst>
            </p:cNvPr>
            <p:cNvSpPr txBox="1"/>
            <p:nvPr/>
          </p:nvSpPr>
          <p:spPr>
            <a:xfrm>
              <a:off x="3841278" y="1757274"/>
              <a:ext cx="920445" cy="400110"/>
            </a:xfrm>
            <a:prstGeom prst="rect">
              <a:avLst/>
            </a:prstGeom>
            <a:noFill/>
          </p:spPr>
          <p:txBody>
            <a:bodyPr wrap="none" rtlCol="0">
              <a:spAutoFit/>
            </a:bodyPr>
            <a:lstStyle/>
            <a:p>
              <a:pPr algn="ctr"/>
              <a:r>
                <a:rPr lang="en-US" sz="1000" dirty="0">
                  <a:solidFill>
                    <a:schemeClr val="bg1"/>
                  </a:solidFill>
                </a:rPr>
                <a:t>Renewable </a:t>
              </a:r>
              <a:endParaRPr lang="sl-SI" sz="1000" dirty="0">
                <a:solidFill>
                  <a:schemeClr val="bg1"/>
                </a:solidFill>
              </a:endParaRPr>
            </a:p>
            <a:p>
              <a:pPr algn="ctr"/>
              <a:r>
                <a:rPr lang="en-US" sz="1000" dirty="0">
                  <a:solidFill>
                    <a:schemeClr val="bg1"/>
                  </a:solidFill>
                </a:rPr>
                <a:t>energy source</a:t>
              </a:r>
            </a:p>
          </p:txBody>
        </p:sp>
        <p:sp>
          <p:nvSpPr>
            <p:cNvPr id="100" name="Explosion: 8 Points 50">
              <a:extLst>
                <a:ext uri="{FF2B5EF4-FFF2-40B4-BE49-F238E27FC236}">
                  <a16:creationId xmlns:a16="http://schemas.microsoft.com/office/drawing/2014/main" id="{B7DDED3F-6580-6A33-5325-882A04C3D751}"/>
                </a:ext>
              </a:extLst>
            </p:cNvPr>
            <p:cNvSpPr/>
            <p:nvPr/>
          </p:nvSpPr>
          <p:spPr>
            <a:xfrm>
              <a:off x="4468574" y="3200573"/>
              <a:ext cx="504000" cy="648000"/>
            </a:xfrm>
            <a:prstGeom prst="irregularSeal1">
              <a:avLst/>
            </a:prstGeom>
            <a:solidFill>
              <a:srgbClr val="00EA5F"/>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00FF00"/>
                </a:highlight>
              </a:endParaRPr>
            </a:p>
          </p:txBody>
        </p:sp>
        <p:sp>
          <p:nvSpPr>
            <p:cNvPr id="101" name="TextBox 100">
              <a:extLst>
                <a:ext uri="{FF2B5EF4-FFF2-40B4-BE49-F238E27FC236}">
                  <a16:creationId xmlns:a16="http://schemas.microsoft.com/office/drawing/2014/main" id="{EBD45036-8EF3-9E02-A9EC-F226C42FFE7B}"/>
                </a:ext>
              </a:extLst>
            </p:cNvPr>
            <p:cNvSpPr txBox="1"/>
            <p:nvPr/>
          </p:nvSpPr>
          <p:spPr>
            <a:xfrm>
              <a:off x="4519725" y="3295101"/>
              <a:ext cx="409086" cy="369332"/>
            </a:xfrm>
            <a:prstGeom prst="rect">
              <a:avLst/>
            </a:prstGeom>
            <a:noFill/>
          </p:spPr>
          <p:txBody>
            <a:bodyPr wrap="square" rtlCol="0">
              <a:spAutoFit/>
            </a:bodyPr>
            <a:lstStyle/>
            <a:p>
              <a:r>
                <a:rPr lang="sl-SI" b="1" dirty="0">
                  <a:solidFill>
                    <a:schemeClr val="bg1"/>
                  </a:solidFill>
                </a:rPr>
                <a:t>H</a:t>
              </a:r>
              <a:r>
                <a:rPr lang="sl-SI" b="1" baseline="-25000" dirty="0">
                  <a:solidFill>
                    <a:schemeClr val="bg1"/>
                  </a:solidFill>
                </a:rPr>
                <a:t>2</a:t>
              </a:r>
              <a:endParaRPr lang="en-GB" b="1" baseline="-25000" dirty="0">
                <a:solidFill>
                  <a:schemeClr val="bg1"/>
                </a:solidFill>
              </a:endParaRPr>
            </a:p>
          </p:txBody>
        </p:sp>
      </p:grpSp>
      <p:pic>
        <p:nvPicPr>
          <p:cNvPr id="106" name="Picture 2" descr="A graphical representation of a high entropy oxide phase with an enhanced focus on atom-only structure, omitting any connecting rods. This image features a large, dense cube composed entirely of closely packed atoms in five different colors (red for oxygen and blue, green, yellow, purple for metal ions). The atoms are arranged in such a way that they completely fill the space within the cube, showcasing a seamless and continuous structure without any visible connections between the atoms. This design highlights the random, high entropy arrangement while emphasizing the dense packing and vivid color diversity of the elements.">
            <a:extLst>
              <a:ext uri="{FF2B5EF4-FFF2-40B4-BE49-F238E27FC236}">
                <a16:creationId xmlns:a16="http://schemas.microsoft.com/office/drawing/2014/main" id="{1832C387-22AE-D458-6262-F7B8378427F7}"/>
              </a:ext>
            </a:extLst>
          </p:cNvPr>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6645512" y="4926434"/>
            <a:ext cx="1422356" cy="142235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5619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3657BE0B-546E-CA82-D949-4AC7498CA2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934"/>
            <a:ext cx="1403189" cy="1292045"/>
          </a:xfrm>
          <a:prstGeom prst="rect">
            <a:avLst/>
          </a:prstGeom>
        </p:spPr>
      </p:pic>
      <p:sp>
        <p:nvSpPr>
          <p:cNvPr id="6" name="TextBox 5">
            <a:extLst>
              <a:ext uri="{FF2B5EF4-FFF2-40B4-BE49-F238E27FC236}">
                <a16:creationId xmlns:a16="http://schemas.microsoft.com/office/drawing/2014/main" id="{199BD7FB-1F4C-B239-2FEC-5E71896B6EAC}"/>
              </a:ext>
            </a:extLst>
          </p:cNvPr>
          <p:cNvSpPr txBox="1"/>
          <p:nvPr/>
        </p:nvSpPr>
        <p:spPr>
          <a:xfrm>
            <a:off x="1403189" y="108851"/>
            <a:ext cx="6430726" cy="646331"/>
          </a:xfrm>
          <a:prstGeom prst="rect">
            <a:avLst/>
          </a:prstGeom>
          <a:noFill/>
        </p:spPr>
        <p:txBody>
          <a:bodyPr wrap="square">
            <a:spAutoFit/>
          </a:bodyPr>
          <a:lstStyle/>
          <a:p>
            <a:r>
              <a:rPr lang="en-GB" dirty="0">
                <a:solidFill>
                  <a:srgbClr val="C00000"/>
                </a:solidFill>
                <a:latin typeface="Inter Light" panose="02000503000000020004" pitchFamily="2" charset="0"/>
                <a:ea typeface="Inter Light" panose="02000503000000020004" pitchFamily="2" charset="0"/>
              </a:rPr>
              <a:t>Material discovery: HEO catalyst for water-splitting reactions to generate green hydrogen</a:t>
            </a:r>
            <a:endParaRPr lang="en-SI" dirty="0">
              <a:solidFill>
                <a:srgbClr val="C00000"/>
              </a:solidFill>
            </a:endParaRPr>
          </a:p>
        </p:txBody>
      </p:sp>
      <p:pic>
        <p:nvPicPr>
          <p:cNvPr id="16" name="HEO_new">
            <a:hlinkClick r:id="" action="ppaction://media"/>
            <a:extLst>
              <a:ext uri="{FF2B5EF4-FFF2-40B4-BE49-F238E27FC236}">
                <a16:creationId xmlns:a16="http://schemas.microsoft.com/office/drawing/2014/main" id="{AA82A0ED-6783-EB2C-3AE3-F32E7ECEB92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b="21935"/>
          <a:stretch/>
        </p:blipFill>
        <p:spPr>
          <a:xfrm>
            <a:off x="26654" y="3257066"/>
            <a:ext cx="4072436" cy="3600000"/>
          </a:xfrm>
          <a:prstGeom prst="rect">
            <a:avLst/>
          </a:prstGeom>
        </p:spPr>
      </p:pic>
      <mc:AlternateContent xmlns:mc="http://schemas.openxmlformats.org/markup-compatibility/2006" xmlns:a14="http://schemas.microsoft.com/office/drawing/2010/main">
        <mc:Choice Requires="a14">
          <p:graphicFrame>
            <p:nvGraphicFramePr>
              <p:cNvPr id="17" name="Table 16">
                <a:extLst>
                  <a:ext uri="{FF2B5EF4-FFF2-40B4-BE49-F238E27FC236}">
                    <a16:creationId xmlns:a16="http://schemas.microsoft.com/office/drawing/2014/main" id="{B85057CE-D58C-C234-CE73-E2A500A5E91E}"/>
                  </a:ext>
                </a:extLst>
              </p:cNvPr>
              <p:cNvGraphicFramePr>
                <a:graphicFrameLocks noGrp="1"/>
              </p:cNvGraphicFramePr>
              <p:nvPr>
                <p:extLst>
                  <p:ext uri="{D42A27DB-BD31-4B8C-83A1-F6EECF244321}">
                    <p14:modId xmlns:p14="http://schemas.microsoft.com/office/powerpoint/2010/main" val="3023600"/>
                  </p:ext>
                </p:extLst>
              </p:nvPr>
            </p:nvGraphicFramePr>
            <p:xfrm>
              <a:off x="-70629" y="1553275"/>
              <a:ext cx="6218208" cy="1677354"/>
            </p:xfrm>
            <a:graphic>
              <a:graphicData uri="http://schemas.openxmlformats.org/drawingml/2006/table">
                <a:tbl>
                  <a:tblPr firstRow="1" firstCol="1" bandRow="1">
                    <a:tableStyleId>{2D5ABB26-0587-4C30-8999-92F81FD0307C}</a:tableStyleId>
                  </a:tblPr>
                  <a:tblGrid>
                    <a:gridCol w="3756704">
                      <a:extLst>
                        <a:ext uri="{9D8B030D-6E8A-4147-A177-3AD203B41FA5}">
                          <a16:colId xmlns:a16="http://schemas.microsoft.com/office/drawing/2014/main" val="2122734878"/>
                        </a:ext>
                      </a:extLst>
                    </a:gridCol>
                    <a:gridCol w="2461504">
                      <a:extLst>
                        <a:ext uri="{9D8B030D-6E8A-4147-A177-3AD203B41FA5}">
                          <a16:colId xmlns:a16="http://schemas.microsoft.com/office/drawing/2014/main" val="1042791379"/>
                        </a:ext>
                      </a:extLst>
                    </a:gridCol>
                  </a:tblGrid>
                  <a:tr h="0">
                    <a:tc>
                      <a:txBody>
                        <a:bodyPr/>
                        <a:lstStyle/>
                        <a:p>
                          <a:pPr algn="just">
                            <a:lnSpc>
                              <a:spcPct val="150000"/>
                            </a:lnSpc>
                            <a:spcAft>
                              <a:spcPts val="600"/>
                            </a:spcAft>
                          </a:pPr>
                          <a14:m>
                            <m:oMathPara xmlns:m="http://schemas.openxmlformats.org/officeDocument/2006/math">
                              <m:oMathParaPr>
                                <m:jc m:val="centerGroup"/>
                              </m:oMathParaPr>
                              <m:oMath xmlns:m="http://schemas.openxmlformats.org/officeDocument/2006/math">
                                <m:r>
                                  <a:rPr lang="en-GB" sz="1400" b="0" i="0" smtClean="0">
                                    <a:effectLst/>
                                    <a:latin typeface="Cambria Math" panose="02040503050406030204" pitchFamily="18" charset="0"/>
                                  </a:rPr>
                                  <m:t> </m:t>
                                </m:r>
                                <m:r>
                                  <a:rPr lang="en-GB" sz="1400" b="0" i="0" smtClean="0">
                                    <a:effectLst/>
                                    <a:latin typeface="Cambria Math" panose="02040503050406030204" pitchFamily="18" charset="0"/>
                                    <a:sym typeface="Symbol" pitchFamily="2" charset="2"/>
                                  </a:rPr>
                                  <m:t></m:t>
                                </m:r>
                                <m:r>
                                  <a:rPr lang="en-GB" sz="1400" b="0" i="0" smtClean="0">
                                    <a:effectLst/>
                                    <a:latin typeface="Cambria Math" panose="02040503050406030204" pitchFamily="18" charset="0"/>
                                  </a:rPr>
                                  <m:t>+ </m:t>
                                </m:r>
                                <m:sSub>
                                  <m:sSubPr>
                                    <m:ctrlPr>
                                      <a:rPr lang="en-SI" sz="1400" b="0" i="1">
                                        <a:effectLst/>
                                        <a:latin typeface="Cambria Math" panose="02040503050406030204" pitchFamily="18" charset="0"/>
                                      </a:rPr>
                                    </m:ctrlPr>
                                  </m:sSubPr>
                                  <m:e>
                                    <m:r>
                                      <m:rPr>
                                        <m:sty m:val="p"/>
                                      </m:rPr>
                                      <a:rPr lang="en-GB" sz="1400" b="0" i="0" smtClean="0">
                                        <a:effectLst/>
                                        <a:latin typeface="Cambria Math" panose="02040503050406030204" pitchFamily="18" charset="0"/>
                                      </a:rPr>
                                      <m:t>H</m:t>
                                    </m:r>
                                  </m:e>
                                  <m:sub>
                                    <m:r>
                                      <a:rPr lang="en-GB" sz="1400" b="0" i="0" smtClean="0">
                                        <a:effectLst/>
                                        <a:latin typeface="Cambria Math" panose="02040503050406030204" pitchFamily="18" charset="0"/>
                                      </a:rPr>
                                      <m:t>2</m:t>
                                    </m:r>
                                  </m:sub>
                                </m:sSub>
                                <m:sSub>
                                  <m:sSubPr>
                                    <m:ctrlPr>
                                      <a:rPr lang="en-SI" sz="1400" b="0" i="1">
                                        <a:effectLst/>
                                        <a:latin typeface="Cambria Math" panose="02040503050406030204" pitchFamily="18" charset="0"/>
                                      </a:rPr>
                                    </m:ctrlPr>
                                  </m:sSubPr>
                                  <m:e>
                                    <m:r>
                                      <m:rPr>
                                        <m:sty m:val="p"/>
                                      </m:rPr>
                                      <a:rPr lang="en-GB" sz="1400" b="0" i="0" smtClean="0">
                                        <a:effectLst/>
                                        <a:latin typeface="Cambria Math" panose="02040503050406030204" pitchFamily="18" charset="0"/>
                                      </a:rPr>
                                      <m:t>O</m:t>
                                    </m:r>
                                  </m:e>
                                  <m:sub>
                                    <m:r>
                                      <a:rPr lang="en-GB" sz="1400" b="0" i="0" smtClean="0">
                                        <a:effectLst/>
                                        <a:latin typeface="Cambria Math" panose="02040503050406030204" pitchFamily="18" charset="0"/>
                                      </a:rPr>
                                      <m:t>(</m:t>
                                    </m:r>
                                    <m:r>
                                      <m:rPr>
                                        <m:sty m:val="p"/>
                                      </m:rPr>
                                      <a:rPr lang="en-GB" sz="1400" b="0" i="0" smtClean="0">
                                        <a:effectLst/>
                                        <a:latin typeface="Cambria Math" panose="02040503050406030204" pitchFamily="18" charset="0"/>
                                      </a:rPr>
                                      <m:t>l</m:t>
                                    </m:r>
                                    <m:r>
                                      <a:rPr lang="en-GB" sz="1400" b="0" i="0" smtClean="0">
                                        <a:effectLst/>
                                        <a:latin typeface="Cambria Math" panose="02040503050406030204" pitchFamily="18" charset="0"/>
                                      </a:rPr>
                                      <m:t>)</m:t>
                                    </m:r>
                                  </m:sub>
                                </m:sSub>
                                <m:r>
                                  <a:rPr lang="en-GB" sz="1400" b="0" i="0" smtClean="0">
                                    <a:effectLst/>
                                    <a:latin typeface="Cambria Math" panose="02040503050406030204" pitchFamily="18" charset="0"/>
                                  </a:rPr>
                                  <m:t> → </m:t>
                                </m:r>
                                <m:r>
                                  <a:rPr lang="en-GB" sz="1400" b="0" i="0" smtClean="0">
                                    <a:effectLst/>
                                    <a:latin typeface="Cambria Math" panose="02040503050406030204" pitchFamily="18" charset="0"/>
                                    <a:sym typeface="Symbol" pitchFamily="2" charset="2"/>
                                  </a:rPr>
                                  <m:t></m:t>
                                </m:r>
                                <m:r>
                                  <m:rPr>
                                    <m:sty m:val="p"/>
                                  </m:rPr>
                                  <a:rPr lang="en-GB" sz="1400" b="0" i="0" smtClean="0">
                                    <a:effectLst/>
                                    <a:latin typeface="Cambria Math" panose="02040503050406030204" pitchFamily="18" charset="0"/>
                                  </a:rPr>
                                  <m:t>OH</m:t>
                                </m:r>
                                <m:r>
                                  <a:rPr lang="en-GB" sz="1400" b="0" i="0" smtClean="0">
                                    <a:effectLst/>
                                    <a:latin typeface="Cambria Math" panose="02040503050406030204" pitchFamily="18" charset="0"/>
                                  </a:rPr>
                                  <m:t>+ </m:t>
                                </m:r>
                                <m:sSup>
                                  <m:sSupPr>
                                    <m:ctrlPr>
                                      <a:rPr lang="en-SI" sz="1400" b="0" i="1">
                                        <a:effectLst/>
                                        <a:latin typeface="Cambria Math" panose="02040503050406030204" pitchFamily="18" charset="0"/>
                                      </a:rPr>
                                    </m:ctrlPr>
                                  </m:sSupPr>
                                  <m:e>
                                    <m:r>
                                      <m:rPr>
                                        <m:sty m:val="p"/>
                                      </m:rPr>
                                      <a:rPr lang="en-GB" sz="1400" b="0" i="0" smtClean="0">
                                        <a:effectLst/>
                                        <a:latin typeface="Cambria Math" panose="02040503050406030204" pitchFamily="18" charset="0"/>
                                      </a:rPr>
                                      <m:t>H</m:t>
                                    </m:r>
                                  </m:e>
                                  <m:sup>
                                    <m:r>
                                      <a:rPr lang="en-GB" sz="1400" b="0" i="0" smtClean="0">
                                        <a:effectLst/>
                                        <a:latin typeface="Cambria Math" panose="02040503050406030204" pitchFamily="18" charset="0"/>
                                      </a:rPr>
                                      <m:t>+</m:t>
                                    </m:r>
                                  </m:sup>
                                </m:sSup>
                                <m:r>
                                  <a:rPr lang="en-GB" sz="1400" b="0" i="0" smtClean="0">
                                    <a:effectLst/>
                                    <a:latin typeface="Cambria Math" panose="02040503050406030204" pitchFamily="18" charset="0"/>
                                  </a:rPr>
                                  <m:t>+ </m:t>
                                </m:r>
                                <m:sSup>
                                  <m:sSupPr>
                                    <m:ctrlPr>
                                      <a:rPr lang="en-SI" sz="1400" b="0" i="1">
                                        <a:effectLst/>
                                        <a:latin typeface="Cambria Math" panose="02040503050406030204" pitchFamily="18" charset="0"/>
                                      </a:rPr>
                                    </m:ctrlPr>
                                  </m:sSupPr>
                                  <m:e>
                                    <m:r>
                                      <m:rPr>
                                        <m:sty m:val="p"/>
                                      </m:rPr>
                                      <a:rPr lang="en-GB" sz="1400" b="0" i="0" smtClean="0">
                                        <a:effectLst/>
                                        <a:latin typeface="Cambria Math" panose="02040503050406030204" pitchFamily="18" charset="0"/>
                                      </a:rPr>
                                      <m:t>e</m:t>
                                    </m:r>
                                  </m:e>
                                  <m:sup>
                                    <m:r>
                                      <a:rPr lang="en-GB" sz="1400" b="0" i="0" smtClean="0">
                                        <a:effectLst/>
                                        <a:latin typeface="Cambria Math" panose="02040503050406030204" pitchFamily="18" charset="0"/>
                                      </a:rPr>
                                      <m:t>−</m:t>
                                    </m:r>
                                  </m:sup>
                                </m:sSup>
                                <m:r>
                                  <a:rPr lang="en-GB" sz="1400" b="0" i="0" smtClean="0">
                                    <a:effectLst/>
                                    <a:latin typeface="Cambria Math" panose="02040503050406030204" pitchFamily="18" charset="0"/>
                                  </a:rPr>
                                  <m:t>    (∆</m:t>
                                </m:r>
                                <m:sSub>
                                  <m:sSubPr>
                                    <m:ctrlPr>
                                      <a:rPr lang="en-SI" sz="1400" b="0" i="1">
                                        <a:effectLst/>
                                        <a:latin typeface="Cambria Math" panose="02040503050406030204" pitchFamily="18" charset="0"/>
                                      </a:rPr>
                                    </m:ctrlPr>
                                  </m:sSubPr>
                                  <m:e>
                                    <m:r>
                                      <m:rPr>
                                        <m:sty m:val="p"/>
                                      </m:rPr>
                                      <a:rPr lang="en-GB" sz="1400" b="0" i="0" smtClean="0">
                                        <a:effectLst/>
                                        <a:latin typeface="Cambria Math" panose="02040503050406030204" pitchFamily="18" charset="0"/>
                                      </a:rPr>
                                      <m:t>G</m:t>
                                    </m:r>
                                  </m:e>
                                  <m:sub>
                                    <m:r>
                                      <a:rPr lang="en-GB" sz="1400" b="0" i="0" smtClean="0">
                                        <a:effectLst/>
                                        <a:latin typeface="Cambria Math" panose="02040503050406030204" pitchFamily="18" charset="0"/>
                                      </a:rPr>
                                      <m:t>1</m:t>
                                    </m:r>
                                  </m:sub>
                                </m:sSub>
                                <m:r>
                                  <a:rPr lang="en-GB" sz="1400" b="0" i="0" smtClean="0">
                                    <a:effectLst/>
                                    <a:latin typeface="Cambria Math" panose="02040503050406030204" pitchFamily="18" charset="0"/>
                                  </a:rPr>
                                  <m:t>)</m:t>
                                </m:r>
                              </m:oMath>
                            </m:oMathPara>
                          </a14:m>
                          <a:endParaRPr lang="en-SI" sz="1400" b="0" i="0" dirty="0">
                            <a:effectLst/>
                            <a:latin typeface="Inter" panose="02000503000000020004" pitchFamily="2" charset="0"/>
                            <a:ea typeface="Inter" panose="02000503000000020004" pitchFamily="2" charset="0"/>
                          </a:endParaRPr>
                        </a:p>
                      </a:txBody>
                      <a:tcPr marL="68580" marR="68580" marT="0" marB="0"/>
                    </a:tc>
                    <a:tc>
                      <a:txBody>
                        <a:bodyPr/>
                        <a:lstStyle/>
                        <a:p>
                          <a:pPr algn="just">
                            <a:lnSpc>
                              <a:spcPct val="150000"/>
                            </a:lnSpc>
                            <a:spcAft>
                              <a:spcPts val="600"/>
                            </a:spcAft>
                          </a:pPr>
                          <a:r>
                            <a:rPr lang="en-GB" sz="1400" b="0" i="0" dirty="0">
                              <a:effectLst/>
                              <a:latin typeface="Inter" panose="02000503000000020004" pitchFamily="2" charset="0"/>
                              <a:ea typeface="Inter" panose="02000503000000020004" pitchFamily="2" charset="0"/>
                            </a:rPr>
                            <a:t>(1)</a:t>
                          </a:r>
                          <a:endParaRPr lang="en-SI" sz="1400" b="0" i="0" dirty="0">
                            <a:effectLst/>
                            <a:latin typeface="Inter" panose="02000503000000020004" pitchFamily="2" charset="0"/>
                            <a:ea typeface="Inter" panose="02000503000000020004" pitchFamily="2" charset="0"/>
                          </a:endParaRPr>
                        </a:p>
                      </a:txBody>
                      <a:tcPr marL="68580" marR="68580" marT="0" marB="0"/>
                    </a:tc>
                    <a:extLst>
                      <a:ext uri="{0D108BD9-81ED-4DB2-BD59-A6C34878D82A}">
                        <a16:rowId xmlns:a16="http://schemas.microsoft.com/office/drawing/2014/main" val="2298209564"/>
                      </a:ext>
                    </a:extLst>
                  </a:tr>
                  <a:tr h="0">
                    <a:tc>
                      <a:txBody>
                        <a:bodyPr/>
                        <a:lstStyle/>
                        <a:p>
                          <a:pPr algn="just">
                            <a:lnSpc>
                              <a:spcPct val="150000"/>
                            </a:lnSpc>
                            <a:spcAft>
                              <a:spcPts val="600"/>
                            </a:spcAft>
                          </a:pPr>
                          <a14:m>
                            <m:oMathPara xmlns:m="http://schemas.openxmlformats.org/officeDocument/2006/math">
                              <m:oMathParaPr>
                                <m:jc m:val="centerGroup"/>
                              </m:oMathParaPr>
                              <m:oMath xmlns:m="http://schemas.openxmlformats.org/officeDocument/2006/math">
                                <m:r>
                                  <a:rPr lang="en-GB" sz="1400" b="0" i="0" smtClean="0">
                                    <a:effectLst/>
                                    <a:latin typeface="Cambria Math" panose="02040503050406030204" pitchFamily="18" charset="0"/>
                                    <a:sym typeface="Symbol" pitchFamily="2" charset="2"/>
                                  </a:rPr>
                                  <m:t></m:t>
                                </m:r>
                                <m:r>
                                  <m:rPr>
                                    <m:sty m:val="p"/>
                                  </m:rPr>
                                  <a:rPr lang="en-GB" sz="1400" b="0" i="0" smtClean="0">
                                    <a:effectLst/>
                                    <a:latin typeface="Cambria Math" panose="02040503050406030204" pitchFamily="18" charset="0"/>
                                  </a:rPr>
                                  <m:t>OH</m:t>
                                </m:r>
                                <m:r>
                                  <a:rPr lang="en-GB" sz="1400" b="0" i="0" smtClean="0">
                                    <a:effectLst/>
                                    <a:latin typeface="Cambria Math" panose="02040503050406030204" pitchFamily="18" charset="0"/>
                                  </a:rPr>
                                  <m:t> → ∗</m:t>
                                </m:r>
                                <m:r>
                                  <m:rPr>
                                    <m:sty m:val="p"/>
                                  </m:rPr>
                                  <a:rPr lang="en-GB" sz="1400" b="0" i="0" smtClean="0">
                                    <a:effectLst/>
                                    <a:latin typeface="Cambria Math" panose="02040503050406030204" pitchFamily="18" charset="0"/>
                                  </a:rPr>
                                  <m:t>O</m:t>
                                </m:r>
                                <m:r>
                                  <a:rPr lang="en-GB" sz="1400" b="0" i="0" smtClean="0">
                                    <a:effectLst/>
                                    <a:latin typeface="Cambria Math" panose="02040503050406030204" pitchFamily="18" charset="0"/>
                                  </a:rPr>
                                  <m:t>+ </m:t>
                                </m:r>
                                <m:sSup>
                                  <m:sSupPr>
                                    <m:ctrlPr>
                                      <a:rPr lang="en-SI" sz="1400" b="0" i="1">
                                        <a:effectLst/>
                                        <a:latin typeface="Cambria Math" panose="02040503050406030204" pitchFamily="18" charset="0"/>
                                      </a:rPr>
                                    </m:ctrlPr>
                                  </m:sSupPr>
                                  <m:e>
                                    <m:r>
                                      <m:rPr>
                                        <m:sty m:val="p"/>
                                      </m:rPr>
                                      <a:rPr lang="en-GB" sz="1400" b="0" i="0" smtClean="0">
                                        <a:effectLst/>
                                        <a:latin typeface="Cambria Math" panose="02040503050406030204" pitchFamily="18" charset="0"/>
                                      </a:rPr>
                                      <m:t>H</m:t>
                                    </m:r>
                                  </m:e>
                                  <m:sup>
                                    <m:r>
                                      <a:rPr lang="en-GB" sz="1400" b="0" i="0" smtClean="0">
                                        <a:effectLst/>
                                        <a:latin typeface="Cambria Math" panose="02040503050406030204" pitchFamily="18" charset="0"/>
                                      </a:rPr>
                                      <m:t>+</m:t>
                                    </m:r>
                                  </m:sup>
                                </m:sSup>
                                <m:r>
                                  <a:rPr lang="en-GB" sz="1400" b="0" i="0" smtClean="0">
                                    <a:effectLst/>
                                    <a:latin typeface="Cambria Math" panose="02040503050406030204" pitchFamily="18" charset="0"/>
                                  </a:rPr>
                                  <m:t>+ </m:t>
                                </m:r>
                                <m:sSup>
                                  <m:sSupPr>
                                    <m:ctrlPr>
                                      <a:rPr lang="en-SI" sz="1400" b="0" i="1">
                                        <a:effectLst/>
                                        <a:latin typeface="Cambria Math" panose="02040503050406030204" pitchFamily="18" charset="0"/>
                                      </a:rPr>
                                    </m:ctrlPr>
                                  </m:sSupPr>
                                  <m:e>
                                    <m:r>
                                      <m:rPr>
                                        <m:sty m:val="p"/>
                                      </m:rPr>
                                      <a:rPr lang="en-GB" sz="1400" b="0" i="0" smtClean="0">
                                        <a:effectLst/>
                                        <a:latin typeface="Cambria Math" panose="02040503050406030204" pitchFamily="18" charset="0"/>
                                      </a:rPr>
                                      <m:t>e</m:t>
                                    </m:r>
                                  </m:e>
                                  <m:sup>
                                    <m:r>
                                      <a:rPr lang="en-GB" sz="1400" b="0" i="0" smtClean="0">
                                        <a:effectLst/>
                                        <a:latin typeface="Cambria Math" panose="02040503050406030204" pitchFamily="18" charset="0"/>
                                      </a:rPr>
                                      <m:t>−</m:t>
                                    </m:r>
                                  </m:sup>
                                </m:sSup>
                                <m:r>
                                  <a:rPr lang="en-GB" sz="1400" b="0" i="0" smtClean="0">
                                    <a:effectLst/>
                                    <a:latin typeface="Cambria Math" panose="02040503050406030204" pitchFamily="18" charset="0"/>
                                  </a:rPr>
                                  <m:t>    (∆</m:t>
                                </m:r>
                                <m:sSub>
                                  <m:sSubPr>
                                    <m:ctrlPr>
                                      <a:rPr lang="en-SI" sz="1400" b="0" i="1">
                                        <a:effectLst/>
                                        <a:latin typeface="Cambria Math" panose="02040503050406030204" pitchFamily="18" charset="0"/>
                                      </a:rPr>
                                    </m:ctrlPr>
                                  </m:sSubPr>
                                  <m:e>
                                    <m:r>
                                      <m:rPr>
                                        <m:sty m:val="p"/>
                                      </m:rPr>
                                      <a:rPr lang="en-GB" sz="1400" b="0" i="0" smtClean="0">
                                        <a:effectLst/>
                                        <a:latin typeface="Cambria Math" panose="02040503050406030204" pitchFamily="18" charset="0"/>
                                      </a:rPr>
                                      <m:t>G</m:t>
                                    </m:r>
                                  </m:e>
                                  <m:sub>
                                    <m:r>
                                      <a:rPr lang="en-GB" sz="1400" b="0" i="0" smtClean="0">
                                        <a:effectLst/>
                                        <a:latin typeface="Cambria Math" panose="02040503050406030204" pitchFamily="18" charset="0"/>
                                      </a:rPr>
                                      <m:t>2</m:t>
                                    </m:r>
                                  </m:sub>
                                </m:sSub>
                                <m:r>
                                  <a:rPr lang="en-GB" sz="1400" b="0" i="0" smtClean="0">
                                    <a:effectLst/>
                                    <a:latin typeface="Cambria Math" panose="02040503050406030204" pitchFamily="18" charset="0"/>
                                  </a:rPr>
                                  <m:t>)</m:t>
                                </m:r>
                              </m:oMath>
                            </m:oMathPara>
                          </a14:m>
                          <a:endParaRPr lang="en-SI" sz="1400" b="0" i="0" dirty="0">
                            <a:effectLst/>
                            <a:latin typeface="Inter" panose="02000503000000020004" pitchFamily="2" charset="0"/>
                            <a:ea typeface="Inter" panose="02000503000000020004" pitchFamily="2" charset="0"/>
                          </a:endParaRPr>
                        </a:p>
                      </a:txBody>
                      <a:tcPr marL="68580" marR="68580" marT="0" marB="0"/>
                    </a:tc>
                    <a:tc>
                      <a:txBody>
                        <a:bodyPr/>
                        <a:lstStyle/>
                        <a:p>
                          <a:pPr algn="just">
                            <a:lnSpc>
                              <a:spcPct val="150000"/>
                            </a:lnSpc>
                            <a:spcAft>
                              <a:spcPts val="600"/>
                            </a:spcAft>
                          </a:pPr>
                          <a:r>
                            <a:rPr lang="en-GB" sz="1400" b="0" i="0" dirty="0">
                              <a:effectLst/>
                              <a:latin typeface="Inter" panose="02000503000000020004" pitchFamily="2" charset="0"/>
                              <a:ea typeface="Inter" panose="02000503000000020004" pitchFamily="2" charset="0"/>
                            </a:rPr>
                            <a:t>(2)</a:t>
                          </a:r>
                          <a:endParaRPr lang="en-SI" sz="1400" b="0" i="0" dirty="0">
                            <a:effectLst/>
                            <a:latin typeface="Inter" panose="02000503000000020004" pitchFamily="2" charset="0"/>
                            <a:ea typeface="Inter" panose="02000503000000020004" pitchFamily="2" charset="0"/>
                          </a:endParaRPr>
                        </a:p>
                      </a:txBody>
                      <a:tcPr marL="68580" marR="68580" marT="0" marB="0"/>
                    </a:tc>
                    <a:extLst>
                      <a:ext uri="{0D108BD9-81ED-4DB2-BD59-A6C34878D82A}">
                        <a16:rowId xmlns:a16="http://schemas.microsoft.com/office/drawing/2014/main" val="3129678878"/>
                      </a:ext>
                    </a:extLst>
                  </a:tr>
                  <a:tr h="0">
                    <a:tc>
                      <a:txBody>
                        <a:bodyPr/>
                        <a:lstStyle/>
                        <a:p>
                          <a:pPr algn="just">
                            <a:lnSpc>
                              <a:spcPct val="150000"/>
                            </a:lnSpc>
                            <a:spcAft>
                              <a:spcPts val="600"/>
                            </a:spcAft>
                          </a:pPr>
                          <a14:m>
                            <m:oMathPara xmlns:m="http://schemas.openxmlformats.org/officeDocument/2006/math">
                              <m:oMathParaPr>
                                <m:jc m:val="centerGroup"/>
                              </m:oMathParaPr>
                              <m:oMath xmlns:m="http://schemas.openxmlformats.org/officeDocument/2006/math">
                                <m:r>
                                  <a:rPr lang="en-GB" sz="1400" b="0" i="0" smtClean="0">
                                    <a:effectLst/>
                                    <a:latin typeface="Cambria Math" panose="02040503050406030204" pitchFamily="18" charset="0"/>
                                    <a:sym typeface="Symbol" pitchFamily="2" charset="2"/>
                                  </a:rPr>
                                  <m:t></m:t>
                                </m:r>
                                <m:r>
                                  <m:rPr>
                                    <m:sty m:val="p"/>
                                  </m:rPr>
                                  <a:rPr lang="en-GB" sz="1400" b="0" i="0" smtClean="0">
                                    <a:effectLst/>
                                    <a:latin typeface="Cambria Math" panose="02040503050406030204" pitchFamily="18" charset="0"/>
                                  </a:rPr>
                                  <m:t>O</m:t>
                                </m:r>
                                <m:r>
                                  <a:rPr lang="en-GB" sz="1400" b="0" i="0" smtClean="0">
                                    <a:effectLst/>
                                    <a:latin typeface="Cambria Math" panose="02040503050406030204" pitchFamily="18" charset="0"/>
                                  </a:rPr>
                                  <m:t> + </m:t>
                                </m:r>
                                <m:sSub>
                                  <m:sSubPr>
                                    <m:ctrlPr>
                                      <a:rPr lang="en-SI" sz="1400" b="0" i="1">
                                        <a:effectLst/>
                                        <a:latin typeface="Cambria Math" panose="02040503050406030204" pitchFamily="18" charset="0"/>
                                      </a:rPr>
                                    </m:ctrlPr>
                                  </m:sSubPr>
                                  <m:e>
                                    <m:r>
                                      <m:rPr>
                                        <m:sty m:val="p"/>
                                      </m:rPr>
                                      <a:rPr lang="en-GB" sz="1400" b="0" i="0" smtClean="0">
                                        <a:effectLst/>
                                        <a:latin typeface="Cambria Math" panose="02040503050406030204" pitchFamily="18" charset="0"/>
                                      </a:rPr>
                                      <m:t>H</m:t>
                                    </m:r>
                                  </m:e>
                                  <m:sub>
                                    <m:r>
                                      <a:rPr lang="en-GB" sz="1400" b="0" i="0" smtClean="0">
                                        <a:effectLst/>
                                        <a:latin typeface="Cambria Math" panose="02040503050406030204" pitchFamily="18" charset="0"/>
                                      </a:rPr>
                                      <m:t>2</m:t>
                                    </m:r>
                                  </m:sub>
                                </m:sSub>
                                <m:sSub>
                                  <m:sSubPr>
                                    <m:ctrlPr>
                                      <a:rPr lang="en-SI" sz="1400" b="0" i="1">
                                        <a:effectLst/>
                                        <a:latin typeface="Cambria Math" panose="02040503050406030204" pitchFamily="18" charset="0"/>
                                      </a:rPr>
                                    </m:ctrlPr>
                                  </m:sSubPr>
                                  <m:e>
                                    <m:r>
                                      <m:rPr>
                                        <m:sty m:val="p"/>
                                      </m:rPr>
                                      <a:rPr lang="en-GB" sz="1400" b="0" i="0" smtClean="0">
                                        <a:effectLst/>
                                        <a:latin typeface="Cambria Math" panose="02040503050406030204" pitchFamily="18" charset="0"/>
                                      </a:rPr>
                                      <m:t>O</m:t>
                                    </m:r>
                                  </m:e>
                                  <m:sub>
                                    <m:r>
                                      <a:rPr lang="en-GB" sz="1400" b="0" i="0" smtClean="0">
                                        <a:effectLst/>
                                        <a:latin typeface="Cambria Math" panose="02040503050406030204" pitchFamily="18" charset="0"/>
                                      </a:rPr>
                                      <m:t>(</m:t>
                                    </m:r>
                                    <m:r>
                                      <m:rPr>
                                        <m:sty m:val="p"/>
                                      </m:rPr>
                                      <a:rPr lang="en-GB" sz="1400" b="0" i="0" smtClean="0">
                                        <a:effectLst/>
                                        <a:latin typeface="Cambria Math" panose="02040503050406030204" pitchFamily="18" charset="0"/>
                                      </a:rPr>
                                      <m:t>l</m:t>
                                    </m:r>
                                    <m:r>
                                      <a:rPr lang="en-GB" sz="1400" b="0" i="0" smtClean="0">
                                        <a:effectLst/>
                                        <a:latin typeface="Cambria Math" panose="02040503050406030204" pitchFamily="18" charset="0"/>
                                      </a:rPr>
                                      <m:t>)</m:t>
                                    </m:r>
                                  </m:sub>
                                </m:sSub>
                                <m:r>
                                  <a:rPr lang="en-GB" sz="1400" b="0" i="0" smtClean="0">
                                    <a:effectLst/>
                                    <a:latin typeface="Cambria Math" panose="02040503050406030204" pitchFamily="18" charset="0"/>
                                  </a:rPr>
                                  <m:t>→ </m:t>
                                </m:r>
                                <m:r>
                                  <a:rPr lang="en-GB" sz="1400" b="0" i="0" smtClean="0">
                                    <a:effectLst/>
                                    <a:latin typeface="Cambria Math" panose="02040503050406030204" pitchFamily="18" charset="0"/>
                                    <a:sym typeface="Symbol" pitchFamily="2" charset="2"/>
                                  </a:rPr>
                                  <m:t></m:t>
                                </m:r>
                                <m:r>
                                  <m:rPr>
                                    <m:sty m:val="p"/>
                                  </m:rPr>
                                  <a:rPr lang="en-GB" sz="1400" b="0" i="0" smtClean="0">
                                    <a:effectLst/>
                                    <a:latin typeface="Cambria Math" panose="02040503050406030204" pitchFamily="18" charset="0"/>
                                  </a:rPr>
                                  <m:t>OOH</m:t>
                                </m:r>
                                <m:r>
                                  <a:rPr lang="en-GB" sz="1400" b="0" i="0" smtClean="0">
                                    <a:effectLst/>
                                    <a:latin typeface="Cambria Math" panose="02040503050406030204" pitchFamily="18" charset="0"/>
                                  </a:rPr>
                                  <m:t>+ </m:t>
                                </m:r>
                                <m:sSup>
                                  <m:sSupPr>
                                    <m:ctrlPr>
                                      <a:rPr lang="en-SI" sz="1400" b="0" i="1">
                                        <a:effectLst/>
                                        <a:latin typeface="Cambria Math" panose="02040503050406030204" pitchFamily="18" charset="0"/>
                                      </a:rPr>
                                    </m:ctrlPr>
                                  </m:sSupPr>
                                  <m:e>
                                    <m:r>
                                      <m:rPr>
                                        <m:sty m:val="p"/>
                                      </m:rPr>
                                      <a:rPr lang="en-GB" sz="1400" b="0" i="0" smtClean="0">
                                        <a:effectLst/>
                                        <a:latin typeface="Cambria Math" panose="02040503050406030204" pitchFamily="18" charset="0"/>
                                      </a:rPr>
                                      <m:t>H</m:t>
                                    </m:r>
                                  </m:e>
                                  <m:sup>
                                    <m:r>
                                      <a:rPr lang="en-GB" sz="1400" b="0" i="0" smtClean="0">
                                        <a:effectLst/>
                                        <a:latin typeface="Cambria Math" panose="02040503050406030204" pitchFamily="18" charset="0"/>
                                      </a:rPr>
                                      <m:t>+</m:t>
                                    </m:r>
                                  </m:sup>
                                </m:sSup>
                                <m:r>
                                  <a:rPr lang="en-GB" sz="1400" b="0" i="0" smtClean="0">
                                    <a:effectLst/>
                                    <a:latin typeface="Cambria Math" panose="02040503050406030204" pitchFamily="18" charset="0"/>
                                  </a:rPr>
                                  <m:t>+ </m:t>
                                </m:r>
                                <m:sSup>
                                  <m:sSupPr>
                                    <m:ctrlPr>
                                      <a:rPr lang="en-SI" sz="1400" b="0" i="1">
                                        <a:effectLst/>
                                        <a:latin typeface="Cambria Math" panose="02040503050406030204" pitchFamily="18" charset="0"/>
                                      </a:rPr>
                                    </m:ctrlPr>
                                  </m:sSupPr>
                                  <m:e>
                                    <m:r>
                                      <m:rPr>
                                        <m:sty m:val="p"/>
                                      </m:rPr>
                                      <a:rPr lang="en-GB" sz="1400" b="0" i="0" smtClean="0">
                                        <a:effectLst/>
                                        <a:latin typeface="Cambria Math" panose="02040503050406030204" pitchFamily="18" charset="0"/>
                                      </a:rPr>
                                      <m:t>e</m:t>
                                    </m:r>
                                  </m:e>
                                  <m:sup>
                                    <m:r>
                                      <a:rPr lang="en-GB" sz="1400" b="0" i="0" smtClean="0">
                                        <a:effectLst/>
                                        <a:latin typeface="Cambria Math" panose="02040503050406030204" pitchFamily="18" charset="0"/>
                                      </a:rPr>
                                      <m:t>−</m:t>
                                    </m:r>
                                  </m:sup>
                                </m:sSup>
                                <m:r>
                                  <a:rPr lang="en-GB" sz="1400" b="0" i="0" smtClean="0">
                                    <a:effectLst/>
                                    <a:latin typeface="Cambria Math" panose="02040503050406030204" pitchFamily="18" charset="0"/>
                                  </a:rPr>
                                  <m:t>    (∆</m:t>
                                </m:r>
                                <m:sSub>
                                  <m:sSubPr>
                                    <m:ctrlPr>
                                      <a:rPr lang="en-SI" sz="1400" b="0" i="1">
                                        <a:effectLst/>
                                        <a:latin typeface="Cambria Math" panose="02040503050406030204" pitchFamily="18" charset="0"/>
                                      </a:rPr>
                                    </m:ctrlPr>
                                  </m:sSubPr>
                                  <m:e>
                                    <m:r>
                                      <m:rPr>
                                        <m:sty m:val="p"/>
                                      </m:rPr>
                                      <a:rPr lang="en-GB" sz="1400" b="0" i="0" smtClean="0">
                                        <a:effectLst/>
                                        <a:latin typeface="Cambria Math" panose="02040503050406030204" pitchFamily="18" charset="0"/>
                                      </a:rPr>
                                      <m:t>G</m:t>
                                    </m:r>
                                  </m:e>
                                  <m:sub>
                                    <m:r>
                                      <a:rPr lang="en-GB" sz="1400" b="0" i="0" smtClean="0">
                                        <a:effectLst/>
                                        <a:latin typeface="Cambria Math" panose="02040503050406030204" pitchFamily="18" charset="0"/>
                                      </a:rPr>
                                      <m:t>3</m:t>
                                    </m:r>
                                  </m:sub>
                                </m:sSub>
                                <m:r>
                                  <a:rPr lang="en-GB" sz="1400" b="0" i="0" smtClean="0">
                                    <a:effectLst/>
                                    <a:latin typeface="Cambria Math" panose="02040503050406030204" pitchFamily="18" charset="0"/>
                                  </a:rPr>
                                  <m:t>)</m:t>
                                </m:r>
                              </m:oMath>
                            </m:oMathPara>
                          </a14:m>
                          <a:endParaRPr lang="en-SI" sz="1400" b="0" i="0" dirty="0">
                            <a:effectLst/>
                            <a:latin typeface="Inter" panose="02000503000000020004" pitchFamily="2" charset="0"/>
                            <a:ea typeface="Inter" panose="02000503000000020004" pitchFamily="2" charset="0"/>
                          </a:endParaRPr>
                        </a:p>
                      </a:txBody>
                      <a:tcPr marL="68580" marR="68580" marT="0" marB="0"/>
                    </a:tc>
                    <a:tc>
                      <a:txBody>
                        <a:bodyPr/>
                        <a:lstStyle/>
                        <a:p>
                          <a:pPr algn="just">
                            <a:lnSpc>
                              <a:spcPct val="150000"/>
                            </a:lnSpc>
                            <a:spcAft>
                              <a:spcPts val="600"/>
                            </a:spcAft>
                          </a:pPr>
                          <a:r>
                            <a:rPr lang="en-GB" sz="1400" b="0" i="0" dirty="0">
                              <a:effectLst/>
                              <a:latin typeface="Inter" panose="02000503000000020004" pitchFamily="2" charset="0"/>
                              <a:ea typeface="Inter" panose="02000503000000020004" pitchFamily="2" charset="0"/>
                            </a:rPr>
                            <a:t>(3)</a:t>
                          </a:r>
                          <a:endParaRPr lang="en-SI" sz="1400" b="0" i="0" dirty="0">
                            <a:effectLst/>
                            <a:latin typeface="Inter" panose="02000503000000020004" pitchFamily="2" charset="0"/>
                            <a:ea typeface="Inter" panose="02000503000000020004" pitchFamily="2" charset="0"/>
                          </a:endParaRPr>
                        </a:p>
                      </a:txBody>
                      <a:tcPr marL="68580" marR="68580" marT="0" marB="0"/>
                    </a:tc>
                    <a:extLst>
                      <a:ext uri="{0D108BD9-81ED-4DB2-BD59-A6C34878D82A}">
                        <a16:rowId xmlns:a16="http://schemas.microsoft.com/office/drawing/2014/main" val="114726301"/>
                      </a:ext>
                    </a:extLst>
                  </a:tr>
                  <a:tr h="0">
                    <a:tc>
                      <a:txBody>
                        <a:bodyPr/>
                        <a:lstStyle/>
                        <a:p>
                          <a:pPr algn="just">
                            <a:lnSpc>
                              <a:spcPct val="150000"/>
                            </a:lnSpc>
                            <a:spcAft>
                              <a:spcPts val="600"/>
                            </a:spcAft>
                          </a:pPr>
                          <a14:m>
                            <m:oMathPara xmlns:m="http://schemas.openxmlformats.org/officeDocument/2006/math">
                              <m:oMathParaPr>
                                <m:jc m:val="centerGroup"/>
                              </m:oMathParaPr>
                              <m:oMath xmlns:m="http://schemas.openxmlformats.org/officeDocument/2006/math">
                                <m:r>
                                  <a:rPr lang="en-GB" sz="1400" b="0" i="0" smtClean="0">
                                    <a:effectLst/>
                                    <a:latin typeface="Cambria Math" panose="02040503050406030204" pitchFamily="18" charset="0"/>
                                    <a:sym typeface="Symbol" pitchFamily="2" charset="2"/>
                                  </a:rPr>
                                  <m:t></m:t>
                                </m:r>
                                <m:r>
                                  <m:rPr>
                                    <m:sty m:val="p"/>
                                  </m:rPr>
                                  <a:rPr lang="en-GB" sz="1400" b="0" i="0" smtClean="0">
                                    <a:effectLst/>
                                    <a:latin typeface="Cambria Math" panose="02040503050406030204" pitchFamily="18" charset="0"/>
                                  </a:rPr>
                                  <m:t>OOH</m:t>
                                </m:r>
                                <m:r>
                                  <a:rPr lang="en-GB" sz="1400" b="0" i="0" smtClean="0">
                                    <a:effectLst/>
                                    <a:latin typeface="Cambria Math" panose="02040503050406030204" pitchFamily="18" charset="0"/>
                                  </a:rPr>
                                  <m:t> → </m:t>
                                </m:r>
                                <m:sSub>
                                  <m:sSubPr>
                                    <m:ctrlPr>
                                      <a:rPr lang="en-SI" sz="1400" b="0" i="1">
                                        <a:effectLst/>
                                        <a:latin typeface="Cambria Math" panose="02040503050406030204" pitchFamily="18" charset="0"/>
                                      </a:rPr>
                                    </m:ctrlPr>
                                  </m:sSubPr>
                                  <m:e>
                                    <m:r>
                                      <m:rPr>
                                        <m:sty m:val="p"/>
                                      </m:rPr>
                                      <a:rPr lang="en-GB" sz="1400" b="0" i="0" smtClean="0">
                                        <a:effectLst/>
                                        <a:latin typeface="Cambria Math" panose="02040503050406030204" pitchFamily="18" charset="0"/>
                                      </a:rPr>
                                      <m:t>O</m:t>
                                    </m:r>
                                  </m:e>
                                  <m:sub>
                                    <m:r>
                                      <a:rPr lang="en-GB" sz="1400" b="0" i="0" smtClean="0">
                                        <a:effectLst/>
                                        <a:latin typeface="Cambria Math" panose="02040503050406030204" pitchFamily="18" charset="0"/>
                                      </a:rPr>
                                      <m:t>2(</m:t>
                                    </m:r>
                                    <m:r>
                                      <m:rPr>
                                        <m:sty m:val="p"/>
                                      </m:rPr>
                                      <a:rPr lang="en-GB" sz="1400" b="0" i="0" smtClean="0">
                                        <a:effectLst/>
                                        <a:latin typeface="Cambria Math" panose="02040503050406030204" pitchFamily="18" charset="0"/>
                                      </a:rPr>
                                      <m:t>g</m:t>
                                    </m:r>
                                    <m:r>
                                      <a:rPr lang="en-GB" sz="1400" b="0" i="0" smtClean="0">
                                        <a:effectLst/>
                                        <a:latin typeface="Cambria Math" panose="02040503050406030204" pitchFamily="18" charset="0"/>
                                      </a:rPr>
                                      <m:t>)</m:t>
                                    </m:r>
                                  </m:sub>
                                </m:sSub>
                                <m:r>
                                  <a:rPr lang="en-GB" sz="1400" b="0" i="0" smtClean="0">
                                    <a:effectLst/>
                                    <a:latin typeface="Cambria Math" panose="02040503050406030204" pitchFamily="18" charset="0"/>
                                  </a:rPr>
                                  <m:t>+ </m:t>
                                </m:r>
                                <m:sSup>
                                  <m:sSupPr>
                                    <m:ctrlPr>
                                      <a:rPr lang="en-SI" sz="1400" b="0" i="1">
                                        <a:effectLst/>
                                        <a:latin typeface="Cambria Math" panose="02040503050406030204" pitchFamily="18" charset="0"/>
                                      </a:rPr>
                                    </m:ctrlPr>
                                  </m:sSupPr>
                                  <m:e>
                                    <m:r>
                                      <m:rPr>
                                        <m:sty m:val="p"/>
                                      </m:rPr>
                                      <a:rPr lang="en-GB" sz="1400" b="0" i="0" smtClean="0">
                                        <a:effectLst/>
                                        <a:latin typeface="Cambria Math" panose="02040503050406030204" pitchFamily="18" charset="0"/>
                                      </a:rPr>
                                      <m:t>H</m:t>
                                    </m:r>
                                  </m:e>
                                  <m:sup>
                                    <m:r>
                                      <a:rPr lang="en-GB" sz="1400" b="0" i="0" smtClean="0">
                                        <a:effectLst/>
                                        <a:latin typeface="Cambria Math" panose="02040503050406030204" pitchFamily="18" charset="0"/>
                                      </a:rPr>
                                      <m:t>+</m:t>
                                    </m:r>
                                  </m:sup>
                                </m:sSup>
                                <m:r>
                                  <a:rPr lang="en-GB" sz="1400" b="0" i="0" smtClean="0">
                                    <a:effectLst/>
                                    <a:latin typeface="Cambria Math" panose="02040503050406030204" pitchFamily="18" charset="0"/>
                                  </a:rPr>
                                  <m:t>+ </m:t>
                                </m:r>
                                <m:sSup>
                                  <m:sSupPr>
                                    <m:ctrlPr>
                                      <a:rPr lang="en-SI" sz="1400" b="0" i="1">
                                        <a:effectLst/>
                                        <a:latin typeface="Cambria Math" panose="02040503050406030204" pitchFamily="18" charset="0"/>
                                      </a:rPr>
                                    </m:ctrlPr>
                                  </m:sSupPr>
                                  <m:e>
                                    <m:r>
                                      <m:rPr>
                                        <m:sty m:val="p"/>
                                      </m:rPr>
                                      <a:rPr lang="en-GB" sz="1400" b="0" i="0" smtClean="0">
                                        <a:effectLst/>
                                        <a:latin typeface="Cambria Math" panose="02040503050406030204" pitchFamily="18" charset="0"/>
                                      </a:rPr>
                                      <m:t>e</m:t>
                                    </m:r>
                                  </m:e>
                                  <m:sup>
                                    <m:r>
                                      <a:rPr lang="en-GB" sz="1400" b="0" i="0" smtClean="0">
                                        <a:effectLst/>
                                        <a:latin typeface="Cambria Math" panose="02040503050406030204" pitchFamily="18" charset="0"/>
                                      </a:rPr>
                                      <m:t>−</m:t>
                                    </m:r>
                                  </m:sup>
                                </m:sSup>
                                <m:r>
                                  <a:rPr lang="en-GB" sz="1400" b="0" i="0" smtClean="0">
                                    <a:effectLst/>
                                    <a:latin typeface="Cambria Math" panose="02040503050406030204" pitchFamily="18" charset="0"/>
                                  </a:rPr>
                                  <m:t>+ </m:t>
                                </m:r>
                                <m:r>
                                  <a:rPr lang="en-GB" sz="1400" b="0" i="0" smtClean="0">
                                    <a:effectLst/>
                                    <a:latin typeface="Cambria Math" panose="02040503050406030204" pitchFamily="18" charset="0"/>
                                    <a:sym typeface="Symbol" pitchFamily="2" charset="2"/>
                                  </a:rPr>
                                  <m:t></m:t>
                                </m:r>
                                <m:r>
                                  <a:rPr lang="en-GB" sz="1400" b="0" i="0" smtClean="0">
                                    <a:effectLst/>
                                    <a:latin typeface="Cambria Math" panose="02040503050406030204" pitchFamily="18" charset="0"/>
                                  </a:rPr>
                                  <m:t>    (∆</m:t>
                                </m:r>
                                <m:sSub>
                                  <m:sSubPr>
                                    <m:ctrlPr>
                                      <a:rPr lang="en-SI" sz="1400" b="0" i="1">
                                        <a:effectLst/>
                                        <a:latin typeface="Cambria Math" panose="02040503050406030204" pitchFamily="18" charset="0"/>
                                      </a:rPr>
                                    </m:ctrlPr>
                                  </m:sSubPr>
                                  <m:e>
                                    <m:r>
                                      <m:rPr>
                                        <m:sty m:val="p"/>
                                      </m:rPr>
                                      <a:rPr lang="en-GB" sz="1400" b="0" i="0" smtClean="0">
                                        <a:effectLst/>
                                        <a:latin typeface="Cambria Math" panose="02040503050406030204" pitchFamily="18" charset="0"/>
                                      </a:rPr>
                                      <m:t>G</m:t>
                                    </m:r>
                                  </m:e>
                                  <m:sub>
                                    <m:r>
                                      <a:rPr lang="en-GB" sz="1400" b="0" i="0" smtClean="0">
                                        <a:effectLst/>
                                        <a:latin typeface="Cambria Math" panose="02040503050406030204" pitchFamily="18" charset="0"/>
                                      </a:rPr>
                                      <m:t>4</m:t>
                                    </m:r>
                                  </m:sub>
                                </m:sSub>
                                <m:r>
                                  <a:rPr lang="en-GB" sz="1400" b="0" i="0" smtClean="0">
                                    <a:effectLst/>
                                    <a:latin typeface="Cambria Math" panose="02040503050406030204" pitchFamily="18" charset="0"/>
                                  </a:rPr>
                                  <m:t>)</m:t>
                                </m:r>
                              </m:oMath>
                            </m:oMathPara>
                          </a14:m>
                          <a:endParaRPr lang="en-SI" sz="1400" b="0" i="0" dirty="0">
                            <a:effectLst/>
                            <a:latin typeface="Inter" panose="02000503000000020004" pitchFamily="2" charset="0"/>
                            <a:ea typeface="Inter" panose="02000503000000020004" pitchFamily="2" charset="0"/>
                          </a:endParaRPr>
                        </a:p>
                      </a:txBody>
                      <a:tcPr marL="68580" marR="68580" marT="0" marB="0"/>
                    </a:tc>
                    <a:tc>
                      <a:txBody>
                        <a:bodyPr/>
                        <a:lstStyle/>
                        <a:p>
                          <a:pPr algn="just">
                            <a:lnSpc>
                              <a:spcPct val="150000"/>
                            </a:lnSpc>
                            <a:spcAft>
                              <a:spcPts val="600"/>
                            </a:spcAft>
                          </a:pPr>
                          <a:r>
                            <a:rPr lang="en-GB" sz="1400" b="0" i="0" dirty="0">
                              <a:effectLst/>
                              <a:latin typeface="Inter" panose="02000503000000020004" pitchFamily="2" charset="0"/>
                              <a:ea typeface="Inter" panose="02000503000000020004" pitchFamily="2" charset="0"/>
                            </a:rPr>
                            <a:t>(4)</a:t>
                          </a:r>
                          <a:endParaRPr lang="en-SI" sz="1400" b="0" i="0" dirty="0">
                            <a:effectLst/>
                            <a:latin typeface="Inter" panose="02000503000000020004" pitchFamily="2" charset="0"/>
                            <a:ea typeface="Inter" panose="02000503000000020004" pitchFamily="2" charset="0"/>
                          </a:endParaRPr>
                        </a:p>
                      </a:txBody>
                      <a:tcPr marL="68580" marR="68580" marT="0" marB="0"/>
                    </a:tc>
                    <a:extLst>
                      <a:ext uri="{0D108BD9-81ED-4DB2-BD59-A6C34878D82A}">
                        <a16:rowId xmlns:a16="http://schemas.microsoft.com/office/drawing/2014/main" val="1671070313"/>
                      </a:ext>
                    </a:extLst>
                  </a:tr>
                </a:tbl>
              </a:graphicData>
            </a:graphic>
          </p:graphicFrame>
        </mc:Choice>
        <mc:Fallback xmlns="">
          <p:graphicFrame>
            <p:nvGraphicFramePr>
              <p:cNvPr id="17" name="Table 16">
                <a:extLst>
                  <a:ext uri="{FF2B5EF4-FFF2-40B4-BE49-F238E27FC236}">
                    <a16:creationId xmlns:a16="http://schemas.microsoft.com/office/drawing/2014/main" id="{B85057CE-D58C-C234-CE73-E2A500A5E91E}"/>
                  </a:ext>
                </a:extLst>
              </p:cNvPr>
              <p:cNvGraphicFramePr>
                <a:graphicFrameLocks noGrp="1"/>
              </p:cNvGraphicFramePr>
              <p:nvPr>
                <p:extLst>
                  <p:ext uri="{D42A27DB-BD31-4B8C-83A1-F6EECF244321}">
                    <p14:modId xmlns:p14="http://schemas.microsoft.com/office/powerpoint/2010/main" val="3023600"/>
                  </p:ext>
                </p:extLst>
              </p:nvPr>
            </p:nvGraphicFramePr>
            <p:xfrm>
              <a:off x="-70629" y="1553275"/>
              <a:ext cx="6218208" cy="1677354"/>
            </p:xfrm>
            <a:graphic>
              <a:graphicData uri="http://schemas.openxmlformats.org/drawingml/2006/table">
                <a:tbl>
                  <a:tblPr firstRow="1" firstCol="1" bandRow="1">
                    <a:tableStyleId>{2D5ABB26-0587-4C30-8999-92F81FD0307C}</a:tableStyleId>
                  </a:tblPr>
                  <a:tblGrid>
                    <a:gridCol w="3756704">
                      <a:extLst>
                        <a:ext uri="{9D8B030D-6E8A-4147-A177-3AD203B41FA5}">
                          <a16:colId xmlns:a16="http://schemas.microsoft.com/office/drawing/2014/main" val="2122734878"/>
                        </a:ext>
                      </a:extLst>
                    </a:gridCol>
                    <a:gridCol w="2461504">
                      <a:extLst>
                        <a:ext uri="{9D8B030D-6E8A-4147-A177-3AD203B41FA5}">
                          <a16:colId xmlns:a16="http://schemas.microsoft.com/office/drawing/2014/main" val="1042791379"/>
                        </a:ext>
                      </a:extLst>
                    </a:gridCol>
                  </a:tblGrid>
                  <a:tr h="427038">
                    <a:tc>
                      <a:txBody>
                        <a:bodyPr/>
                        <a:lstStyle/>
                        <a:p>
                          <a:endParaRPr lang="en-SI"/>
                        </a:p>
                      </a:txBody>
                      <a:tcPr marL="68580" marR="68580" marT="0" marB="0">
                        <a:blipFill>
                          <a:blip r:embed="rId8"/>
                          <a:stretch>
                            <a:fillRect t="-2941" r="-65320" b="-291176"/>
                          </a:stretch>
                        </a:blipFill>
                      </a:tcPr>
                    </a:tc>
                    <a:tc>
                      <a:txBody>
                        <a:bodyPr/>
                        <a:lstStyle/>
                        <a:p>
                          <a:pPr algn="just">
                            <a:lnSpc>
                              <a:spcPct val="150000"/>
                            </a:lnSpc>
                            <a:spcAft>
                              <a:spcPts val="600"/>
                            </a:spcAft>
                          </a:pPr>
                          <a:r>
                            <a:rPr lang="en-GB" sz="1400" b="0" i="0" dirty="0">
                              <a:effectLst/>
                              <a:latin typeface="Inter" panose="02000503000000020004" pitchFamily="2" charset="0"/>
                              <a:ea typeface="Inter" panose="02000503000000020004" pitchFamily="2" charset="0"/>
                            </a:rPr>
                            <a:t>(1)</a:t>
                          </a:r>
                          <a:endParaRPr lang="en-SI" sz="1400" b="0" i="0" dirty="0">
                            <a:effectLst/>
                            <a:latin typeface="Inter" panose="02000503000000020004" pitchFamily="2" charset="0"/>
                            <a:ea typeface="Inter" panose="02000503000000020004" pitchFamily="2" charset="0"/>
                          </a:endParaRPr>
                        </a:p>
                      </a:txBody>
                      <a:tcPr marL="68580" marR="68580" marT="0" marB="0"/>
                    </a:tc>
                    <a:extLst>
                      <a:ext uri="{0D108BD9-81ED-4DB2-BD59-A6C34878D82A}">
                        <a16:rowId xmlns:a16="http://schemas.microsoft.com/office/drawing/2014/main" val="2298209564"/>
                      </a:ext>
                    </a:extLst>
                  </a:tr>
                  <a:tr h="396240">
                    <a:tc>
                      <a:txBody>
                        <a:bodyPr/>
                        <a:lstStyle/>
                        <a:p>
                          <a:endParaRPr lang="en-SI"/>
                        </a:p>
                      </a:txBody>
                      <a:tcPr marL="68580" marR="68580" marT="0" marB="0">
                        <a:blipFill>
                          <a:blip r:embed="rId8"/>
                          <a:stretch>
                            <a:fillRect t="-112903" r="-65320" b="-219355"/>
                          </a:stretch>
                        </a:blipFill>
                      </a:tcPr>
                    </a:tc>
                    <a:tc>
                      <a:txBody>
                        <a:bodyPr/>
                        <a:lstStyle/>
                        <a:p>
                          <a:pPr algn="just">
                            <a:lnSpc>
                              <a:spcPct val="150000"/>
                            </a:lnSpc>
                            <a:spcAft>
                              <a:spcPts val="600"/>
                            </a:spcAft>
                          </a:pPr>
                          <a:r>
                            <a:rPr lang="en-GB" sz="1400" b="0" i="0" dirty="0">
                              <a:effectLst/>
                              <a:latin typeface="Inter" panose="02000503000000020004" pitchFamily="2" charset="0"/>
                              <a:ea typeface="Inter" panose="02000503000000020004" pitchFamily="2" charset="0"/>
                            </a:rPr>
                            <a:t>(2)</a:t>
                          </a:r>
                          <a:endParaRPr lang="en-SI" sz="1400" b="0" i="0" dirty="0">
                            <a:effectLst/>
                            <a:latin typeface="Inter" panose="02000503000000020004" pitchFamily="2" charset="0"/>
                            <a:ea typeface="Inter" panose="02000503000000020004" pitchFamily="2" charset="0"/>
                          </a:endParaRPr>
                        </a:p>
                      </a:txBody>
                      <a:tcPr marL="68580" marR="68580" marT="0" marB="0"/>
                    </a:tc>
                    <a:extLst>
                      <a:ext uri="{0D108BD9-81ED-4DB2-BD59-A6C34878D82A}">
                        <a16:rowId xmlns:a16="http://schemas.microsoft.com/office/drawing/2014/main" val="3129678878"/>
                      </a:ext>
                    </a:extLst>
                  </a:tr>
                  <a:tr h="427038">
                    <a:tc>
                      <a:txBody>
                        <a:bodyPr/>
                        <a:lstStyle/>
                        <a:p>
                          <a:endParaRPr lang="en-SI"/>
                        </a:p>
                      </a:txBody>
                      <a:tcPr marL="68580" marR="68580" marT="0" marB="0">
                        <a:blipFill>
                          <a:blip r:embed="rId8"/>
                          <a:stretch>
                            <a:fillRect t="-194118" r="-65320" b="-100000"/>
                          </a:stretch>
                        </a:blipFill>
                      </a:tcPr>
                    </a:tc>
                    <a:tc>
                      <a:txBody>
                        <a:bodyPr/>
                        <a:lstStyle/>
                        <a:p>
                          <a:pPr algn="just">
                            <a:lnSpc>
                              <a:spcPct val="150000"/>
                            </a:lnSpc>
                            <a:spcAft>
                              <a:spcPts val="600"/>
                            </a:spcAft>
                          </a:pPr>
                          <a:r>
                            <a:rPr lang="en-GB" sz="1400" b="0" i="0" dirty="0">
                              <a:effectLst/>
                              <a:latin typeface="Inter" panose="02000503000000020004" pitchFamily="2" charset="0"/>
                              <a:ea typeface="Inter" panose="02000503000000020004" pitchFamily="2" charset="0"/>
                            </a:rPr>
                            <a:t>(3)</a:t>
                          </a:r>
                          <a:endParaRPr lang="en-SI" sz="1400" b="0" i="0" dirty="0">
                            <a:effectLst/>
                            <a:latin typeface="Inter" panose="02000503000000020004" pitchFamily="2" charset="0"/>
                            <a:ea typeface="Inter" panose="02000503000000020004" pitchFamily="2" charset="0"/>
                          </a:endParaRPr>
                        </a:p>
                      </a:txBody>
                      <a:tcPr marL="68580" marR="68580" marT="0" marB="0"/>
                    </a:tc>
                    <a:extLst>
                      <a:ext uri="{0D108BD9-81ED-4DB2-BD59-A6C34878D82A}">
                        <a16:rowId xmlns:a16="http://schemas.microsoft.com/office/drawing/2014/main" val="114726301"/>
                      </a:ext>
                    </a:extLst>
                  </a:tr>
                  <a:tr h="427038">
                    <a:tc>
                      <a:txBody>
                        <a:bodyPr/>
                        <a:lstStyle/>
                        <a:p>
                          <a:endParaRPr lang="en-SI"/>
                        </a:p>
                      </a:txBody>
                      <a:tcPr marL="68580" marR="68580" marT="0" marB="0">
                        <a:blipFill>
                          <a:blip r:embed="rId8"/>
                          <a:stretch>
                            <a:fillRect t="-294118" r="-65320"/>
                          </a:stretch>
                        </a:blipFill>
                      </a:tcPr>
                    </a:tc>
                    <a:tc>
                      <a:txBody>
                        <a:bodyPr/>
                        <a:lstStyle/>
                        <a:p>
                          <a:pPr algn="just">
                            <a:lnSpc>
                              <a:spcPct val="150000"/>
                            </a:lnSpc>
                            <a:spcAft>
                              <a:spcPts val="600"/>
                            </a:spcAft>
                          </a:pPr>
                          <a:r>
                            <a:rPr lang="en-GB" sz="1400" b="0" i="0" dirty="0">
                              <a:effectLst/>
                              <a:latin typeface="Inter" panose="02000503000000020004" pitchFamily="2" charset="0"/>
                              <a:ea typeface="Inter" panose="02000503000000020004" pitchFamily="2" charset="0"/>
                            </a:rPr>
                            <a:t>(4)</a:t>
                          </a:r>
                          <a:endParaRPr lang="en-SI" sz="1400" b="0" i="0" dirty="0">
                            <a:effectLst/>
                            <a:latin typeface="Inter" panose="02000503000000020004" pitchFamily="2" charset="0"/>
                            <a:ea typeface="Inter" panose="02000503000000020004" pitchFamily="2" charset="0"/>
                          </a:endParaRPr>
                        </a:p>
                      </a:txBody>
                      <a:tcPr marL="68580" marR="68580" marT="0" marB="0"/>
                    </a:tc>
                    <a:extLst>
                      <a:ext uri="{0D108BD9-81ED-4DB2-BD59-A6C34878D82A}">
                        <a16:rowId xmlns:a16="http://schemas.microsoft.com/office/drawing/2014/main" val="1671070313"/>
                      </a:ext>
                    </a:extLst>
                  </a:tr>
                </a:tbl>
              </a:graphicData>
            </a:graphic>
          </p:graphicFrame>
        </mc:Fallback>
      </mc:AlternateContent>
      <p:sp>
        <p:nvSpPr>
          <p:cNvPr id="19" name="TextBox 18">
            <a:extLst>
              <a:ext uri="{FF2B5EF4-FFF2-40B4-BE49-F238E27FC236}">
                <a16:creationId xmlns:a16="http://schemas.microsoft.com/office/drawing/2014/main" id="{7A910EE8-AC92-F231-CA43-49908F0E0E12}"/>
              </a:ext>
            </a:extLst>
          </p:cNvPr>
          <p:cNvSpPr txBox="1"/>
          <p:nvPr/>
        </p:nvSpPr>
        <p:spPr>
          <a:xfrm>
            <a:off x="5576586" y="1948299"/>
            <a:ext cx="4872446" cy="738664"/>
          </a:xfrm>
          <a:prstGeom prst="rect">
            <a:avLst/>
          </a:prstGeom>
          <a:noFill/>
        </p:spPr>
        <p:txBody>
          <a:bodyPr wrap="square">
            <a:spAutoFit/>
          </a:bodyPr>
          <a:lstStyle/>
          <a:p>
            <a:pPr algn="ctr"/>
            <a:r>
              <a:rPr lang="en-GB" sz="1400" dirty="0">
                <a:solidFill>
                  <a:srgbClr val="C00000"/>
                </a:solidFill>
                <a:latin typeface="Inter Light" panose="02000503000000020004" pitchFamily="2" charset="0"/>
                <a:ea typeface="Inter Light" panose="02000503000000020004" pitchFamily="2" charset="0"/>
              </a:rPr>
              <a:t>First simple questions: </a:t>
            </a:r>
          </a:p>
          <a:p>
            <a:pPr algn="ctr"/>
            <a:r>
              <a:rPr lang="en-GB" sz="1400" dirty="0">
                <a:solidFill>
                  <a:srgbClr val="C00000"/>
                </a:solidFill>
                <a:latin typeface="Inter Light" panose="02000503000000020004" pitchFamily="2" charset="0"/>
                <a:ea typeface="Inter Light" panose="02000503000000020004" pitchFamily="2" charset="0"/>
              </a:rPr>
              <a:t>What are the most efficient reaction pathways?</a:t>
            </a:r>
          </a:p>
          <a:p>
            <a:pPr algn="ctr"/>
            <a:endParaRPr lang="en-SI" sz="1400" dirty="0"/>
          </a:p>
        </p:txBody>
      </p:sp>
      <p:sp>
        <p:nvSpPr>
          <p:cNvPr id="20" name="TextBox 19">
            <a:extLst>
              <a:ext uri="{FF2B5EF4-FFF2-40B4-BE49-F238E27FC236}">
                <a16:creationId xmlns:a16="http://schemas.microsoft.com/office/drawing/2014/main" id="{AA15A743-68E3-807B-EF84-5B6BF9A4A018}"/>
              </a:ext>
            </a:extLst>
          </p:cNvPr>
          <p:cNvSpPr txBox="1"/>
          <p:nvPr/>
        </p:nvSpPr>
        <p:spPr>
          <a:xfrm>
            <a:off x="5576586" y="5255460"/>
            <a:ext cx="4872446" cy="523220"/>
          </a:xfrm>
          <a:prstGeom prst="rect">
            <a:avLst/>
          </a:prstGeom>
          <a:noFill/>
        </p:spPr>
        <p:txBody>
          <a:bodyPr wrap="square">
            <a:spAutoFit/>
          </a:bodyPr>
          <a:lstStyle/>
          <a:p>
            <a:pPr algn="ctr"/>
            <a:r>
              <a:rPr lang="en-GB" sz="1400" dirty="0">
                <a:solidFill>
                  <a:srgbClr val="C00000"/>
                </a:solidFill>
                <a:latin typeface="Inter Light" panose="02000503000000020004" pitchFamily="2" charset="0"/>
                <a:ea typeface="Inter Light" panose="02000503000000020004" pitchFamily="2" charset="0"/>
              </a:rPr>
              <a:t>Not-so-straightforward answer: </a:t>
            </a:r>
          </a:p>
          <a:p>
            <a:pPr algn="ctr"/>
            <a:r>
              <a:rPr lang="en-GB" sz="1400" b="1" dirty="0">
                <a:solidFill>
                  <a:srgbClr val="C00000"/>
                </a:solidFill>
                <a:latin typeface="Inter Light" panose="02000503000000020004" pitchFamily="2" charset="0"/>
                <a:ea typeface="Inter Light" panose="02000503000000020004" pitchFamily="2" charset="0"/>
              </a:rPr>
              <a:t>1.95x10</a:t>
            </a:r>
            <a:r>
              <a:rPr lang="en-GB" sz="1400" b="1" baseline="30000" dirty="0">
                <a:solidFill>
                  <a:srgbClr val="C00000"/>
                </a:solidFill>
                <a:latin typeface="Inter Light" panose="02000503000000020004" pitchFamily="2" charset="0"/>
                <a:ea typeface="Inter Light" panose="02000503000000020004" pitchFamily="2" charset="0"/>
              </a:rPr>
              <a:t>6</a:t>
            </a:r>
            <a:r>
              <a:rPr lang="en-GB" sz="1400" b="1" dirty="0">
                <a:solidFill>
                  <a:srgbClr val="C00000"/>
                </a:solidFill>
                <a:latin typeface="Inter Light" panose="02000503000000020004" pitchFamily="2" charset="0"/>
                <a:ea typeface="Inter Light" panose="02000503000000020004" pitchFamily="2" charset="0"/>
              </a:rPr>
              <a:t> – 6x10</a:t>
            </a:r>
            <a:r>
              <a:rPr lang="en-GB" sz="1400" b="1" baseline="30000" dirty="0">
                <a:solidFill>
                  <a:srgbClr val="C00000"/>
                </a:solidFill>
                <a:latin typeface="Inter Light" panose="02000503000000020004" pitchFamily="2" charset="0"/>
                <a:ea typeface="Inter Light" panose="02000503000000020004" pitchFamily="2" charset="0"/>
              </a:rPr>
              <a:t>9</a:t>
            </a:r>
            <a:r>
              <a:rPr lang="en-GB" sz="1400" b="1" dirty="0">
                <a:solidFill>
                  <a:srgbClr val="C00000"/>
                </a:solidFill>
                <a:latin typeface="Inter Light" panose="02000503000000020004" pitchFamily="2" charset="0"/>
                <a:ea typeface="Inter Light" panose="02000503000000020004" pitchFamily="2" charset="0"/>
              </a:rPr>
              <a:t>  </a:t>
            </a:r>
            <a:r>
              <a:rPr lang="en-SI" sz="1400" b="1" dirty="0">
                <a:solidFill>
                  <a:srgbClr val="C00000"/>
                </a:solidFill>
                <a:latin typeface="Inter Light" panose="02000503000000020004" pitchFamily="2" charset="0"/>
                <a:ea typeface="Inter Light" panose="02000503000000020004" pitchFamily="2" charset="0"/>
              </a:rPr>
              <a:t>different possible active sites</a:t>
            </a:r>
          </a:p>
        </p:txBody>
      </p:sp>
      <p:sp>
        <p:nvSpPr>
          <p:cNvPr id="21" name="TextBox 20">
            <a:extLst>
              <a:ext uri="{FF2B5EF4-FFF2-40B4-BE49-F238E27FC236}">
                <a16:creationId xmlns:a16="http://schemas.microsoft.com/office/drawing/2014/main" id="{899F802A-62B7-79D4-03ED-BF4602204515}"/>
              </a:ext>
            </a:extLst>
          </p:cNvPr>
          <p:cNvSpPr txBox="1"/>
          <p:nvPr/>
        </p:nvSpPr>
        <p:spPr>
          <a:xfrm>
            <a:off x="1930249" y="5778680"/>
            <a:ext cx="312906" cy="400110"/>
          </a:xfrm>
          <a:prstGeom prst="rect">
            <a:avLst/>
          </a:prstGeom>
          <a:noFill/>
        </p:spPr>
        <p:txBody>
          <a:bodyPr wrap="none" rtlCol="0">
            <a:spAutoFit/>
          </a:bodyPr>
          <a:lstStyle/>
          <a:p>
            <a:r>
              <a:rPr lang="en-SI" sz="2000" dirty="0">
                <a:solidFill>
                  <a:schemeClr val="bg1"/>
                </a:solidFill>
              </a:rPr>
              <a:t>*</a:t>
            </a:r>
          </a:p>
        </p:txBody>
      </p:sp>
      <p:sp>
        <p:nvSpPr>
          <p:cNvPr id="23" name="TextBox 22">
            <a:extLst>
              <a:ext uri="{FF2B5EF4-FFF2-40B4-BE49-F238E27FC236}">
                <a16:creationId xmlns:a16="http://schemas.microsoft.com/office/drawing/2014/main" id="{0060D7D4-C852-656F-E1D6-27D79F88D735}"/>
              </a:ext>
            </a:extLst>
          </p:cNvPr>
          <p:cNvSpPr txBox="1"/>
          <p:nvPr/>
        </p:nvSpPr>
        <p:spPr>
          <a:xfrm>
            <a:off x="1891884" y="5161574"/>
            <a:ext cx="364202" cy="338554"/>
          </a:xfrm>
          <a:prstGeom prst="rect">
            <a:avLst/>
          </a:prstGeom>
          <a:noFill/>
        </p:spPr>
        <p:txBody>
          <a:bodyPr wrap="none" rtlCol="0">
            <a:spAutoFit/>
          </a:bodyPr>
          <a:lstStyle/>
          <a:p>
            <a:r>
              <a:rPr lang="en-SI" sz="1600" b="1" dirty="0">
                <a:solidFill>
                  <a:schemeClr val="accent6"/>
                </a:solidFill>
              </a:rPr>
              <a:t>M</a:t>
            </a:r>
          </a:p>
        </p:txBody>
      </p:sp>
      <p:sp>
        <p:nvSpPr>
          <p:cNvPr id="24" name="TextBox 23">
            <a:extLst>
              <a:ext uri="{FF2B5EF4-FFF2-40B4-BE49-F238E27FC236}">
                <a16:creationId xmlns:a16="http://schemas.microsoft.com/office/drawing/2014/main" id="{D6334B20-EAEC-85F7-6092-383EF62E17B9}"/>
              </a:ext>
            </a:extLst>
          </p:cNvPr>
          <p:cNvSpPr txBox="1"/>
          <p:nvPr/>
        </p:nvSpPr>
        <p:spPr>
          <a:xfrm>
            <a:off x="1878953" y="6349028"/>
            <a:ext cx="364202" cy="338554"/>
          </a:xfrm>
          <a:prstGeom prst="rect">
            <a:avLst/>
          </a:prstGeom>
          <a:noFill/>
        </p:spPr>
        <p:txBody>
          <a:bodyPr wrap="none" rtlCol="0">
            <a:spAutoFit/>
          </a:bodyPr>
          <a:lstStyle/>
          <a:p>
            <a:r>
              <a:rPr lang="en-SI" sz="1600" b="1" dirty="0">
                <a:solidFill>
                  <a:schemeClr val="accent6"/>
                </a:solidFill>
              </a:rPr>
              <a:t>M</a:t>
            </a:r>
          </a:p>
        </p:txBody>
      </p:sp>
      <p:sp>
        <p:nvSpPr>
          <p:cNvPr id="25" name="TextBox 24">
            <a:extLst>
              <a:ext uri="{FF2B5EF4-FFF2-40B4-BE49-F238E27FC236}">
                <a16:creationId xmlns:a16="http://schemas.microsoft.com/office/drawing/2014/main" id="{F3726442-3014-B487-3B65-6DB585232458}"/>
              </a:ext>
            </a:extLst>
          </p:cNvPr>
          <p:cNvSpPr txBox="1"/>
          <p:nvPr/>
        </p:nvSpPr>
        <p:spPr>
          <a:xfrm>
            <a:off x="1384051" y="6067723"/>
            <a:ext cx="300082" cy="338554"/>
          </a:xfrm>
          <a:prstGeom prst="rect">
            <a:avLst/>
          </a:prstGeom>
          <a:noFill/>
        </p:spPr>
        <p:txBody>
          <a:bodyPr wrap="none" rtlCol="0">
            <a:spAutoFit/>
          </a:bodyPr>
          <a:lstStyle/>
          <a:p>
            <a:r>
              <a:rPr lang="en-SI" sz="1600" b="1" dirty="0">
                <a:solidFill>
                  <a:schemeClr val="accent6"/>
                </a:solidFill>
              </a:rPr>
              <a:t>B</a:t>
            </a:r>
          </a:p>
        </p:txBody>
      </p:sp>
      <p:sp>
        <p:nvSpPr>
          <p:cNvPr id="26" name="TextBox 25">
            <a:extLst>
              <a:ext uri="{FF2B5EF4-FFF2-40B4-BE49-F238E27FC236}">
                <a16:creationId xmlns:a16="http://schemas.microsoft.com/office/drawing/2014/main" id="{ED4AAAA8-153B-6970-0231-9E7C66207A6F}"/>
              </a:ext>
            </a:extLst>
          </p:cNvPr>
          <p:cNvSpPr txBox="1"/>
          <p:nvPr/>
        </p:nvSpPr>
        <p:spPr>
          <a:xfrm>
            <a:off x="1392760" y="5448835"/>
            <a:ext cx="300082" cy="338554"/>
          </a:xfrm>
          <a:prstGeom prst="rect">
            <a:avLst/>
          </a:prstGeom>
          <a:noFill/>
        </p:spPr>
        <p:txBody>
          <a:bodyPr wrap="none" rtlCol="0">
            <a:spAutoFit/>
          </a:bodyPr>
          <a:lstStyle/>
          <a:p>
            <a:r>
              <a:rPr lang="en-SI" sz="1600" b="1" dirty="0">
                <a:solidFill>
                  <a:schemeClr val="accent6"/>
                </a:solidFill>
              </a:rPr>
              <a:t>B</a:t>
            </a:r>
          </a:p>
        </p:txBody>
      </p:sp>
      <p:sp>
        <p:nvSpPr>
          <p:cNvPr id="27" name="TextBox 26">
            <a:extLst>
              <a:ext uri="{FF2B5EF4-FFF2-40B4-BE49-F238E27FC236}">
                <a16:creationId xmlns:a16="http://schemas.microsoft.com/office/drawing/2014/main" id="{D14E674D-1C05-C506-48FD-95CA0D977E77}"/>
              </a:ext>
            </a:extLst>
          </p:cNvPr>
          <p:cNvSpPr txBox="1"/>
          <p:nvPr/>
        </p:nvSpPr>
        <p:spPr>
          <a:xfrm>
            <a:off x="2455128" y="6058473"/>
            <a:ext cx="300082" cy="338554"/>
          </a:xfrm>
          <a:prstGeom prst="rect">
            <a:avLst/>
          </a:prstGeom>
          <a:noFill/>
        </p:spPr>
        <p:txBody>
          <a:bodyPr wrap="none" rtlCol="0">
            <a:spAutoFit/>
          </a:bodyPr>
          <a:lstStyle/>
          <a:p>
            <a:r>
              <a:rPr lang="en-SI" sz="1600" b="1" dirty="0">
                <a:solidFill>
                  <a:schemeClr val="accent6"/>
                </a:solidFill>
              </a:rPr>
              <a:t>B</a:t>
            </a:r>
          </a:p>
        </p:txBody>
      </p:sp>
      <p:sp>
        <p:nvSpPr>
          <p:cNvPr id="28" name="TextBox 27">
            <a:extLst>
              <a:ext uri="{FF2B5EF4-FFF2-40B4-BE49-F238E27FC236}">
                <a16:creationId xmlns:a16="http://schemas.microsoft.com/office/drawing/2014/main" id="{7453CA3F-7531-EB86-277F-6E1BF4607310}"/>
              </a:ext>
            </a:extLst>
          </p:cNvPr>
          <p:cNvSpPr txBox="1"/>
          <p:nvPr/>
        </p:nvSpPr>
        <p:spPr>
          <a:xfrm>
            <a:off x="2463837" y="5465292"/>
            <a:ext cx="300082" cy="338554"/>
          </a:xfrm>
          <a:prstGeom prst="rect">
            <a:avLst/>
          </a:prstGeom>
          <a:noFill/>
        </p:spPr>
        <p:txBody>
          <a:bodyPr wrap="none" rtlCol="0">
            <a:spAutoFit/>
          </a:bodyPr>
          <a:lstStyle/>
          <a:p>
            <a:r>
              <a:rPr lang="en-SI" sz="1600" b="1" dirty="0">
                <a:solidFill>
                  <a:schemeClr val="accent6"/>
                </a:solidFill>
              </a:rPr>
              <a:t>B</a:t>
            </a:r>
          </a:p>
        </p:txBody>
      </p:sp>
      <p:sp>
        <p:nvSpPr>
          <p:cNvPr id="29" name="TextBox 28">
            <a:extLst>
              <a:ext uri="{FF2B5EF4-FFF2-40B4-BE49-F238E27FC236}">
                <a16:creationId xmlns:a16="http://schemas.microsoft.com/office/drawing/2014/main" id="{615FAC27-737B-EB03-D5DD-907ADFE16DA6}"/>
              </a:ext>
            </a:extLst>
          </p:cNvPr>
          <p:cNvSpPr txBox="1"/>
          <p:nvPr/>
        </p:nvSpPr>
        <p:spPr>
          <a:xfrm>
            <a:off x="1737728" y="6058473"/>
            <a:ext cx="282450" cy="338554"/>
          </a:xfrm>
          <a:prstGeom prst="rect">
            <a:avLst/>
          </a:prstGeom>
          <a:noFill/>
        </p:spPr>
        <p:txBody>
          <a:bodyPr wrap="none" rtlCol="0">
            <a:spAutoFit/>
          </a:bodyPr>
          <a:lstStyle/>
          <a:p>
            <a:r>
              <a:rPr lang="en-SI" sz="1600" b="1" dirty="0">
                <a:solidFill>
                  <a:schemeClr val="accent6"/>
                </a:solidFill>
              </a:rPr>
              <a:t>S</a:t>
            </a:r>
          </a:p>
        </p:txBody>
      </p:sp>
      <p:sp>
        <p:nvSpPr>
          <p:cNvPr id="30" name="TextBox 29">
            <a:extLst>
              <a:ext uri="{FF2B5EF4-FFF2-40B4-BE49-F238E27FC236}">
                <a16:creationId xmlns:a16="http://schemas.microsoft.com/office/drawing/2014/main" id="{02721F67-FC5D-B35A-837B-9B27C7DE1B04}"/>
              </a:ext>
            </a:extLst>
          </p:cNvPr>
          <p:cNvSpPr txBox="1"/>
          <p:nvPr/>
        </p:nvSpPr>
        <p:spPr>
          <a:xfrm>
            <a:off x="2114861" y="5465292"/>
            <a:ext cx="282450" cy="338554"/>
          </a:xfrm>
          <a:prstGeom prst="rect">
            <a:avLst/>
          </a:prstGeom>
          <a:noFill/>
        </p:spPr>
        <p:txBody>
          <a:bodyPr wrap="none" rtlCol="0">
            <a:spAutoFit/>
          </a:bodyPr>
          <a:lstStyle/>
          <a:p>
            <a:r>
              <a:rPr lang="en-SI" sz="1600" b="1" dirty="0">
                <a:solidFill>
                  <a:schemeClr val="accent6"/>
                </a:solidFill>
              </a:rPr>
              <a:t>S</a:t>
            </a:r>
          </a:p>
        </p:txBody>
      </p:sp>
      <p:sp>
        <p:nvSpPr>
          <p:cNvPr id="31" name="TextBox 30">
            <a:extLst>
              <a:ext uri="{FF2B5EF4-FFF2-40B4-BE49-F238E27FC236}">
                <a16:creationId xmlns:a16="http://schemas.microsoft.com/office/drawing/2014/main" id="{80993B43-14C9-DF98-75C0-81C4CA3983A5}"/>
              </a:ext>
            </a:extLst>
          </p:cNvPr>
          <p:cNvSpPr txBox="1"/>
          <p:nvPr/>
        </p:nvSpPr>
        <p:spPr>
          <a:xfrm>
            <a:off x="5668580" y="2947294"/>
            <a:ext cx="5337327" cy="2031325"/>
          </a:xfrm>
          <a:prstGeom prst="rect">
            <a:avLst/>
          </a:prstGeom>
          <a:noFill/>
        </p:spPr>
        <p:txBody>
          <a:bodyPr wrap="square">
            <a:spAutoFit/>
          </a:bodyPr>
          <a:lstStyle/>
          <a:p>
            <a:r>
              <a:rPr lang="en-GB" sz="1400" dirty="0">
                <a:latin typeface="Inter Light" panose="02000503000000020004" pitchFamily="2" charset="0"/>
                <a:ea typeface="Inter Light" panose="02000503000000020004" pitchFamily="2" charset="0"/>
              </a:rPr>
              <a:t>A rough estimate of possible local environments for an active adsorption site (*), considering only the nearest neighbour metal sites: </a:t>
            </a:r>
          </a:p>
          <a:p>
            <a:pPr marL="285750" indent="-285750">
              <a:buFont typeface="Arial" panose="020B0604020202020204" pitchFamily="34" charset="0"/>
              <a:buChar char="•"/>
            </a:pPr>
            <a:r>
              <a:rPr lang="en-GB" sz="1400" dirty="0">
                <a:latin typeface="Inter Light" panose="02000503000000020004" pitchFamily="2" charset="0"/>
                <a:ea typeface="Inter Light" panose="02000503000000020004" pitchFamily="2" charset="0"/>
              </a:rPr>
              <a:t>5 metal atoms forming HEO, </a:t>
            </a:r>
          </a:p>
          <a:p>
            <a:pPr marL="285750" indent="-285750">
              <a:buFont typeface="Arial" panose="020B0604020202020204" pitchFamily="34" charset="0"/>
              <a:buChar char="•"/>
            </a:pPr>
            <a:r>
              <a:rPr lang="en-GB" sz="1400" dirty="0">
                <a:latin typeface="Inter Light" panose="02000503000000020004" pitchFamily="2" charset="0"/>
                <a:ea typeface="Inter Light" panose="02000503000000020004" pitchFamily="2" charset="0"/>
              </a:rPr>
              <a:t>2 neighbour metal atoms (M), </a:t>
            </a:r>
          </a:p>
          <a:p>
            <a:pPr marL="285750" indent="-285750">
              <a:buFont typeface="Arial" panose="020B0604020202020204" pitchFamily="34" charset="0"/>
              <a:buChar char="•"/>
            </a:pPr>
            <a:r>
              <a:rPr lang="en-GB" sz="1400" dirty="0">
                <a:latin typeface="Inter Light" panose="02000503000000020004" pitchFamily="2" charset="0"/>
                <a:ea typeface="Inter Light" panose="02000503000000020004" pitchFamily="2" charset="0"/>
              </a:rPr>
              <a:t>4 bridge atoms (B), </a:t>
            </a:r>
          </a:p>
          <a:p>
            <a:pPr marL="285750" indent="-285750">
              <a:buFont typeface="Arial" panose="020B0604020202020204" pitchFamily="34" charset="0"/>
              <a:buChar char="•"/>
            </a:pPr>
            <a:r>
              <a:rPr lang="en-GB" sz="1400" dirty="0">
                <a:latin typeface="Inter Light" panose="02000503000000020004" pitchFamily="2" charset="0"/>
                <a:ea typeface="Inter Light" panose="02000503000000020004" pitchFamily="2" charset="0"/>
              </a:rPr>
              <a:t>2 sub-surface atoms (S) </a:t>
            </a:r>
          </a:p>
          <a:p>
            <a:pPr marL="285750" indent="-285750" algn="ctr">
              <a:buFont typeface="Arial" panose="020B0604020202020204" pitchFamily="34" charset="0"/>
              <a:buChar char="•"/>
            </a:pPr>
            <a:endParaRPr lang="en-GB" sz="1400" dirty="0">
              <a:latin typeface="Inter Light" panose="02000503000000020004" pitchFamily="2" charset="0"/>
              <a:ea typeface="Inter Light" panose="02000503000000020004" pitchFamily="2" charset="0"/>
            </a:endParaRPr>
          </a:p>
          <a:p>
            <a:pPr algn="ctr"/>
            <a:r>
              <a:rPr lang="en-GB" sz="1400" b="1" dirty="0">
                <a:latin typeface="Inter Light" panose="02000503000000020004" pitchFamily="2" charset="0"/>
                <a:ea typeface="Inter Light" panose="02000503000000020004" pitchFamily="2" charset="0"/>
              </a:rPr>
              <a:t>5</a:t>
            </a:r>
            <a:r>
              <a:rPr lang="en-GB" sz="1400" b="1" baseline="30000" dirty="0">
                <a:latin typeface="Inter Light" panose="02000503000000020004" pitchFamily="2" charset="0"/>
                <a:ea typeface="Inter Light" panose="02000503000000020004" pitchFamily="2" charset="0"/>
              </a:rPr>
              <a:t>9</a:t>
            </a:r>
            <a:r>
              <a:rPr lang="en-GB" sz="1400" b="1" dirty="0">
                <a:latin typeface="Inter Light" panose="02000503000000020004" pitchFamily="2" charset="0"/>
                <a:ea typeface="Inter Light" panose="02000503000000020004" pitchFamily="2" charset="0"/>
              </a:rPr>
              <a:t> ∼ 1.95x10</a:t>
            </a:r>
            <a:r>
              <a:rPr lang="en-GB" sz="1400" b="1" baseline="30000" dirty="0">
                <a:latin typeface="Inter Light" panose="02000503000000020004" pitchFamily="2" charset="0"/>
                <a:ea typeface="Inter Light" panose="02000503000000020004" pitchFamily="2" charset="0"/>
              </a:rPr>
              <a:t>6 </a:t>
            </a:r>
            <a:r>
              <a:rPr lang="en-GB" sz="1400" b="1" dirty="0">
                <a:latin typeface="Inter Light" panose="02000503000000020004" pitchFamily="2" charset="0"/>
                <a:ea typeface="Inter Light" panose="02000503000000020004" pitchFamily="2" charset="0"/>
              </a:rPr>
              <a:t>… and this is only for one compound!</a:t>
            </a:r>
            <a:endParaRPr lang="en-SI" sz="1400" b="1" baseline="30000" dirty="0"/>
          </a:p>
        </p:txBody>
      </p:sp>
      <p:sp>
        <p:nvSpPr>
          <p:cNvPr id="2" name="TextBox 1">
            <a:extLst>
              <a:ext uri="{FF2B5EF4-FFF2-40B4-BE49-F238E27FC236}">
                <a16:creationId xmlns:a16="http://schemas.microsoft.com/office/drawing/2014/main" id="{2B1CF4B1-8C54-63C1-69D4-178D4350F188}"/>
              </a:ext>
            </a:extLst>
          </p:cNvPr>
          <p:cNvSpPr txBox="1"/>
          <p:nvPr/>
        </p:nvSpPr>
        <p:spPr>
          <a:xfrm>
            <a:off x="262607" y="1248122"/>
            <a:ext cx="4269408" cy="307777"/>
          </a:xfrm>
          <a:prstGeom prst="rect">
            <a:avLst/>
          </a:prstGeom>
          <a:noFill/>
        </p:spPr>
        <p:txBody>
          <a:bodyPr wrap="square">
            <a:spAutoFit/>
          </a:bodyPr>
          <a:lstStyle/>
          <a:p>
            <a:r>
              <a:rPr lang="en-GB" sz="1400" dirty="0">
                <a:latin typeface="Inter Light" panose="02000503000000020004" pitchFamily="2" charset="0"/>
                <a:ea typeface="Inter Light" panose="02000503000000020004" pitchFamily="2" charset="0"/>
              </a:rPr>
              <a:t>The conventional pathways for the OER:</a:t>
            </a:r>
          </a:p>
        </p:txBody>
      </p:sp>
      <p:sp>
        <p:nvSpPr>
          <p:cNvPr id="4" name="TextBox 3">
            <a:extLst>
              <a:ext uri="{FF2B5EF4-FFF2-40B4-BE49-F238E27FC236}">
                <a16:creationId xmlns:a16="http://schemas.microsoft.com/office/drawing/2014/main" id="{DDAB0BF2-55CE-109D-C769-CBB0D2EFC591}"/>
              </a:ext>
            </a:extLst>
          </p:cNvPr>
          <p:cNvSpPr txBox="1"/>
          <p:nvPr/>
        </p:nvSpPr>
        <p:spPr>
          <a:xfrm>
            <a:off x="2234133" y="3273790"/>
            <a:ext cx="3039627" cy="276999"/>
          </a:xfrm>
          <a:prstGeom prst="rect">
            <a:avLst/>
          </a:prstGeom>
          <a:noFill/>
        </p:spPr>
        <p:txBody>
          <a:bodyPr wrap="square">
            <a:spAutoFit/>
          </a:bodyPr>
          <a:lstStyle/>
          <a:p>
            <a:r>
              <a:rPr lang="en-GB" sz="1200" b="1" dirty="0">
                <a:solidFill>
                  <a:schemeClr val="bg1"/>
                </a:solidFill>
                <a:latin typeface="Inter Light" panose="02000503000000020004" pitchFamily="2" charset="0"/>
                <a:ea typeface="Inter Light" panose="02000503000000020004" pitchFamily="2" charset="0"/>
              </a:rPr>
              <a:t>* active adsorption site</a:t>
            </a:r>
            <a:endParaRPr lang="en-SI" sz="1200" b="1" dirty="0">
              <a:solidFill>
                <a:schemeClr val="bg1"/>
              </a:solidFill>
            </a:endParaRPr>
          </a:p>
        </p:txBody>
      </p:sp>
    </p:spTree>
    <p:extLst>
      <p:ext uri="{BB962C8B-B14F-4D97-AF65-F5344CB8AC3E}">
        <p14:creationId xmlns:p14="http://schemas.microsoft.com/office/powerpoint/2010/main" val="191124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3657BE0B-546E-CA82-D949-4AC7498CA2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934"/>
            <a:ext cx="1403189" cy="1292045"/>
          </a:xfrm>
          <a:prstGeom prst="rect">
            <a:avLst/>
          </a:prstGeom>
        </p:spPr>
      </p:pic>
      <p:sp>
        <p:nvSpPr>
          <p:cNvPr id="6" name="TextBox 5">
            <a:extLst>
              <a:ext uri="{FF2B5EF4-FFF2-40B4-BE49-F238E27FC236}">
                <a16:creationId xmlns:a16="http://schemas.microsoft.com/office/drawing/2014/main" id="{199BD7FB-1F4C-B239-2FEC-5E71896B6EAC}"/>
              </a:ext>
            </a:extLst>
          </p:cNvPr>
          <p:cNvSpPr txBox="1"/>
          <p:nvPr/>
        </p:nvSpPr>
        <p:spPr>
          <a:xfrm>
            <a:off x="1403189" y="108851"/>
            <a:ext cx="6430726" cy="646331"/>
          </a:xfrm>
          <a:prstGeom prst="rect">
            <a:avLst/>
          </a:prstGeom>
          <a:noFill/>
        </p:spPr>
        <p:txBody>
          <a:bodyPr wrap="square">
            <a:spAutoFit/>
          </a:bodyPr>
          <a:lstStyle/>
          <a:p>
            <a:r>
              <a:rPr lang="en-GB" dirty="0">
                <a:solidFill>
                  <a:srgbClr val="C00000"/>
                </a:solidFill>
                <a:latin typeface="Inter Light" panose="02000503000000020004" pitchFamily="2" charset="0"/>
                <a:ea typeface="Inter Light" panose="02000503000000020004" pitchFamily="2" charset="0"/>
              </a:rPr>
              <a:t>Material discovery: HEO catalyst for water-splitting reactions to generate green hydrogen</a:t>
            </a:r>
            <a:endParaRPr lang="en-SI" dirty="0">
              <a:solidFill>
                <a:srgbClr val="C00000"/>
              </a:solidFill>
            </a:endParaRPr>
          </a:p>
        </p:txBody>
      </p:sp>
      <p:sp>
        <p:nvSpPr>
          <p:cNvPr id="19" name="TextBox 18">
            <a:extLst>
              <a:ext uri="{FF2B5EF4-FFF2-40B4-BE49-F238E27FC236}">
                <a16:creationId xmlns:a16="http://schemas.microsoft.com/office/drawing/2014/main" id="{7A910EE8-AC92-F231-CA43-49908F0E0E12}"/>
              </a:ext>
            </a:extLst>
          </p:cNvPr>
          <p:cNvSpPr txBox="1"/>
          <p:nvPr/>
        </p:nvSpPr>
        <p:spPr>
          <a:xfrm>
            <a:off x="5397692" y="2102630"/>
            <a:ext cx="4872446" cy="1169551"/>
          </a:xfrm>
          <a:prstGeom prst="rect">
            <a:avLst/>
          </a:prstGeom>
          <a:noFill/>
        </p:spPr>
        <p:txBody>
          <a:bodyPr wrap="square">
            <a:spAutoFit/>
          </a:bodyPr>
          <a:lstStyle/>
          <a:p>
            <a:pPr algn="ctr"/>
            <a:r>
              <a:rPr lang="en-GB" sz="1400" dirty="0">
                <a:solidFill>
                  <a:srgbClr val="C00000"/>
                </a:solidFill>
                <a:latin typeface="Inter Light" panose="02000503000000020004" pitchFamily="2" charset="0"/>
                <a:ea typeface="Inter Light" panose="02000503000000020004" pitchFamily="2" charset="0"/>
              </a:rPr>
              <a:t>Second simple questions: </a:t>
            </a:r>
          </a:p>
          <a:p>
            <a:pPr algn="ctr"/>
            <a:r>
              <a:rPr lang="en-GB" sz="1400" dirty="0">
                <a:solidFill>
                  <a:srgbClr val="C00000"/>
                </a:solidFill>
                <a:latin typeface="Inter Light" panose="02000503000000020004" pitchFamily="2" charset="0"/>
                <a:ea typeface="Inter Light" panose="02000503000000020004" pitchFamily="2" charset="0"/>
              </a:rPr>
              <a:t>How many high-entropy alloys could theoretically exist in a stable form for AO to HEO?</a:t>
            </a:r>
          </a:p>
          <a:p>
            <a:pPr algn="ctr"/>
            <a:endParaRPr lang="en-GB" sz="1400" dirty="0">
              <a:solidFill>
                <a:srgbClr val="C00000"/>
              </a:solidFill>
              <a:latin typeface="Inter Light" panose="02000503000000020004" pitchFamily="2" charset="0"/>
              <a:ea typeface="Inter Light" panose="02000503000000020004" pitchFamily="2" charset="0"/>
            </a:endParaRPr>
          </a:p>
          <a:p>
            <a:pPr algn="ctr"/>
            <a:endParaRPr lang="en-SI" sz="1400" dirty="0"/>
          </a:p>
        </p:txBody>
      </p:sp>
      <p:sp>
        <p:nvSpPr>
          <p:cNvPr id="20" name="TextBox 19">
            <a:extLst>
              <a:ext uri="{FF2B5EF4-FFF2-40B4-BE49-F238E27FC236}">
                <a16:creationId xmlns:a16="http://schemas.microsoft.com/office/drawing/2014/main" id="{AA15A743-68E3-807B-EF84-5B6BF9A4A018}"/>
              </a:ext>
            </a:extLst>
          </p:cNvPr>
          <p:cNvSpPr txBox="1"/>
          <p:nvPr/>
        </p:nvSpPr>
        <p:spPr>
          <a:xfrm>
            <a:off x="5571863" y="4427900"/>
            <a:ext cx="6334485" cy="1169551"/>
          </a:xfrm>
          <a:prstGeom prst="rect">
            <a:avLst/>
          </a:prstGeom>
          <a:noFill/>
        </p:spPr>
        <p:txBody>
          <a:bodyPr wrap="square">
            <a:spAutoFit/>
          </a:bodyPr>
          <a:lstStyle/>
          <a:p>
            <a:pPr algn="ctr"/>
            <a:r>
              <a:rPr lang="en-GB" sz="1400" dirty="0">
                <a:solidFill>
                  <a:srgbClr val="C00000"/>
                </a:solidFill>
                <a:latin typeface="Inter Light" panose="02000503000000020004" pitchFamily="2" charset="0"/>
                <a:ea typeface="Inter Light" panose="02000503000000020004" pitchFamily="2" charset="0"/>
              </a:rPr>
              <a:t>Not-so-straightforward answers: </a:t>
            </a:r>
          </a:p>
          <a:p>
            <a:pPr algn="ctr"/>
            <a:r>
              <a:rPr lang="en-SI" sz="1400" dirty="0">
                <a:solidFill>
                  <a:srgbClr val="C00000"/>
                </a:solidFill>
                <a:latin typeface="Inter Light" panose="02000503000000020004" pitchFamily="2" charset="0"/>
                <a:ea typeface="Inter Light" panose="02000503000000020004" pitchFamily="2" charset="0"/>
              </a:rPr>
              <a:t>Possible active sites: </a:t>
            </a:r>
            <a:r>
              <a:rPr lang="en-GB" sz="1400" b="1" dirty="0">
                <a:solidFill>
                  <a:srgbClr val="C00000"/>
                </a:solidFill>
                <a:latin typeface="Inter Light" panose="02000503000000020004" pitchFamily="2" charset="0"/>
                <a:ea typeface="Inter Light" panose="02000503000000020004" pitchFamily="2" charset="0"/>
              </a:rPr>
              <a:t>1.95x10</a:t>
            </a:r>
            <a:r>
              <a:rPr lang="en-GB" sz="1400" b="1" baseline="30000" dirty="0">
                <a:solidFill>
                  <a:srgbClr val="C00000"/>
                </a:solidFill>
                <a:latin typeface="Inter Light" panose="02000503000000020004" pitchFamily="2" charset="0"/>
                <a:ea typeface="Inter Light" panose="02000503000000020004" pitchFamily="2" charset="0"/>
              </a:rPr>
              <a:t>6</a:t>
            </a:r>
            <a:r>
              <a:rPr lang="en-GB" sz="1400" b="1" dirty="0">
                <a:solidFill>
                  <a:srgbClr val="C00000"/>
                </a:solidFill>
                <a:latin typeface="Inter Light" panose="02000503000000020004" pitchFamily="2" charset="0"/>
                <a:ea typeface="Inter Light" panose="02000503000000020004" pitchFamily="2" charset="0"/>
              </a:rPr>
              <a:t> – 6x10</a:t>
            </a:r>
            <a:r>
              <a:rPr lang="en-GB" sz="1400" b="1" baseline="30000" dirty="0">
                <a:solidFill>
                  <a:srgbClr val="C00000"/>
                </a:solidFill>
                <a:latin typeface="Inter Light" panose="02000503000000020004" pitchFamily="2" charset="0"/>
                <a:ea typeface="Inter Light" panose="02000503000000020004" pitchFamily="2" charset="0"/>
              </a:rPr>
              <a:t>9</a:t>
            </a:r>
            <a:r>
              <a:rPr lang="en-GB" sz="1400" b="1" dirty="0">
                <a:solidFill>
                  <a:srgbClr val="C00000"/>
                </a:solidFill>
                <a:latin typeface="Inter Light" panose="02000503000000020004" pitchFamily="2" charset="0"/>
                <a:ea typeface="Inter Light" panose="02000503000000020004" pitchFamily="2" charset="0"/>
              </a:rPr>
              <a:t>  </a:t>
            </a:r>
          </a:p>
          <a:p>
            <a:pPr algn="ctr"/>
            <a:r>
              <a:rPr lang="en-GB" sz="1400" dirty="0">
                <a:solidFill>
                  <a:srgbClr val="C00000"/>
                </a:solidFill>
                <a:latin typeface="Inter Light" panose="02000503000000020004" pitchFamily="2" charset="0"/>
                <a:ea typeface="Inter Light" panose="02000503000000020004" pitchFamily="2" charset="0"/>
              </a:rPr>
              <a:t>Possible HEA/HEO: </a:t>
            </a:r>
            <a:r>
              <a:rPr lang="en-SI" sz="1400" b="1" dirty="0">
                <a:solidFill>
                  <a:srgbClr val="C00000"/>
                </a:solidFill>
                <a:latin typeface="Inter Light" panose="02000503000000020004" pitchFamily="2" charset="0"/>
                <a:ea typeface="Inter Light" panose="02000503000000020004" pitchFamily="2" charset="0"/>
              </a:rPr>
              <a:t>30.201</a:t>
            </a:r>
          </a:p>
          <a:p>
            <a:pPr algn="ctr"/>
            <a:endParaRPr lang="en-SI" sz="1400" dirty="0">
              <a:solidFill>
                <a:srgbClr val="C00000"/>
              </a:solidFill>
              <a:latin typeface="Inter Light" panose="02000503000000020004" pitchFamily="2" charset="0"/>
              <a:ea typeface="Inter Light" panose="02000503000000020004" pitchFamily="2" charset="0"/>
            </a:endParaRPr>
          </a:p>
          <a:p>
            <a:pPr algn="ctr"/>
            <a:r>
              <a:rPr lang="en-SI" sz="1400" dirty="0">
                <a:solidFill>
                  <a:srgbClr val="C00000"/>
                </a:solidFill>
                <a:latin typeface="Inter Light" panose="02000503000000020004" pitchFamily="2" charset="0"/>
                <a:ea typeface="Inter Light" panose="02000503000000020004" pitchFamily="2" charset="0"/>
              </a:rPr>
              <a:t>(possible HEA/HEO) x (possible active sites) ⇒ (possible pathways)</a:t>
            </a:r>
          </a:p>
        </p:txBody>
      </p:sp>
      <p:sp>
        <p:nvSpPr>
          <p:cNvPr id="33" name="TextBox 32">
            <a:extLst>
              <a:ext uri="{FF2B5EF4-FFF2-40B4-BE49-F238E27FC236}">
                <a16:creationId xmlns:a16="http://schemas.microsoft.com/office/drawing/2014/main" id="{28A001D3-994F-3AAD-BBC6-291FFE2CA135}"/>
              </a:ext>
            </a:extLst>
          </p:cNvPr>
          <p:cNvSpPr txBox="1"/>
          <p:nvPr/>
        </p:nvSpPr>
        <p:spPr>
          <a:xfrm>
            <a:off x="5210526" y="6631515"/>
            <a:ext cx="6954820" cy="276999"/>
          </a:xfrm>
          <a:prstGeom prst="rect">
            <a:avLst/>
          </a:prstGeom>
          <a:noFill/>
        </p:spPr>
        <p:txBody>
          <a:bodyPr wrap="square">
            <a:spAutoFit/>
          </a:bodyPr>
          <a:lstStyle/>
          <a:p>
            <a:pPr algn="r"/>
            <a:r>
              <a:rPr lang="en-GB" sz="1200" dirty="0">
                <a:latin typeface="+mj-lt"/>
              </a:rPr>
              <a:t>Chen, Wei, et al. "A map of single-phase high-entropy alloys." Nature Communications 14.1 (2023): 2856.</a:t>
            </a:r>
            <a:endParaRPr lang="en-SI" sz="1200" dirty="0">
              <a:latin typeface="+mj-lt"/>
            </a:endParaRPr>
          </a:p>
        </p:txBody>
      </p:sp>
      <p:sp>
        <p:nvSpPr>
          <p:cNvPr id="34" name="TextBox 33">
            <a:extLst>
              <a:ext uri="{FF2B5EF4-FFF2-40B4-BE49-F238E27FC236}">
                <a16:creationId xmlns:a16="http://schemas.microsoft.com/office/drawing/2014/main" id="{57C76A27-F9B3-1709-2983-8556A5617DA3}"/>
              </a:ext>
            </a:extLst>
          </p:cNvPr>
          <p:cNvSpPr txBox="1"/>
          <p:nvPr/>
        </p:nvSpPr>
        <p:spPr>
          <a:xfrm>
            <a:off x="5837003" y="3276717"/>
            <a:ext cx="4872446" cy="738664"/>
          </a:xfrm>
          <a:prstGeom prst="rect">
            <a:avLst/>
          </a:prstGeom>
          <a:noFill/>
        </p:spPr>
        <p:txBody>
          <a:bodyPr wrap="square">
            <a:spAutoFit/>
          </a:bodyPr>
          <a:lstStyle/>
          <a:p>
            <a:pPr marL="285750" indent="-285750">
              <a:buFont typeface="Arial" panose="020B0604020202020204" pitchFamily="34" charset="0"/>
              <a:buChar char="•"/>
            </a:pPr>
            <a:r>
              <a:rPr lang="en-GB" sz="1400" dirty="0">
                <a:latin typeface="Inter Light" panose="02000503000000020004" pitchFamily="2" charset="0"/>
                <a:ea typeface="Inter Light" panose="02000503000000020004" pitchFamily="2" charset="0"/>
              </a:rPr>
              <a:t>30.201 potential single-phase equimolar alloys in body-centred cubic structures.  </a:t>
            </a:r>
          </a:p>
          <a:p>
            <a:pPr marL="285750" indent="-285750">
              <a:buFont typeface="Arial" panose="020B0604020202020204" pitchFamily="34" charset="0"/>
              <a:buChar char="•"/>
            </a:pPr>
            <a:r>
              <a:rPr lang="en-GB" sz="1400" dirty="0">
                <a:latin typeface="Inter Light" panose="02000503000000020004" pitchFamily="2" charset="0"/>
                <a:ea typeface="Inter Light" panose="02000503000000020004" pitchFamily="2" charset="0"/>
              </a:rPr>
              <a:t>5% of the possible combinations</a:t>
            </a:r>
            <a:endParaRPr lang="en-SI" sz="1400" dirty="0">
              <a:solidFill>
                <a:srgbClr val="C00000"/>
              </a:solidFill>
              <a:latin typeface="Inter Light" panose="02000503000000020004" pitchFamily="2" charset="0"/>
              <a:ea typeface="Inter Light" panose="02000503000000020004" pitchFamily="2" charset="0"/>
            </a:endParaRPr>
          </a:p>
        </p:txBody>
      </p:sp>
      <p:grpSp>
        <p:nvGrpSpPr>
          <p:cNvPr id="20589" name="Group 20588">
            <a:extLst>
              <a:ext uri="{FF2B5EF4-FFF2-40B4-BE49-F238E27FC236}">
                <a16:creationId xmlns:a16="http://schemas.microsoft.com/office/drawing/2014/main" id="{E4818B8B-A781-D1CC-B0B1-867F61BFDEAD}"/>
              </a:ext>
            </a:extLst>
          </p:cNvPr>
          <p:cNvGrpSpPr/>
          <p:nvPr/>
        </p:nvGrpSpPr>
        <p:grpSpPr>
          <a:xfrm>
            <a:off x="1162461" y="2387692"/>
            <a:ext cx="4015575" cy="2978125"/>
            <a:chOff x="4481632" y="1080655"/>
            <a:chExt cx="4015575" cy="2978125"/>
          </a:xfrm>
        </p:grpSpPr>
        <p:pic>
          <p:nvPicPr>
            <p:cNvPr id="20590" name="Picture 20589" descr="Diagram&#10;&#10;Description automatically generated">
              <a:extLst>
                <a:ext uri="{FF2B5EF4-FFF2-40B4-BE49-F238E27FC236}">
                  <a16:creationId xmlns:a16="http://schemas.microsoft.com/office/drawing/2014/main" id="{6BDED57B-6986-19DB-9A1E-F6E0AA6822E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61862" t="15342" r="9750" b="67076"/>
            <a:stretch/>
          </p:blipFill>
          <p:spPr>
            <a:xfrm rot="1462417">
              <a:off x="4895543" y="1728370"/>
              <a:ext cx="3241842" cy="1957630"/>
            </a:xfrm>
            <a:prstGeom prst="rect">
              <a:avLst/>
            </a:prstGeom>
          </p:spPr>
        </p:pic>
        <p:sp>
          <p:nvSpPr>
            <p:cNvPr id="20591" name="Freeform 20590">
              <a:extLst>
                <a:ext uri="{FF2B5EF4-FFF2-40B4-BE49-F238E27FC236}">
                  <a16:creationId xmlns:a16="http://schemas.microsoft.com/office/drawing/2014/main" id="{6F472046-8B0E-901B-C9CD-A26EC431B818}"/>
                </a:ext>
              </a:extLst>
            </p:cNvPr>
            <p:cNvSpPr/>
            <p:nvPr/>
          </p:nvSpPr>
          <p:spPr>
            <a:xfrm>
              <a:off x="4597245" y="2848013"/>
              <a:ext cx="2399903" cy="1210767"/>
            </a:xfrm>
            <a:custGeom>
              <a:avLst/>
              <a:gdLst>
                <a:gd name="connsiteX0" fmla="*/ 661458 w 2399903"/>
                <a:gd name="connsiteY0" fmla="*/ 328895 h 1210767"/>
                <a:gd name="connsiteX1" fmla="*/ 661458 w 2399903"/>
                <a:gd name="connsiteY1" fmla="*/ 328895 h 1210767"/>
                <a:gd name="connsiteX2" fmla="*/ 712058 w 2399903"/>
                <a:gd name="connsiteY2" fmla="*/ 350580 h 1210767"/>
                <a:gd name="connsiteX3" fmla="*/ 722900 w 2399903"/>
                <a:gd name="connsiteY3" fmla="*/ 354195 h 1210767"/>
                <a:gd name="connsiteX4" fmla="*/ 748200 w 2399903"/>
                <a:gd name="connsiteY4" fmla="*/ 357809 h 1210767"/>
                <a:gd name="connsiteX5" fmla="*/ 759043 w 2399903"/>
                <a:gd name="connsiteY5" fmla="*/ 361423 h 1210767"/>
                <a:gd name="connsiteX6" fmla="*/ 769885 w 2399903"/>
                <a:gd name="connsiteY6" fmla="*/ 368651 h 1210767"/>
                <a:gd name="connsiteX7" fmla="*/ 791571 w 2399903"/>
                <a:gd name="connsiteY7" fmla="*/ 375880 h 1210767"/>
                <a:gd name="connsiteX8" fmla="*/ 802413 w 2399903"/>
                <a:gd name="connsiteY8" fmla="*/ 379494 h 1210767"/>
                <a:gd name="connsiteX9" fmla="*/ 813256 w 2399903"/>
                <a:gd name="connsiteY9" fmla="*/ 383108 h 1210767"/>
                <a:gd name="connsiteX10" fmla="*/ 820484 w 2399903"/>
                <a:gd name="connsiteY10" fmla="*/ 390337 h 1210767"/>
                <a:gd name="connsiteX11" fmla="*/ 860241 w 2399903"/>
                <a:gd name="connsiteY11" fmla="*/ 401180 h 1210767"/>
                <a:gd name="connsiteX12" fmla="*/ 871084 w 2399903"/>
                <a:gd name="connsiteY12" fmla="*/ 404794 h 1210767"/>
                <a:gd name="connsiteX13" fmla="*/ 881926 w 2399903"/>
                <a:gd name="connsiteY13" fmla="*/ 412022 h 1210767"/>
                <a:gd name="connsiteX14" fmla="*/ 907226 w 2399903"/>
                <a:gd name="connsiteY14" fmla="*/ 419251 h 1210767"/>
                <a:gd name="connsiteX15" fmla="*/ 961439 w 2399903"/>
                <a:gd name="connsiteY15" fmla="*/ 426479 h 1210767"/>
                <a:gd name="connsiteX16" fmla="*/ 975896 w 2399903"/>
                <a:gd name="connsiteY16" fmla="*/ 430093 h 1210767"/>
                <a:gd name="connsiteX17" fmla="*/ 997582 w 2399903"/>
                <a:gd name="connsiteY17" fmla="*/ 437322 h 1210767"/>
                <a:gd name="connsiteX18" fmla="*/ 1033724 w 2399903"/>
                <a:gd name="connsiteY18" fmla="*/ 459007 h 1210767"/>
                <a:gd name="connsiteX19" fmla="*/ 1059024 w 2399903"/>
                <a:gd name="connsiteY19" fmla="*/ 466236 h 1210767"/>
                <a:gd name="connsiteX20" fmla="*/ 1069866 w 2399903"/>
                <a:gd name="connsiteY20" fmla="*/ 473464 h 1210767"/>
                <a:gd name="connsiteX21" fmla="*/ 1095166 w 2399903"/>
                <a:gd name="connsiteY21" fmla="*/ 480693 h 1210767"/>
                <a:gd name="connsiteX22" fmla="*/ 1106009 w 2399903"/>
                <a:gd name="connsiteY22" fmla="*/ 487921 h 1210767"/>
                <a:gd name="connsiteX23" fmla="*/ 1149379 w 2399903"/>
                <a:gd name="connsiteY23" fmla="*/ 502378 h 1210767"/>
                <a:gd name="connsiteX24" fmla="*/ 1167450 w 2399903"/>
                <a:gd name="connsiteY24" fmla="*/ 505992 h 1210767"/>
                <a:gd name="connsiteX25" fmla="*/ 1178293 w 2399903"/>
                <a:gd name="connsiteY25" fmla="*/ 509606 h 1210767"/>
                <a:gd name="connsiteX26" fmla="*/ 1243349 w 2399903"/>
                <a:gd name="connsiteY26" fmla="*/ 513221 h 1210767"/>
                <a:gd name="connsiteX27" fmla="*/ 1344548 w 2399903"/>
                <a:gd name="connsiteY27" fmla="*/ 520449 h 1210767"/>
                <a:gd name="connsiteX28" fmla="*/ 1351776 w 2399903"/>
                <a:gd name="connsiteY28" fmla="*/ 527678 h 1210767"/>
                <a:gd name="connsiteX29" fmla="*/ 1373461 w 2399903"/>
                <a:gd name="connsiteY29" fmla="*/ 542134 h 1210767"/>
                <a:gd name="connsiteX30" fmla="*/ 1391533 w 2399903"/>
                <a:gd name="connsiteY30" fmla="*/ 556591 h 1210767"/>
                <a:gd name="connsiteX31" fmla="*/ 1398761 w 2399903"/>
                <a:gd name="connsiteY31" fmla="*/ 563820 h 1210767"/>
                <a:gd name="connsiteX32" fmla="*/ 1409604 w 2399903"/>
                <a:gd name="connsiteY32" fmla="*/ 567434 h 1210767"/>
                <a:gd name="connsiteX33" fmla="*/ 1434903 w 2399903"/>
                <a:gd name="connsiteY33" fmla="*/ 585505 h 1210767"/>
                <a:gd name="connsiteX34" fmla="*/ 1452975 w 2399903"/>
                <a:gd name="connsiteY34" fmla="*/ 596348 h 1210767"/>
                <a:gd name="connsiteX35" fmla="*/ 1478274 w 2399903"/>
                <a:gd name="connsiteY35" fmla="*/ 610805 h 1210767"/>
                <a:gd name="connsiteX36" fmla="*/ 1492731 w 2399903"/>
                <a:gd name="connsiteY36" fmla="*/ 614419 h 1210767"/>
                <a:gd name="connsiteX37" fmla="*/ 1510802 w 2399903"/>
                <a:gd name="connsiteY37" fmla="*/ 625262 h 1210767"/>
                <a:gd name="connsiteX38" fmla="*/ 1525259 w 2399903"/>
                <a:gd name="connsiteY38" fmla="*/ 632490 h 1210767"/>
                <a:gd name="connsiteX39" fmla="*/ 1568630 w 2399903"/>
                <a:gd name="connsiteY39" fmla="*/ 643333 h 1210767"/>
                <a:gd name="connsiteX40" fmla="*/ 1597544 w 2399903"/>
                <a:gd name="connsiteY40" fmla="*/ 650561 h 1210767"/>
                <a:gd name="connsiteX41" fmla="*/ 1612001 w 2399903"/>
                <a:gd name="connsiteY41" fmla="*/ 654176 h 1210767"/>
                <a:gd name="connsiteX42" fmla="*/ 1622843 w 2399903"/>
                <a:gd name="connsiteY42" fmla="*/ 657790 h 1210767"/>
                <a:gd name="connsiteX43" fmla="*/ 1633686 w 2399903"/>
                <a:gd name="connsiteY43" fmla="*/ 665018 h 1210767"/>
                <a:gd name="connsiteX44" fmla="*/ 1658986 w 2399903"/>
                <a:gd name="connsiteY44" fmla="*/ 672247 h 1210767"/>
                <a:gd name="connsiteX45" fmla="*/ 1691514 w 2399903"/>
                <a:gd name="connsiteY45" fmla="*/ 683089 h 1210767"/>
                <a:gd name="connsiteX46" fmla="*/ 1767412 w 2399903"/>
                <a:gd name="connsiteY46" fmla="*/ 704775 h 1210767"/>
                <a:gd name="connsiteX47" fmla="*/ 1796326 w 2399903"/>
                <a:gd name="connsiteY47" fmla="*/ 712003 h 1210767"/>
                <a:gd name="connsiteX48" fmla="*/ 1861382 w 2399903"/>
                <a:gd name="connsiteY48" fmla="*/ 730074 h 1210767"/>
                <a:gd name="connsiteX49" fmla="*/ 1893911 w 2399903"/>
                <a:gd name="connsiteY49" fmla="*/ 740917 h 1210767"/>
                <a:gd name="connsiteX50" fmla="*/ 1922824 w 2399903"/>
                <a:gd name="connsiteY50" fmla="*/ 755374 h 1210767"/>
                <a:gd name="connsiteX51" fmla="*/ 1940895 w 2399903"/>
                <a:gd name="connsiteY51" fmla="*/ 766217 h 1210767"/>
                <a:gd name="connsiteX52" fmla="*/ 1951738 w 2399903"/>
                <a:gd name="connsiteY52" fmla="*/ 769831 h 1210767"/>
                <a:gd name="connsiteX53" fmla="*/ 1969809 w 2399903"/>
                <a:gd name="connsiteY53" fmla="*/ 780674 h 1210767"/>
                <a:gd name="connsiteX54" fmla="*/ 1984266 w 2399903"/>
                <a:gd name="connsiteY54" fmla="*/ 787902 h 1210767"/>
                <a:gd name="connsiteX55" fmla="*/ 1995109 w 2399903"/>
                <a:gd name="connsiteY55" fmla="*/ 795131 h 1210767"/>
                <a:gd name="connsiteX56" fmla="*/ 2020409 w 2399903"/>
                <a:gd name="connsiteY56" fmla="*/ 816816 h 1210767"/>
                <a:gd name="connsiteX57" fmla="*/ 2067394 w 2399903"/>
                <a:gd name="connsiteY57" fmla="*/ 842116 h 1210767"/>
                <a:gd name="connsiteX58" fmla="*/ 2081850 w 2399903"/>
                <a:gd name="connsiteY58" fmla="*/ 852958 h 1210767"/>
                <a:gd name="connsiteX59" fmla="*/ 2089079 w 2399903"/>
                <a:gd name="connsiteY59" fmla="*/ 860187 h 1210767"/>
                <a:gd name="connsiteX60" fmla="*/ 2099922 w 2399903"/>
                <a:gd name="connsiteY60" fmla="*/ 863801 h 1210767"/>
                <a:gd name="connsiteX61" fmla="*/ 2114378 w 2399903"/>
                <a:gd name="connsiteY61" fmla="*/ 878258 h 1210767"/>
                <a:gd name="connsiteX62" fmla="*/ 2132450 w 2399903"/>
                <a:gd name="connsiteY62" fmla="*/ 885486 h 1210767"/>
                <a:gd name="connsiteX63" fmla="*/ 2154135 w 2399903"/>
                <a:gd name="connsiteY63" fmla="*/ 899943 h 1210767"/>
                <a:gd name="connsiteX64" fmla="*/ 2154135 w 2399903"/>
                <a:gd name="connsiteY64" fmla="*/ 899943 h 1210767"/>
                <a:gd name="connsiteX65" fmla="*/ 2208348 w 2399903"/>
                <a:gd name="connsiteY65" fmla="*/ 936085 h 1210767"/>
                <a:gd name="connsiteX66" fmla="*/ 2226420 w 2399903"/>
                <a:gd name="connsiteY66" fmla="*/ 946928 h 1210767"/>
                <a:gd name="connsiteX67" fmla="*/ 2244491 w 2399903"/>
                <a:gd name="connsiteY67" fmla="*/ 957771 h 1210767"/>
                <a:gd name="connsiteX68" fmla="*/ 2255333 w 2399903"/>
                <a:gd name="connsiteY68" fmla="*/ 961385 h 1210767"/>
                <a:gd name="connsiteX69" fmla="*/ 2262562 w 2399903"/>
                <a:gd name="connsiteY69" fmla="*/ 968614 h 1210767"/>
                <a:gd name="connsiteX70" fmla="*/ 2277019 w 2399903"/>
                <a:gd name="connsiteY70" fmla="*/ 972228 h 1210767"/>
                <a:gd name="connsiteX71" fmla="*/ 2313161 w 2399903"/>
                <a:gd name="connsiteY71" fmla="*/ 1008370 h 1210767"/>
                <a:gd name="connsiteX72" fmla="*/ 2320390 w 2399903"/>
                <a:gd name="connsiteY72" fmla="*/ 1015599 h 1210767"/>
                <a:gd name="connsiteX73" fmla="*/ 2338461 w 2399903"/>
                <a:gd name="connsiteY73" fmla="*/ 1026441 h 1210767"/>
                <a:gd name="connsiteX74" fmla="*/ 2367375 w 2399903"/>
                <a:gd name="connsiteY74" fmla="*/ 1062584 h 1210767"/>
                <a:gd name="connsiteX75" fmla="*/ 2381831 w 2399903"/>
                <a:gd name="connsiteY75" fmla="*/ 1073426 h 1210767"/>
                <a:gd name="connsiteX76" fmla="*/ 2396288 w 2399903"/>
                <a:gd name="connsiteY76" fmla="*/ 1091497 h 1210767"/>
                <a:gd name="connsiteX77" fmla="*/ 2399903 w 2399903"/>
                <a:gd name="connsiteY77" fmla="*/ 1102340 h 1210767"/>
                <a:gd name="connsiteX78" fmla="*/ 2396288 w 2399903"/>
                <a:gd name="connsiteY78" fmla="*/ 1113183 h 1210767"/>
                <a:gd name="connsiteX79" fmla="*/ 2370989 w 2399903"/>
                <a:gd name="connsiteY79" fmla="*/ 1134868 h 1210767"/>
                <a:gd name="connsiteX80" fmla="*/ 2363760 w 2399903"/>
                <a:gd name="connsiteY80" fmla="*/ 1142097 h 1210767"/>
                <a:gd name="connsiteX81" fmla="*/ 2334846 w 2399903"/>
                <a:gd name="connsiteY81" fmla="*/ 1152939 h 1210767"/>
                <a:gd name="connsiteX82" fmla="*/ 2291476 w 2399903"/>
                <a:gd name="connsiteY82" fmla="*/ 1178239 h 1210767"/>
                <a:gd name="connsiteX83" fmla="*/ 2208348 w 2399903"/>
                <a:gd name="connsiteY83" fmla="*/ 1203538 h 1210767"/>
                <a:gd name="connsiteX84" fmla="*/ 2179435 w 2399903"/>
                <a:gd name="connsiteY84" fmla="*/ 1207153 h 1210767"/>
                <a:gd name="connsiteX85" fmla="*/ 2154135 w 2399903"/>
                <a:gd name="connsiteY85" fmla="*/ 1210767 h 1210767"/>
                <a:gd name="connsiteX86" fmla="*/ 2031251 w 2399903"/>
                <a:gd name="connsiteY86" fmla="*/ 1207153 h 1210767"/>
                <a:gd name="connsiteX87" fmla="*/ 1962581 w 2399903"/>
                <a:gd name="connsiteY87" fmla="*/ 1199924 h 1210767"/>
                <a:gd name="connsiteX88" fmla="*/ 1930053 w 2399903"/>
                <a:gd name="connsiteY88" fmla="*/ 1196310 h 1210767"/>
                <a:gd name="connsiteX89" fmla="*/ 1893911 w 2399903"/>
                <a:gd name="connsiteY89" fmla="*/ 1185467 h 1210767"/>
                <a:gd name="connsiteX90" fmla="*/ 1864997 w 2399903"/>
                <a:gd name="connsiteY90" fmla="*/ 1171010 h 1210767"/>
                <a:gd name="connsiteX91" fmla="*/ 1832469 w 2399903"/>
                <a:gd name="connsiteY91" fmla="*/ 1163782 h 1210767"/>
                <a:gd name="connsiteX92" fmla="*/ 1781869 w 2399903"/>
                <a:gd name="connsiteY92" fmla="*/ 1145711 h 1210767"/>
                <a:gd name="connsiteX93" fmla="*/ 1738499 w 2399903"/>
                <a:gd name="connsiteY93" fmla="*/ 1131254 h 1210767"/>
                <a:gd name="connsiteX94" fmla="*/ 1724042 w 2399903"/>
                <a:gd name="connsiteY94" fmla="*/ 1124025 h 1210767"/>
                <a:gd name="connsiteX95" fmla="*/ 1698742 w 2399903"/>
                <a:gd name="connsiteY95" fmla="*/ 1109568 h 1210767"/>
                <a:gd name="connsiteX96" fmla="*/ 1640914 w 2399903"/>
                <a:gd name="connsiteY96" fmla="*/ 1084269 h 1210767"/>
                <a:gd name="connsiteX97" fmla="*/ 1593929 w 2399903"/>
                <a:gd name="connsiteY97" fmla="*/ 1066198 h 1210767"/>
                <a:gd name="connsiteX98" fmla="*/ 1536102 w 2399903"/>
                <a:gd name="connsiteY98" fmla="*/ 1037284 h 1210767"/>
                <a:gd name="connsiteX99" fmla="*/ 1499960 w 2399903"/>
                <a:gd name="connsiteY99" fmla="*/ 1019213 h 1210767"/>
                <a:gd name="connsiteX100" fmla="*/ 1452975 w 2399903"/>
                <a:gd name="connsiteY100" fmla="*/ 993913 h 1210767"/>
                <a:gd name="connsiteX101" fmla="*/ 1348162 w 2399903"/>
                <a:gd name="connsiteY101" fmla="*/ 943314 h 1210767"/>
                <a:gd name="connsiteX102" fmla="*/ 1203593 w 2399903"/>
                <a:gd name="connsiteY102" fmla="*/ 881872 h 1210767"/>
                <a:gd name="connsiteX103" fmla="*/ 1087937 w 2399903"/>
                <a:gd name="connsiteY103" fmla="*/ 827659 h 1210767"/>
                <a:gd name="connsiteX104" fmla="*/ 1037338 w 2399903"/>
                <a:gd name="connsiteY104" fmla="*/ 795131 h 1210767"/>
                <a:gd name="connsiteX105" fmla="*/ 1015653 w 2399903"/>
                <a:gd name="connsiteY105" fmla="*/ 773445 h 1210767"/>
                <a:gd name="connsiteX106" fmla="*/ 1008424 w 2399903"/>
                <a:gd name="connsiteY106" fmla="*/ 762602 h 1210767"/>
                <a:gd name="connsiteX107" fmla="*/ 979511 w 2399903"/>
                <a:gd name="connsiteY107" fmla="*/ 730074 h 1210767"/>
                <a:gd name="connsiteX108" fmla="*/ 972282 w 2399903"/>
                <a:gd name="connsiteY108" fmla="*/ 719232 h 1210767"/>
                <a:gd name="connsiteX109" fmla="*/ 957825 w 2399903"/>
                <a:gd name="connsiteY109" fmla="*/ 701161 h 1210767"/>
                <a:gd name="connsiteX110" fmla="*/ 950597 w 2399903"/>
                <a:gd name="connsiteY110" fmla="*/ 690318 h 1210767"/>
                <a:gd name="connsiteX111" fmla="*/ 939754 w 2399903"/>
                <a:gd name="connsiteY111" fmla="*/ 679475 h 1210767"/>
                <a:gd name="connsiteX112" fmla="*/ 925297 w 2399903"/>
                <a:gd name="connsiteY112" fmla="*/ 661404 h 1210767"/>
                <a:gd name="connsiteX113" fmla="*/ 910840 w 2399903"/>
                <a:gd name="connsiteY113" fmla="*/ 646947 h 1210767"/>
                <a:gd name="connsiteX114" fmla="*/ 896383 w 2399903"/>
                <a:gd name="connsiteY114" fmla="*/ 628876 h 1210767"/>
                <a:gd name="connsiteX115" fmla="*/ 881926 w 2399903"/>
                <a:gd name="connsiteY115" fmla="*/ 614419 h 1210767"/>
                <a:gd name="connsiteX116" fmla="*/ 863855 w 2399903"/>
                <a:gd name="connsiteY116" fmla="*/ 589119 h 1210767"/>
                <a:gd name="connsiteX117" fmla="*/ 845784 w 2399903"/>
                <a:gd name="connsiteY117" fmla="*/ 571048 h 1210767"/>
                <a:gd name="connsiteX118" fmla="*/ 838556 w 2399903"/>
                <a:gd name="connsiteY118" fmla="*/ 560206 h 1210767"/>
                <a:gd name="connsiteX119" fmla="*/ 827713 w 2399903"/>
                <a:gd name="connsiteY119" fmla="*/ 552977 h 1210767"/>
                <a:gd name="connsiteX120" fmla="*/ 798799 w 2399903"/>
                <a:gd name="connsiteY120" fmla="*/ 527678 h 1210767"/>
                <a:gd name="connsiteX121" fmla="*/ 787956 w 2399903"/>
                <a:gd name="connsiteY121" fmla="*/ 524063 h 1210767"/>
                <a:gd name="connsiteX122" fmla="*/ 777114 w 2399903"/>
                <a:gd name="connsiteY122" fmla="*/ 516835 h 1210767"/>
                <a:gd name="connsiteX123" fmla="*/ 762657 w 2399903"/>
                <a:gd name="connsiteY123" fmla="*/ 513221 h 1210767"/>
                <a:gd name="connsiteX124" fmla="*/ 733743 w 2399903"/>
                <a:gd name="connsiteY124" fmla="*/ 502378 h 1210767"/>
                <a:gd name="connsiteX125" fmla="*/ 672301 w 2399903"/>
                <a:gd name="connsiteY125" fmla="*/ 477078 h 1210767"/>
                <a:gd name="connsiteX126" fmla="*/ 621702 w 2399903"/>
                <a:gd name="connsiteY126" fmla="*/ 462621 h 1210767"/>
                <a:gd name="connsiteX127" fmla="*/ 560260 w 2399903"/>
                <a:gd name="connsiteY127" fmla="*/ 448165 h 1210767"/>
                <a:gd name="connsiteX128" fmla="*/ 491590 w 2399903"/>
                <a:gd name="connsiteY128" fmla="*/ 426479 h 1210767"/>
                <a:gd name="connsiteX129" fmla="*/ 365092 w 2399903"/>
                <a:gd name="connsiteY129" fmla="*/ 393951 h 1210767"/>
                <a:gd name="connsiteX130" fmla="*/ 267507 w 2399903"/>
                <a:gd name="connsiteY130" fmla="*/ 357809 h 1210767"/>
                <a:gd name="connsiteX131" fmla="*/ 224137 w 2399903"/>
                <a:gd name="connsiteY131" fmla="*/ 343352 h 1210767"/>
                <a:gd name="connsiteX132" fmla="*/ 187994 w 2399903"/>
                <a:gd name="connsiteY132" fmla="*/ 328895 h 1210767"/>
                <a:gd name="connsiteX133" fmla="*/ 126552 w 2399903"/>
                <a:gd name="connsiteY133" fmla="*/ 307210 h 1210767"/>
                <a:gd name="connsiteX134" fmla="*/ 90410 w 2399903"/>
                <a:gd name="connsiteY134" fmla="*/ 281910 h 1210767"/>
                <a:gd name="connsiteX135" fmla="*/ 79567 w 2399903"/>
                <a:gd name="connsiteY135" fmla="*/ 278296 h 1210767"/>
                <a:gd name="connsiteX136" fmla="*/ 61496 w 2399903"/>
                <a:gd name="connsiteY136" fmla="*/ 256610 h 1210767"/>
                <a:gd name="connsiteX137" fmla="*/ 43425 w 2399903"/>
                <a:gd name="connsiteY137" fmla="*/ 234925 h 1210767"/>
                <a:gd name="connsiteX138" fmla="*/ 28968 w 2399903"/>
                <a:gd name="connsiteY138" fmla="*/ 206011 h 1210767"/>
                <a:gd name="connsiteX139" fmla="*/ 18126 w 2399903"/>
                <a:gd name="connsiteY139" fmla="*/ 191554 h 1210767"/>
                <a:gd name="connsiteX140" fmla="*/ 7283 w 2399903"/>
                <a:gd name="connsiteY140" fmla="*/ 166255 h 1210767"/>
                <a:gd name="connsiteX141" fmla="*/ 3669 w 2399903"/>
                <a:gd name="connsiteY141" fmla="*/ 43371 h 1210767"/>
                <a:gd name="connsiteX142" fmla="*/ 3669 w 2399903"/>
                <a:gd name="connsiteY142" fmla="*/ 7229 h 1210767"/>
                <a:gd name="connsiteX143" fmla="*/ 10897 w 2399903"/>
                <a:gd name="connsiteY143" fmla="*/ 0 h 1210767"/>
                <a:gd name="connsiteX144" fmla="*/ 97639 w 2399903"/>
                <a:gd name="connsiteY144" fmla="*/ 3614 h 1210767"/>
                <a:gd name="connsiteX145" fmla="*/ 144624 w 2399903"/>
                <a:gd name="connsiteY145" fmla="*/ 14457 h 1210767"/>
                <a:gd name="connsiteX146" fmla="*/ 177152 w 2399903"/>
                <a:gd name="connsiteY146" fmla="*/ 18071 h 1210767"/>
                <a:gd name="connsiteX147" fmla="*/ 198837 w 2399903"/>
                <a:gd name="connsiteY147" fmla="*/ 28914 h 1210767"/>
                <a:gd name="connsiteX148" fmla="*/ 209680 w 2399903"/>
                <a:gd name="connsiteY148" fmla="*/ 32528 h 1210767"/>
                <a:gd name="connsiteX149" fmla="*/ 216908 w 2399903"/>
                <a:gd name="connsiteY149" fmla="*/ 57828 h 1210767"/>
                <a:gd name="connsiteX150" fmla="*/ 227751 w 2399903"/>
                <a:gd name="connsiteY150" fmla="*/ 112041 h 1210767"/>
                <a:gd name="connsiteX151" fmla="*/ 234979 w 2399903"/>
                <a:gd name="connsiteY151" fmla="*/ 119270 h 1210767"/>
                <a:gd name="connsiteX152" fmla="*/ 238594 w 2399903"/>
                <a:gd name="connsiteY152" fmla="*/ 133727 h 1210767"/>
                <a:gd name="connsiteX153" fmla="*/ 263893 w 2399903"/>
                <a:gd name="connsiteY153" fmla="*/ 177097 h 1210767"/>
                <a:gd name="connsiteX154" fmla="*/ 281964 w 2399903"/>
                <a:gd name="connsiteY154" fmla="*/ 195168 h 1210767"/>
                <a:gd name="connsiteX155" fmla="*/ 289193 w 2399903"/>
                <a:gd name="connsiteY155" fmla="*/ 202397 h 1210767"/>
                <a:gd name="connsiteX156" fmla="*/ 314492 w 2399903"/>
                <a:gd name="connsiteY156" fmla="*/ 231311 h 1210767"/>
                <a:gd name="connsiteX157" fmla="*/ 336178 w 2399903"/>
                <a:gd name="connsiteY157" fmla="*/ 249382 h 1210767"/>
                <a:gd name="connsiteX158" fmla="*/ 365092 w 2399903"/>
                <a:gd name="connsiteY158" fmla="*/ 271067 h 1210767"/>
                <a:gd name="connsiteX159" fmla="*/ 394005 w 2399903"/>
                <a:gd name="connsiteY159" fmla="*/ 292753 h 1210767"/>
                <a:gd name="connsiteX160" fmla="*/ 404848 w 2399903"/>
                <a:gd name="connsiteY160" fmla="*/ 296367 h 1210767"/>
                <a:gd name="connsiteX161" fmla="*/ 433762 w 2399903"/>
                <a:gd name="connsiteY161" fmla="*/ 303595 h 1210767"/>
                <a:gd name="connsiteX162" fmla="*/ 469904 w 2399903"/>
                <a:gd name="connsiteY162" fmla="*/ 318052 h 1210767"/>
                <a:gd name="connsiteX163" fmla="*/ 480747 w 2399903"/>
                <a:gd name="connsiteY163" fmla="*/ 321667 h 1210767"/>
                <a:gd name="connsiteX164" fmla="*/ 509661 w 2399903"/>
                <a:gd name="connsiteY164" fmla="*/ 325281 h 1210767"/>
                <a:gd name="connsiteX165" fmla="*/ 534960 w 2399903"/>
                <a:gd name="connsiteY165" fmla="*/ 332509 h 1210767"/>
                <a:gd name="connsiteX166" fmla="*/ 549417 w 2399903"/>
                <a:gd name="connsiteY166" fmla="*/ 336123 h 1210767"/>
                <a:gd name="connsiteX167" fmla="*/ 560260 w 2399903"/>
                <a:gd name="connsiteY167" fmla="*/ 339738 h 1210767"/>
                <a:gd name="connsiteX168" fmla="*/ 596402 w 2399903"/>
                <a:gd name="connsiteY168" fmla="*/ 343352 h 1210767"/>
                <a:gd name="connsiteX169" fmla="*/ 632544 w 2399903"/>
                <a:gd name="connsiteY169" fmla="*/ 336123 h 1210767"/>
                <a:gd name="connsiteX170" fmla="*/ 661458 w 2399903"/>
                <a:gd name="connsiteY170" fmla="*/ 328895 h 121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2399903" h="1210767">
                  <a:moveTo>
                    <a:pt x="661458" y="328895"/>
                  </a:moveTo>
                  <a:lnTo>
                    <a:pt x="661458" y="328895"/>
                  </a:lnTo>
                  <a:cubicBezTo>
                    <a:pt x="697198" y="346765"/>
                    <a:pt x="680141" y="339941"/>
                    <a:pt x="712058" y="350580"/>
                  </a:cubicBezTo>
                  <a:cubicBezTo>
                    <a:pt x="715672" y="351785"/>
                    <a:pt x="719129" y="353656"/>
                    <a:pt x="722900" y="354195"/>
                  </a:cubicBezTo>
                  <a:lnTo>
                    <a:pt x="748200" y="357809"/>
                  </a:lnTo>
                  <a:cubicBezTo>
                    <a:pt x="751814" y="359014"/>
                    <a:pt x="755635" y="359719"/>
                    <a:pt x="759043" y="361423"/>
                  </a:cubicBezTo>
                  <a:cubicBezTo>
                    <a:pt x="762928" y="363365"/>
                    <a:pt x="765916" y="366887"/>
                    <a:pt x="769885" y="368651"/>
                  </a:cubicBezTo>
                  <a:cubicBezTo>
                    <a:pt x="776848" y="371746"/>
                    <a:pt x="784342" y="373470"/>
                    <a:pt x="791571" y="375880"/>
                  </a:cubicBezTo>
                  <a:lnTo>
                    <a:pt x="802413" y="379494"/>
                  </a:lnTo>
                  <a:lnTo>
                    <a:pt x="813256" y="383108"/>
                  </a:lnTo>
                  <a:cubicBezTo>
                    <a:pt x="815665" y="385518"/>
                    <a:pt x="817436" y="388813"/>
                    <a:pt x="820484" y="390337"/>
                  </a:cubicBezTo>
                  <a:cubicBezTo>
                    <a:pt x="835984" y="398087"/>
                    <a:pt x="844384" y="397215"/>
                    <a:pt x="860241" y="401180"/>
                  </a:cubicBezTo>
                  <a:cubicBezTo>
                    <a:pt x="863937" y="402104"/>
                    <a:pt x="867470" y="403589"/>
                    <a:pt x="871084" y="404794"/>
                  </a:cubicBezTo>
                  <a:cubicBezTo>
                    <a:pt x="874698" y="407203"/>
                    <a:pt x="878041" y="410080"/>
                    <a:pt x="881926" y="412022"/>
                  </a:cubicBezTo>
                  <a:cubicBezTo>
                    <a:pt x="886347" y="414232"/>
                    <a:pt x="903591" y="418590"/>
                    <a:pt x="907226" y="419251"/>
                  </a:cubicBezTo>
                  <a:cubicBezTo>
                    <a:pt x="942427" y="425652"/>
                    <a:pt x="923747" y="420197"/>
                    <a:pt x="961439" y="426479"/>
                  </a:cubicBezTo>
                  <a:cubicBezTo>
                    <a:pt x="966339" y="427296"/>
                    <a:pt x="971138" y="428666"/>
                    <a:pt x="975896" y="430093"/>
                  </a:cubicBezTo>
                  <a:cubicBezTo>
                    <a:pt x="983194" y="432283"/>
                    <a:pt x="997582" y="437322"/>
                    <a:pt x="997582" y="437322"/>
                  </a:cubicBezTo>
                  <a:cubicBezTo>
                    <a:pt x="1013000" y="447601"/>
                    <a:pt x="1018163" y="452339"/>
                    <a:pt x="1033724" y="459007"/>
                  </a:cubicBezTo>
                  <a:cubicBezTo>
                    <a:pt x="1040980" y="462116"/>
                    <a:pt x="1051693" y="464403"/>
                    <a:pt x="1059024" y="466236"/>
                  </a:cubicBezTo>
                  <a:cubicBezTo>
                    <a:pt x="1062638" y="468645"/>
                    <a:pt x="1065874" y="471753"/>
                    <a:pt x="1069866" y="473464"/>
                  </a:cubicBezTo>
                  <a:cubicBezTo>
                    <a:pt x="1086098" y="480420"/>
                    <a:pt x="1081084" y="473652"/>
                    <a:pt x="1095166" y="480693"/>
                  </a:cubicBezTo>
                  <a:cubicBezTo>
                    <a:pt x="1099051" y="482636"/>
                    <a:pt x="1102040" y="486157"/>
                    <a:pt x="1106009" y="487921"/>
                  </a:cubicBezTo>
                  <a:cubicBezTo>
                    <a:pt x="1106014" y="487923"/>
                    <a:pt x="1149373" y="502377"/>
                    <a:pt x="1149379" y="502378"/>
                  </a:cubicBezTo>
                  <a:cubicBezTo>
                    <a:pt x="1155403" y="503583"/>
                    <a:pt x="1161490" y="504502"/>
                    <a:pt x="1167450" y="505992"/>
                  </a:cubicBezTo>
                  <a:cubicBezTo>
                    <a:pt x="1171146" y="506916"/>
                    <a:pt x="1174500" y="509245"/>
                    <a:pt x="1178293" y="509606"/>
                  </a:cubicBezTo>
                  <a:cubicBezTo>
                    <a:pt x="1199914" y="511665"/>
                    <a:pt x="1221668" y="511946"/>
                    <a:pt x="1243349" y="513221"/>
                  </a:cubicBezTo>
                  <a:cubicBezTo>
                    <a:pt x="1304831" y="516838"/>
                    <a:pt x="1290061" y="515909"/>
                    <a:pt x="1344548" y="520449"/>
                  </a:cubicBezTo>
                  <a:cubicBezTo>
                    <a:pt x="1346957" y="522859"/>
                    <a:pt x="1349050" y="525633"/>
                    <a:pt x="1351776" y="527678"/>
                  </a:cubicBezTo>
                  <a:cubicBezTo>
                    <a:pt x="1358726" y="532890"/>
                    <a:pt x="1367318" y="535991"/>
                    <a:pt x="1373461" y="542134"/>
                  </a:cubicBezTo>
                  <a:cubicBezTo>
                    <a:pt x="1390920" y="559593"/>
                    <a:pt x="1368730" y="538348"/>
                    <a:pt x="1391533" y="556591"/>
                  </a:cubicBezTo>
                  <a:cubicBezTo>
                    <a:pt x="1394194" y="558720"/>
                    <a:pt x="1395839" y="562067"/>
                    <a:pt x="1398761" y="563820"/>
                  </a:cubicBezTo>
                  <a:cubicBezTo>
                    <a:pt x="1402028" y="565780"/>
                    <a:pt x="1405990" y="566229"/>
                    <a:pt x="1409604" y="567434"/>
                  </a:cubicBezTo>
                  <a:cubicBezTo>
                    <a:pt x="1426755" y="584585"/>
                    <a:pt x="1417596" y="579736"/>
                    <a:pt x="1434903" y="585505"/>
                  </a:cubicBezTo>
                  <a:cubicBezTo>
                    <a:pt x="1449023" y="599625"/>
                    <a:pt x="1434207" y="586964"/>
                    <a:pt x="1452975" y="596348"/>
                  </a:cubicBezTo>
                  <a:cubicBezTo>
                    <a:pt x="1473948" y="606834"/>
                    <a:pt x="1452926" y="601299"/>
                    <a:pt x="1478274" y="610805"/>
                  </a:cubicBezTo>
                  <a:cubicBezTo>
                    <a:pt x="1482925" y="612549"/>
                    <a:pt x="1487912" y="613214"/>
                    <a:pt x="1492731" y="614419"/>
                  </a:cubicBezTo>
                  <a:cubicBezTo>
                    <a:pt x="1504752" y="626440"/>
                    <a:pt x="1494382" y="618225"/>
                    <a:pt x="1510802" y="625262"/>
                  </a:cubicBezTo>
                  <a:cubicBezTo>
                    <a:pt x="1515754" y="627384"/>
                    <a:pt x="1520117" y="630883"/>
                    <a:pt x="1525259" y="632490"/>
                  </a:cubicBezTo>
                  <a:cubicBezTo>
                    <a:pt x="1539483" y="636935"/>
                    <a:pt x="1554173" y="639719"/>
                    <a:pt x="1568630" y="643333"/>
                  </a:cubicBezTo>
                  <a:lnTo>
                    <a:pt x="1597544" y="650561"/>
                  </a:lnTo>
                  <a:cubicBezTo>
                    <a:pt x="1602363" y="651766"/>
                    <a:pt x="1607289" y="652605"/>
                    <a:pt x="1612001" y="654176"/>
                  </a:cubicBezTo>
                  <a:cubicBezTo>
                    <a:pt x="1615615" y="655381"/>
                    <a:pt x="1619436" y="656086"/>
                    <a:pt x="1622843" y="657790"/>
                  </a:cubicBezTo>
                  <a:cubicBezTo>
                    <a:pt x="1626728" y="659733"/>
                    <a:pt x="1629653" y="663405"/>
                    <a:pt x="1633686" y="665018"/>
                  </a:cubicBezTo>
                  <a:cubicBezTo>
                    <a:pt x="1641830" y="668275"/>
                    <a:pt x="1650614" y="669631"/>
                    <a:pt x="1658986" y="672247"/>
                  </a:cubicBezTo>
                  <a:cubicBezTo>
                    <a:pt x="1669895" y="675656"/>
                    <a:pt x="1680525" y="679949"/>
                    <a:pt x="1691514" y="683089"/>
                  </a:cubicBezTo>
                  <a:cubicBezTo>
                    <a:pt x="1716813" y="690318"/>
                    <a:pt x="1741886" y="698394"/>
                    <a:pt x="1767412" y="704775"/>
                  </a:cubicBezTo>
                  <a:lnTo>
                    <a:pt x="1796326" y="712003"/>
                  </a:lnTo>
                  <a:cubicBezTo>
                    <a:pt x="1818059" y="717854"/>
                    <a:pt x="1839851" y="723521"/>
                    <a:pt x="1861382" y="730074"/>
                  </a:cubicBezTo>
                  <a:cubicBezTo>
                    <a:pt x="1923979" y="749125"/>
                    <a:pt x="1842602" y="728091"/>
                    <a:pt x="1893911" y="740917"/>
                  </a:cubicBezTo>
                  <a:cubicBezTo>
                    <a:pt x="1919027" y="757664"/>
                    <a:pt x="1887462" y="737693"/>
                    <a:pt x="1922824" y="755374"/>
                  </a:cubicBezTo>
                  <a:cubicBezTo>
                    <a:pt x="1929107" y="758516"/>
                    <a:pt x="1934612" y="763075"/>
                    <a:pt x="1940895" y="766217"/>
                  </a:cubicBezTo>
                  <a:cubicBezTo>
                    <a:pt x="1944303" y="767921"/>
                    <a:pt x="1948330" y="768127"/>
                    <a:pt x="1951738" y="769831"/>
                  </a:cubicBezTo>
                  <a:cubicBezTo>
                    <a:pt x="1958021" y="772973"/>
                    <a:pt x="1963668" y="777262"/>
                    <a:pt x="1969809" y="780674"/>
                  </a:cubicBezTo>
                  <a:cubicBezTo>
                    <a:pt x="1974519" y="783291"/>
                    <a:pt x="1979588" y="785229"/>
                    <a:pt x="1984266" y="787902"/>
                  </a:cubicBezTo>
                  <a:cubicBezTo>
                    <a:pt x="1988038" y="790057"/>
                    <a:pt x="1991772" y="792350"/>
                    <a:pt x="1995109" y="795131"/>
                  </a:cubicBezTo>
                  <a:cubicBezTo>
                    <a:pt x="2007771" y="805682"/>
                    <a:pt x="2004740" y="808269"/>
                    <a:pt x="2020409" y="816816"/>
                  </a:cubicBezTo>
                  <a:cubicBezTo>
                    <a:pt x="2060096" y="838464"/>
                    <a:pt x="2032011" y="815579"/>
                    <a:pt x="2067394" y="842116"/>
                  </a:cubicBezTo>
                  <a:cubicBezTo>
                    <a:pt x="2072213" y="845730"/>
                    <a:pt x="2077223" y="849102"/>
                    <a:pt x="2081850" y="852958"/>
                  </a:cubicBezTo>
                  <a:cubicBezTo>
                    <a:pt x="2084468" y="855140"/>
                    <a:pt x="2086157" y="858434"/>
                    <a:pt x="2089079" y="860187"/>
                  </a:cubicBezTo>
                  <a:cubicBezTo>
                    <a:pt x="2092346" y="862147"/>
                    <a:pt x="2096308" y="862596"/>
                    <a:pt x="2099922" y="863801"/>
                  </a:cubicBezTo>
                  <a:cubicBezTo>
                    <a:pt x="2104741" y="868620"/>
                    <a:pt x="2108708" y="874478"/>
                    <a:pt x="2114378" y="878258"/>
                  </a:cubicBezTo>
                  <a:cubicBezTo>
                    <a:pt x="2119776" y="881857"/>
                    <a:pt x="2126754" y="882379"/>
                    <a:pt x="2132450" y="885486"/>
                  </a:cubicBezTo>
                  <a:cubicBezTo>
                    <a:pt x="2140077" y="889646"/>
                    <a:pt x="2146907" y="895124"/>
                    <a:pt x="2154135" y="899943"/>
                  </a:cubicBezTo>
                  <a:lnTo>
                    <a:pt x="2154135" y="899943"/>
                  </a:lnTo>
                  <a:cubicBezTo>
                    <a:pt x="2183177" y="923177"/>
                    <a:pt x="2165592" y="910431"/>
                    <a:pt x="2208348" y="936085"/>
                  </a:cubicBezTo>
                  <a:lnTo>
                    <a:pt x="2226420" y="946928"/>
                  </a:lnTo>
                  <a:cubicBezTo>
                    <a:pt x="2232444" y="950542"/>
                    <a:pt x="2237827" y="955550"/>
                    <a:pt x="2244491" y="957771"/>
                  </a:cubicBezTo>
                  <a:lnTo>
                    <a:pt x="2255333" y="961385"/>
                  </a:lnTo>
                  <a:cubicBezTo>
                    <a:pt x="2257743" y="963795"/>
                    <a:pt x="2259514" y="967090"/>
                    <a:pt x="2262562" y="968614"/>
                  </a:cubicBezTo>
                  <a:cubicBezTo>
                    <a:pt x="2267005" y="970835"/>
                    <a:pt x="2273002" y="969306"/>
                    <a:pt x="2277019" y="972228"/>
                  </a:cubicBezTo>
                  <a:lnTo>
                    <a:pt x="2313161" y="1008370"/>
                  </a:lnTo>
                  <a:cubicBezTo>
                    <a:pt x="2315571" y="1010780"/>
                    <a:pt x="2317468" y="1013846"/>
                    <a:pt x="2320390" y="1015599"/>
                  </a:cubicBezTo>
                  <a:lnTo>
                    <a:pt x="2338461" y="1026441"/>
                  </a:lnTo>
                  <a:cubicBezTo>
                    <a:pt x="2351447" y="1045920"/>
                    <a:pt x="2350895" y="1048164"/>
                    <a:pt x="2367375" y="1062584"/>
                  </a:cubicBezTo>
                  <a:cubicBezTo>
                    <a:pt x="2371908" y="1066550"/>
                    <a:pt x="2377204" y="1069570"/>
                    <a:pt x="2381831" y="1073426"/>
                  </a:cubicBezTo>
                  <a:cubicBezTo>
                    <a:pt x="2387594" y="1078229"/>
                    <a:pt x="2392953" y="1084827"/>
                    <a:pt x="2396288" y="1091497"/>
                  </a:cubicBezTo>
                  <a:cubicBezTo>
                    <a:pt x="2397992" y="1094905"/>
                    <a:pt x="2398698" y="1098726"/>
                    <a:pt x="2399903" y="1102340"/>
                  </a:cubicBezTo>
                  <a:cubicBezTo>
                    <a:pt x="2398698" y="1105954"/>
                    <a:pt x="2398503" y="1110083"/>
                    <a:pt x="2396288" y="1113183"/>
                  </a:cubicBezTo>
                  <a:cubicBezTo>
                    <a:pt x="2384687" y="1129425"/>
                    <a:pt x="2383724" y="1124680"/>
                    <a:pt x="2370989" y="1134868"/>
                  </a:cubicBezTo>
                  <a:cubicBezTo>
                    <a:pt x="2368328" y="1136997"/>
                    <a:pt x="2366808" y="1140573"/>
                    <a:pt x="2363760" y="1142097"/>
                  </a:cubicBezTo>
                  <a:cubicBezTo>
                    <a:pt x="2354553" y="1146700"/>
                    <a:pt x="2344053" y="1148336"/>
                    <a:pt x="2334846" y="1152939"/>
                  </a:cubicBezTo>
                  <a:cubicBezTo>
                    <a:pt x="2295483" y="1172620"/>
                    <a:pt x="2331121" y="1162821"/>
                    <a:pt x="2291476" y="1178239"/>
                  </a:cubicBezTo>
                  <a:cubicBezTo>
                    <a:pt x="2273704" y="1185150"/>
                    <a:pt x="2227986" y="1199404"/>
                    <a:pt x="2208348" y="1203538"/>
                  </a:cubicBezTo>
                  <a:cubicBezTo>
                    <a:pt x="2198844" y="1205539"/>
                    <a:pt x="2189062" y="1205869"/>
                    <a:pt x="2179435" y="1207153"/>
                  </a:cubicBezTo>
                  <a:lnTo>
                    <a:pt x="2154135" y="1210767"/>
                  </a:lnTo>
                  <a:lnTo>
                    <a:pt x="2031251" y="1207153"/>
                  </a:lnTo>
                  <a:cubicBezTo>
                    <a:pt x="1989959" y="1205358"/>
                    <a:pt x="1996035" y="1204106"/>
                    <a:pt x="1962581" y="1199924"/>
                  </a:cubicBezTo>
                  <a:cubicBezTo>
                    <a:pt x="1951756" y="1198571"/>
                    <a:pt x="1940896" y="1197515"/>
                    <a:pt x="1930053" y="1196310"/>
                  </a:cubicBezTo>
                  <a:cubicBezTo>
                    <a:pt x="1918006" y="1192696"/>
                    <a:pt x="1905634" y="1190026"/>
                    <a:pt x="1893911" y="1185467"/>
                  </a:cubicBezTo>
                  <a:cubicBezTo>
                    <a:pt x="1883868" y="1181561"/>
                    <a:pt x="1875158" y="1174596"/>
                    <a:pt x="1864997" y="1171010"/>
                  </a:cubicBezTo>
                  <a:cubicBezTo>
                    <a:pt x="1854523" y="1167313"/>
                    <a:pt x="1843312" y="1166191"/>
                    <a:pt x="1832469" y="1163782"/>
                  </a:cubicBezTo>
                  <a:cubicBezTo>
                    <a:pt x="1803222" y="1149158"/>
                    <a:pt x="1831436" y="1162233"/>
                    <a:pt x="1781869" y="1145711"/>
                  </a:cubicBezTo>
                  <a:cubicBezTo>
                    <a:pt x="1731515" y="1128926"/>
                    <a:pt x="1771045" y="1139390"/>
                    <a:pt x="1738499" y="1131254"/>
                  </a:cubicBezTo>
                  <a:cubicBezTo>
                    <a:pt x="1733680" y="1128844"/>
                    <a:pt x="1728772" y="1126605"/>
                    <a:pt x="1724042" y="1124025"/>
                  </a:cubicBezTo>
                  <a:cubicBezTo>
                    <a:pt x="1715515" y="1119374"/>
                    <a:pt x="1707505" y="1113759"/>
                    <a:pt x="1698742" y="1109568"/>
                  </a:cubicBezTo>
                  <a:cubicBezTo>
                    <a:pt x="1679761" y="1100490"/>
                    <a:pt x="1660874" y="1090923"/>
                    <a:pt x="1640914" y="1084269"/>
                  </a:cubicBezTo>
                  <a:cubicBezTo>
                    <a:pt x="1619730" y="1077207"/>
                    <a:pt x="1615148" y="1076346"/>
                    <a:pt x="1593929" y="1066198"/>
                  </a:cubicBezTo>
                  <a:cubicBezTo>
                    <a:pt x="1574487" y="1056900"/>
                    <a:pt x="1555378" y="1046922"/>
                    <a:pt x="1536102" y="1037284"/>
                  </a:cubicBezTo>
                  <a:cubicBezTo>
                    <a:pt x="1524055" y="1031260"/>
                    <a:pt x="1511902" y="1025443"/>
                    <a:pt x="1499960" y="1019213"/>
                  </a:cubicBezTo>
                  <a:cubicBezTo>
                    <a:pt x="1484190" y="1010985"/>
                    <a:pt x="1468757" y="1002119"/>
                    <a:pt x="1452975" y="993913"/>
                  </a:cubicBezTo>
                  <a:cubicBezTo>
                    <a:pt x="1428826" y="981355"/>
                    <a:pt x="1368959" y="952153"/>
                    <a:pt x="1348162" y="943314"/>
                  </a:cubicBezTo>
                  <a:cubicBezTo>
                    <a:pt x="1299972" y="922833"/>
                    <a:pt x="1251004" y="904096"/>
                    <a:pt x="1203593" y="881872"/>
                  </a:cubicBezTo>
                  <a:lnTo>
                    <a:pt x="1087937" y="827659"/>
                  </a:lnTo>
                  <a:cubicBezTo>
                    <a:pt x="1064162" y="803881"/>
                    <a:pt x="1106801" y="845299"/>
                    <a:pt x="1037338" y="795131"/>
                  </a:cubicBezTo>
                  <a:cubicBezTo>
                    <a:pt x="1029051" y="789146"/>
                    <a:pt x="1022444" y="781086"/>
                    <a:pt x="1015653" y="773445"/>
                  </a:cubicBezTo>
                  <a:cubicBezTo>
                    <a:pt x="1012767" y="770198"/>
                    <a:pt x="1011205" y="765939"/>
                    <a:pt x="1008424" y="762602"/>
                  </a:cubicBezTo>
                  <a:cubicBezTo>
                    <a:pt x="999137" y="751457"/>
                    <a:pt x="988798" y="741218"/>
                    <a:pt x="979511" y="730074"/>
                  </a:cubicBezTo>
                  <a:cubicBezTo>
                    <a:pt x="976730" y="726737"/>
                    <a:pt x="974888" y="722707"/>
                    <a:pt x="972282" y="719232"/>
                  </a:cubicBezTo>
                  <a:cubicBezTo>
                    <a:pt x="967653" y="713061"/>
                    <a:pt x="962453" y="707332"/>
                    <a:pt x="957825" y="701161"/>
                  </a:cubicBezTo>
                  <a:cubicBezTo>
                    <a:pt x="955219" y="697686"/>
                    <a:pt x="953378" y="693655"/>
                    <a:pt x="950597" y="690318"/>
                  </a:cubicBezTo>
                  <a:cubicBezTo>
                    <a:pt x="947325" y="686391"/>
                    <a:pt x="943120" y="683322"/>
                    <a:pt x="939754" y="679475"/>
                  </a:cubicBezTo>
                  <a:cubicBezTo>
                    <a:pt x="934674" y="673670"/>
                    <a:pt x="930422" y="667170"/>
                    <a:pt x="925297" y="661404"/>
                  </a:cubicBezTo>
                  <a:cubicBezTo>
                    <a:pt x="920769" y="656310"/>
                    <a:pt x="915368" y="652041"/>
                    <a:pt x="910840" y="646947"/>
                  </a:cubicBezTo>
                  <a:cubicBezTo>
                    <a:pt x="905715" y="641181"/>
                    <a:pt x="901508" y="634642"/>
                    <a:pt x="896383" y="628876"/>
                  </a:cubicBezTo>
                  <a:cubicBezTo>
                    <a:pt x="891855" y="623782"/>
                    <a:pt x="886361" y="619593"/>
                    <a:pt x="881926" y="614419"/>
                  </a:cubicBezTo>
                  <a:cubicBezTo>
                    <a:pt x="835305" y="560026"/>
                    <a:pt x="927300" y="660494"/>
                    <a:pt x="863855" y="589119"/>
                  </a:cubicBezTo>
                  <a:cubicBezTo>
                    <a:pt x="858195" y="582752"/>
                    <a:pt x="850509" y="578136"/>
                    <a:pt x="845784" y="571048"/>
                  </a:cubicBezTo>
                  <a:cubicBezTo>
                    <a:pt x="843375" y="567434"/>
                    <a:pt x="841627" y="563277"/>
                    <a:pt x="838556" y="560206"/>
                  </a:cubicBezTo>
                  <a:cubicBezTo>
                    <a:pt x="835484" y="557134"/>
                    <a:pt x="831050" y="555758"/>
                    <a:pt x="827713" y="552977"/>
                  </a:cubicBezTo>
                  <a:cubicBezTo>
                    <a:pt x="810656" y="538763"/>
                    <a:pt x="822007" y="542183"/>
                    <a:pt x="798799" y="527678"/>
                  </a:cubicBezTo>
                  <a:cubicBezTo>
                    <a:pt x="795568" y="525659"/>
                    <a:pt x="791364" y="525767"/>
                    <a:pt x="787956" y="524063"/>
                  </a:cubicBezTo>
                  <a:cubicBezTo>
                    <a:pt x="784071" y="522120"/>
                    <a:pt x="781106" y="518546"/>
                    <a:pt x="777114" y="516835"/>
                  </a:cubicBezTo>
                  <a:cubicBezTo>
                    <a:pt x="772548" y="514878"/>
                    <a:pt x="767369" y="514792"/>
                    <a:pt x="762657" y="513221"/>
                  </a:cubicBezTo>
                  <a:cubicBezTo>
                    <a:pt x="752892" y="509966"/>
                    <a:pt x="743230" y="506372"/>
                    <a:pt x="733743" y="502378"/>
                  </a:cubicBezTo>
                  <a:cubicBezTo>
                    <a:pt x="692818" y="485147"/>
                    <a:pt x="704776" y="486821"/>
                    <a:pt x="672301" y="477078"/>
                  </a:cubicBezTo>
                  <a:cubicBezTo>
                    <a:pt x="655500" y="472037"/>
                    <a:pt x="638675" y="467049"/>
                    <a:pt x="621702" y="462621"/>
                  </a:cubicBezTo>
                  <a:cubicBezTo>
                    <a:pt x="591410" y="454719"/>
                    <a:pt x="589275" y="456762"/>
                    <a:pt x="560260" y="448165"/>
                  </a:cubicBezTo>
                  <a:cubicBezTo>
                    <a:pt x="537245" y="441346"/>
                    <a:pt x="514838" y="432457"/>
                    <a:pt x="491590" y="426479"/>
                  </a:cubicBezTo>
                  <a:cubicBezTo>
                    <a:pt x="449424" y="415636"/>
                    <a:pt x="406396" y="407718"/>
                    <a:pt x="365092" y="393951"/>
                  </a:cubicBezTo>
                  <a:cubicBezTo>
                    <a:pt x="319390" y="378718"/>
                    <a:pt x="402907" y="406704"/>
                    <a:pt x="267507" y="357809"/>
                  </a:cubicBezTo>
                  <a:cubicBezTo>
                    <a:pt x="253174" y="352633"/>
                    <a:pt x="238458" y="348560"/>
                    <a:pt x="224137" y="343352"/>
                  </a:cubicBezTo>
                  <a:cubicBezTo>
                    <a:pt x="211943" y="338918"/>
                    <a:pt x="200170" y="333381"/>
                    <a:pt x="187994" y="328895"/>
                  </a:cubicBezTo>
                  <a:cubicBezTo>
                    <a:pt x="170659" y="322508"/>
                    <a:pt x="143690" y="315120"/>
                    <a:pt x="126552" y="307210"/>
                  </a:cubicBezTo>
                  <a:cubicBezTo>
                    <a:pt x="99813" y="294869"/>
                    <a:pt x="116221" y="298042"/>
                    <a:pt x="90410" y="281910"/>
                  </a:cubicBezTo>
                  <a:cubicBezTo>
                    <a:pt x="87179" y="279891"/>
                    <a:pt x="83181" y="279501"/>
                    <a:pt x="79567" y="278296"/>
                  </a:cubicBezTo>
                  <a:cubicBezTo>
                    <a:pt x="63592" y="254331"/>
                    <a:pt x="82367" y="280961"/>
                    <a:pt x="61496" y="256610"/>
                  </a:cubicBezTo>
                  <a:cubicBezTo>
                    <a:pt x="35733" y="226552"/>
                    <a:pt x="62198" y="253696"/>
                    <a:pt x="43425" y="234925"/>
                  </a:cubicBezTo>
                  <a:cubicBezTo>
                    <a:pt x="38606" y="225287"/>
                    <a:pt x="35433" y="214632"/>
                    <a:pt x="28968" y="206011"/>
                  </a:cubicBezTo>
                  <a:cubicBezTo>
                    <a:pt x="25354" y="201192"/>
                    <a:pt x="21318" y="196662"/>
                    <a:pt x="18126" y="191554"/>
                  </a:cubicBezTo>
                  <a:cubicBezTo>
                    <a:pt x="11744" y="181343"/>
                    <a:pt x="10797" y="176797"/>
                    <a:pt x="7283" y="166255"/>
                  </a:cubicBezTo>
                  <a:cubicBezTo>
                    <a:pt x="6078" y="125294"/>
                    <a:pt x="5716" y="84299"/>
                    <a:pt x="3669" y="43371"/>
                  </a:cubicBezTo>
                  <a:cubicBezTo>
                    <a:pt x="2781" y="25604"/>
                    <a:pt x="-4125" y="22817"/>
                    <a:pt x="3669" y="7229"/>
                  </a:cubicBezTo>
                  <a:cubicBezTo>
                    <a:pt x="5193" y="4181"/>
                    <a:pt x="8488" y="2410"/>
                    <a:pt x="10897" y="0"/>
                  </a:cubicBezTo>
                  <a:cubicBezTo>
                    <a:pt x="39811" y="1205"/>
                    <a:pt x="68769" y="1623"/>
                    <a:pt x="97639" y="3614"/>
                  </a:cubicBezTo>
                  <a:cubicBezTo>
                    <a:pt x="106286" y="4210"/>
                    <a:pt x="140745" y="13772"/>
                    <a:pt x="144624" y="14457"/>
                  </a:cubicBezTo>
                  <a:cubicBezTo>
                    <a:pt x="155367" y="16353"/>
                    <a:pt x="166309" y="16866"/>
                    <a:pt x="177152" y="18071"/>
                  </a:cubicBezTo>
                  <a:cubicBezTo>
                    <a:pt x="184380" y="21685"/>
                    <a:pt x="191452" y="25632"/>
                    <a:pt x="198837" y="28914"/>
                  </a:cubicBezTo>
                  <a:cubicBezTo>
                    <a:pt x="202318" y="30461"/>
                    <a:pt x="206986" y="29834"/>
                    <a:pt x="209680" y="32528"/>
                  </a:cubicBezTo>
                  <a:cubicBezTo>
                    <a:pt x="211402" y="34250"/>
                    <a:pt x="216885" y="57711"/>
                    <a:pt x="216908" y="57828"/>
                  </a:cubicBezTo>
                  <a:cubicBezTo>
                    <a:pt x="220242" y="74497"/>
                    <a:pt x="222125" y="96569"/>
                    <a:pt x="227751" y="112041"/>
                  </a:cubicBezTo>
                  <a:cubicBezTo>
                    <a:pt x="228915" y="115243"/>
                    <a:pt x="232570" y="116860"/>
                    <a:pt x="234979" y="119270"/>
                  </a:cubicBezTo>
                  <a:cubicBezTo>
                    <a:pt x="236184" y="124089"/>
                    <a:pt x="237229" y="128951"/>
                    <a:pt x="238594" y="133727"/>
                  </a:cubicBezTo>
                  <a:cubicBezTo>
                    <a:pt x="243391" y="150515"/>
                    <a:pt x="250144" y="163348"/>
                    <a:pt x="263893" y="177097"/>
                  </a:cubicBezTo>
                  <a:lnTo>
                    <a:pt x="281964" y="195168"/>
                  </a:lnTo>
                  <a:cubicBezTo>
                    <a:pt x="284374" y="197578"/>
                    <a:pt x="287064" y="199736"/>
                    <a:pt x="289193" y="202397"/>
                  </a:cubicBezTo>
                  <a:cubicBezTo>
                    <a:pt x="299269" y="214992"/>
                    <a:pt x="303214" y="221286"/>
                    <a:pt x="314492" y="231311"/>
                  </a:cubicBezTo>
                  <a:cubicBezTo>
                    <a:pt x="321525" y="237562"/>
                    <a:pt x="329184" y="243087"/>
                    <a:pt x="336178" y="249382"/>
                  </a:cubicBezTo>
                  <a:cubicBezTo>
                    <a:pt x="359012" y="269932"/>
                    <a:pt x="340929" y="258986"/>
                    <a:pt x="365092" y="271067"/>
                  </a:cubicBezTo>
                  <a:cubicBezTo>
                    <a:pt x="376058" y="282035"/>
                    <a:pt x="375614" y="282536"/>
                    <a:pt x="394005" y="292753"/>
                  </a:cubicBezTo>
                  <a:cubicBezTo>
                    <a:pt x="397335" y="294603"/>
                    <a:pt x="401172" y="295365"/>
                    <a:pt x="404848" y="296367"/>
                  </a:cubicBezTo>
                  <a:cubicBezTo>
                    <a:pt x="414433" y="298981"/>
                    <a:pt x="424124" y="301186"/>
                    <a:pt x="433762" y="303595"/>
                  </a:cubicBezTo>
                  <a:cubicBezTo>
                    <a:pt x="455037" y="314233"/>
                    <a:pt x="443103" y="309118"/>
                    <a:pt x="469904" y="318052"/>
                  </a:cubicBezTo>
                  <a:cubicBezTo>
                    <a:pt x="473518" y="319257"/>
                    <a:pt x="476967" y="321194"/>
                    <a:pt x="480747" y="321667"/>
                  </a:cubicBezTo>
                  <a:cubicBezTo>
                    <a:pt x="490385" y="322872"/>
                    <a:pt x="500080" y="323684"/>
                    <a:pt x="509661" y="325281"/>
                  </a:cubicBezTo>
                  <a:cubicBezTo>
                    <a:pt x="523222" y="327541"/>
                    <a:pt x="522927" y="329071"/>
                    <a:pt x="534960" y="332509"/>
                  </a:cubicBezTo>
                  <a:cubicBezTo>
                    <a:pt x="539736" y="333874"/>
                    <a:pt x="544641" y="334758"/>
                    <a:pt x="549417" y="336123"/>
                  </a:cubicBezTo>
                  <a:cubicBezTo>
                    <a:pt x="553080" y="337170"/>
                    <a:pt x="556494" y="339159"/>
                    <a:pt x="560260" y="339738"/>
                  </a:cubicBezTo>
                  <a:cubicBezTo>
                    <a:pt x="572227" y="341579"/>
                    <a:pt x="584355" y="342147"/>
                    <a:pt x="596402" y="343352"/>
                  </a:cubicBezTo>
                  <a:cubicBezTo>
                    <a:pt x="598550" y="343045"/>
                    <a:pt x="625660" y="340713"/>
                    <a:pt x="632544" y="336123"/>
                  </a:cubicBezTo>
                  <a:cubicBezTo>
                    <a:pt x="633546" y="335455"/>
                    <a:pt x="656639" y="330100"/>
                    <a:pt x="661458" y="328895"/>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I"/>
            </a:p>
          </p:txBody>
        </p:sp>
        <p:sp>
          <p:nvSpPr>
            <p:cNvPr id="20592" name="Freeform 20591">
              <a:extLst>
                <a:ext uri="{FF2B5EF4-FFF2-40B4-BE49-F238E27FC236}">
                  <a16:creationId xmlns:a16="http://schemas.microsoft.com/office/drawing/2014/main" id="{1E1937B6-8F3F-D5B7-A281-097F7D770AA8}"/>
                </a:ext>
              </a:extLst>
            </p:cNvPr>
            <p:cNvSpPr/>
            <p:nvPr/>
          </p:nvSpPr>
          <p:spPr>
            <a:xfrm>
              <a:off x="4481632" y="1080655"/>
              <a:ext cx="1348345" cy="2204679"/>
            </a:xfrm>
            <a:custGeom>
              <a:avLst/>
              <a:gdLst>
                <a:gd name="connsiteX0" fmla="*/ 737315 w 1348345"/>
                <a:gd name="connsiteY0" fmla="*/ 2085410 h 2204679"/>
                <a:gd name="connsiteX1" fmla="*/ 737315 w 1348345"/>
                <a:gd name="connsiteY1" fmla="*/ 2085410 h 2204679"/>
                <a:gd name="connsiteX2" fmla="*/ 690330 w 1348345"/>
                <a:gd name="connsiteY2" fmla="*/ 2070953 h 2204679"/>
                <a:gd name="connsiteX3" fmla="*/ 668645 w 1348345"/>
                <a:gd name="connsiteY3" fmla="*/ 2063724 h 2204679"/>
                <a:gd name="connsiteX4" fmla="*/ 661416 w 1348345"/>
                <a:gd name="connsiteY4" fmla="*/ 2056496 h 2204679"/>
                <a:gd name="connsiteX5" fmla="*/ 639731 w 1348345"/>
                <a:gd name="connsiteY5" fmla="*/ 2049268 h 2204679"/>
                <a:gd name="connsiteX6" fmla="*/ 621660 w 1348345"/>
                <a:gd name="connsiteY6" fmla="*/ 2031196 h 2204679"/>
                <a:gd name="connsiteX7" fmla="*/ 618045 w 1348345"/>
                <a:gd name="connsiteY7" fmla="*/ 2020354 h 2204679"/>
                <a:gd name="connsiteX8" fmla="*/ 610817 w 1348345"/>
                <a:gd name="connsiteY8" fmla="*/ 2013125 h 2204679"/>
                <a:gd name="connsiteX9" fmla="*/ 596360 w 1348345"/>
                <a:gd name="connsiteY9" fmla="*/ 1991440 h 2204679"/>
                <a:gd name="connsiteX10" fmla="*/ 585517 w 1348345"/>
                <a:gd name="connsiteY10" fmla="*/ 1980597 h 2204679"/>
                <a:gd name="connsiteX11" fmla="*/ 571060 w 1348345"/>
                <a:gd name="connsiteY11" fmla="*/ 1962526 h 2204679"/>
                <a:gd name="connsiteX12" fmla="*/ 560218 w 1348345"/>
                <a:gd name="connsiteY12" fmla="*/ 1940841 h 2204679"/>
                <a:gd name="connsiteX13" fmla="*/ 549375 w 1348345"/>
                <a:gd name="connsiteY13" fmla="*/ 1908313 h 2204679"/>
                <a:gd name="connsiteX14" fmla="*/ 538532 w 1348345"/>
                <a:gd name="connsiteY14" fmla="*/ 1875785 h 2204679"/>
                <a:gd name="connsiteX15" fmla="*/ 534918 w 1348345"/>
                <a:gd name="connsiteY15" fmla="*/ 1864942 h 2204679"/>
                <a:gd name="connsiteX16" fmla="*/ 531304 w 1348345"/>
                <a:gd name="connsiteY16" fmla="*/ 1850485 h 2204679"/>
                <a:gd name="connsiteX17" fmla="*/ 534918 w 1348345"/>
                <a:gd name="connsiteY17" fmla="*/ 1821571 h 2204679"/>
                <a:gd name="connsiteX18" fmla="*/ 545761 w 1348345"/>
                <a:gd name="connsiteY18" fmla="*/ 1742058 h 2204679"/>
                <a:gd name="connsiteX19" fmla="*/ 549375 w 1348345"/>
                <a:gd name="connsiteY19" fmla="*/ 1731215 h 2204679"/>
                <a:gd name="connsiteX20" fmla="*/ 556604 w 1348345"/>
                <a:gd name="connsiteY20" fmla="*/ 1720373 h 2204679"/>
                <a:gd name="connsiteX21" fmla="*/ 560218 w 1348345"/>
                <a:gd name="connsiteY21" fmla="*/ 1709530 h 2204679"/>
                <a:gd name="connsiteX22" fmla="*/ 574675 w 1348345"/>
                <a:gd name="connsiteY22" fmla="*/ 1687845 h 2204679"/>
                <a:gd name="connsiteX23" fmla="*/ 567446 w 1348345"/>
                <a:gd name="connsiteY23" fmla="*/ 1673388 h 2204679"/>
                <a:gd name="connsiteX24" fmla="*/ 552989 w 1348345"/>
                <a:gd name="connsiteY24" fmla="*/ 1658931 h 2204679"/>
                <a:gd name="connsiteX25" fmla="*/ 538532 w 1348345"/>
                <a:gd name="connsiteY25" fmla="*/ 1633631 h 2204679"/>
                <a:gd name="connsiteX26" fmla="*/ 534918 w 1348345"/>
                <a:gd name="connsiteY26" fmla="*/ 1622788 h 2204679"/>
                <a:gd name="connsiteX27" fmla="*/ 527690 w 1348345"/>
                <a:gd name="connsiteY27" fmla="*/ 1611946 h 2204679"/>
                <a:gd name="connsiteX28" fmla="*/ 516847 w 1348345"/>
                <a:gd name="connsiteY28" fmla="*/ 1572189 h 2204679"/>
                <a:gd name="connsiteX29" fmla="*/ 513233 w 1348345"/>
                <a:gd name="connsiteY29" fmla="*/ 1561347 h 2204679"/>
                <a:gd name="connsiteX30" fmla="*/ 516847 w 1348345"/>
                <a:gd name="connsiteY30" fmla="*/ 1546890 h 2204679"/>
                <a:gd name="connsiteX31" fmla="*/ 524076 w 1348345"/>
                <a:gd name="connsiteY31" fmla="*/ 1525204 h 2204679"/>
                <a:gd name="connsiteX32" fmla="*/ 527690 w 1348345"/>
                <a:gd name="connsiteY32" fmla="*/ 1503519 h 2204679"/>
                <a:gd name="connsiteX33" fmla="*/ 531304 w 1348345"/>
                <a:gd name="connsiteY33" fmla="*/ 1478219 h 2204679"/>
                <a:gd name="connsiteX34" fmla="*/ 534918 w 1348345"/>
                <a:gd name="connsiteY34" fmla="*/ 1463762 h 2204679"/>
                <a:gd name="connsiteX35" fmla="*/ 538532 w 1348345"/>
                <a:gd name="connsiteY35" fmla="*/ 1445691 h 2204679"/>
                <a:gd name="connsiteX36" fmla="*/ 545761 w 1348345"/>
                <a:gd name="connsiteY36" fmla="*/ 1424006 h 2204679"/>
                <a:gd name="connsiteX37" fmla="*/ 549375 w 1348345"/>
                <a:gd name="connsiteY37" fmla="*/ 1413163 h 2204679"/>
                <a:gd name="connsiteX38" fmla="*/ 552989 w 1348345"/>
                <a:gd name="connsiteY38" fmla="*/ 1402320 h 2204679"/>
                <a:gd name="connsiteX39" fmla="*/ 556604 w 1348345"/>
                <a:gd name="connsiteY39" fmla="*/ 1391478 h 2204679"/>
                <a:gd name="connsiteX40" fmla="*/ 563832 w 1348345"/>
                <a:gd name="connsiteY40" fmla="*/ 1362564 h 2204679"/>
                <a:gd name="connsiteX41" fmla="*/ 560218 w 1348345"/>
                <a:gd name="connsiteY41" fmla="*/ 1351721 h 2204679"/>
                <a:gd name="connsiteX42" fmla="*/ 552989 w 1348345"/>
                <a:gd name="connsiteY42" fmla="*/ 1344493 h 2204679"/>
                <a:gd name="connsiteX43" fmla="*/ 549375 w 1348345"/>
                <a:gd name="connsiteY43" fmla="*/ 1322807 h 2204679"/>
                <a:gd name="connsiteX44" fmla="*/ 545761 w 1348345"/>
                <a:gd name="connsiteY44" fmla="*/ 1308351 h 2204679"/>
                <a:gd name="connsiteX45" fmla="*/ 538532 w 1348345"/>
                <a:gd name="connsiteY45" fmla="*/ 1286665 h 2204679"/>
                <a:gd name="connsiteX46" fmla="*/ 534918 w 1348345"/>
                <a:gd name="connsiteY46" fmla="*/ 1268594 h 2204679"/>
                <a:gd name="connsiteX47" fmla="*/ 538532 w 1348345"/>
                <a:gd name="connsiteY47" fmla="*/ 1254137 h 2204679"/>
                <a:gd name="connsiteX48" fmla="*/ 542147 w 1348345"/>
                <a:gd name="connsiteY48" fmla="*/ 1243294 h 2204679"/>
                <a:gd name="connsiteX49" fmla="*/ 545761 w 1348345"/>
                <a:gd name="connsiteY49" fmla="*/ 1225223 h 2204679"/>
                <a:gd name="connsiteX50" fmla="*/ 552989 w 1348345"/>
                <a:gd name="connsiteY50" fmla="*/ 1167396 h 2204679"/>
                <a:gd name="connsiteX51" fmla="*/ 560218 w 1348345"/>
                <a:gd name="connsiteY51" fmla="*/ 1145710 h 2204679"/>
                <a:gd name="connsiteX52" fmla="*/ 578289 w 1348345"/>
                <a:gd name="connsiteY52" fmla="*/ 1131253 h 2204679"/>
                <a:gd name="connsiteX53" fmla="*/ 596360 w 1348345"/>
                <a:gd name="connsiteY53" fmla="*/ 1116796 h 2204679"/>
                <a:gd name="connsiteX54" fmla="*/ 603589 w 1348345"/>
                <a:gd name="connsiteY54" fmla="*/ 1095111 h 2204679"/>
                <a:gd name="connsiteX55" fmla="*/ 610817 w 1348345"/>
                <a:gd name="connsiteY55" fmla="*/ 1069811 h 2204679"/>
                <a:gd name="connsiteX56" fmla="*/ 625274 w 1348345"/>
                <a:gd name="connsiteY56" fmla="*/ 1051740 h 2204679"/>
                <a:gd name="connsiteX57" fmla="*/ 639731 w 1348345"/>
                <a:gd name="connsiteY57" fmla="*/ 1033669 h 2204679"/>
                <a:gd name="connsiteX58" fmla="*/ 650574 w 1348345"/>
                <a:gd name="connsiteY58" fmla="*/ 1015598 h 2204679"/>
                <a:gd name="connsiteX59" fmla="*/ 657802 w 1348345"/>
                <a:gd name="connsiteY59" fmla="*/ 1004755 h 2204679"/>
                <a:gd name="connsiteX60" fmla="*/ 686716 w 1348345"/>
                <a:gd name="connsiteY60" fmla="*/ 993913 h 2204679"/>
                <a:gd name="connsiteX61" fmla="*/ 755386 w 1348345"/>
                <a:gd name="connsiteY61" fmla="*/ 983070 h 2204679"/>
                <a:gd name="connsiteX62" fmla="*/ 863813 w 1348345"/>
                <a:gd name="connsiteY62" fmla="*/ 972227 h 2204679"/>
                <a:gd name="connsiteX63" fmla="*/ 910798 w 1348345"/>
                <a:gd name="connsiteY63" fmla="*/ 964999 h 2204679"/>
                <a:gd name="connsiteX64" fmla="*/ 968626 w 1348345"/>
                <a:gd name="connsiteY64" fmla="*/ 968613 h 2204679"/>
                <a:gd name="connsiteX65" fmla="*/ 1015611 w 1348345"/>
                <a:gd name="connsiteY65" fmla="*/ 957770 h 2204679"/>
                <a:gd name="connsiteX66" fmla="*/ 1069824 w 1348345"/>
                <a:gd name="connsiteY66" fmla="*/ 954156 h 2204679"/>
                <a:gd name="connsiteX67" fmla="*/ 1120423 w 1348345"/>
                <a:gd name="connsiteY67" fmla="*/ 943313 h 2204679"/>
                <a:gd name="connsiteX68" fmla="*/ 1152951 w 1348345"/>
                <a:gd name="connsiteY68" fmla="*/ 939699 h 2204679"/>
                <a:gd name="connsiteX69" fmla="*/ 1174637 w 1348345"/>
                <a:gd name="connsiteY69" fmla="*/ 932471 h 2204679"/>
                <a:gd name="connsiteX70" fmla="*/ 1199936 w 1348345"/>
                <a:gd name="connsiteY70" fmla="*/ 928856 h 2204679"/>
                <a:gd name="connsiteX71" fmla="*/ 1221622 w 1348345"/>
                <a:gd name="connsiteY71" fmla="*/ 925242 h 2204679"/>
                <a:gd name="connsiteX72" fmla="*/ 1236079 w 1348345"/>
                <a:gd name="connsiteY72" fmla="*/ 918014 h 2204679"/>
                <a:gd name="connsiteX73" fmla="*/ 1246921 w 1348345"/>
                <a:gd name="connsiteY73" fmla="*/ 899943 h 2204679"/>
                <a:gd name="connsiteX74" fmla="*/ 1254150 w 1348345"/>
                <a:gd name="connsiteY74" fmla="*/ 885486 h 2204679"/>
                <a:gd name="connsiteX75" fmla="*/ 1264993 w 1348345"/>
                <a:gd name="connsiteY75" fmla="*/ 849343 h 2204679"/>
                <a:gd name="connsiteX76" fmla="*/ 1272221 w 1348345"/>
                <a:gd name="connsiteY76" fmla="*/ 827658 h 2204679"/>
                <a:gd name="connsiteX77" fmla="*/ 1275835 w 1348345"/>
                <a:gd name="connsiteY77" fmla="*/ 816815 h 2204679"/>
                <a:gd name="connsiteX78" fmla="*/ 1279449 w 1348345"/>
                <a:gd name="connsiteY78" fmla="*/ 791516 h 2204679"/>
                <a:gd name="connsiteX79" fmla="*/ 1283064 w 1348345"/>
                <a:gd name="connsiteY79" fmla="*/ 769830 h 2204679"/>
                <a:gd name="connsiteX80" fmla="*/ 1290292 w 1348345"/>
                <a:gd name="connsiteY80" fmla="*/ 704774 h 2204679"/>
                <a:gd name="connsiteX81" fmla="*/ 1293906 w 1348345"/>
                <a:gd name="connsiteY81" fmla="*/ 661403 h 2204679"/>
                <a:gd name="connsiteX82" fmla="*/ 1301135 w 1348345"/>
                <a:gd name="connsiteY82" fmla="*/ 621647 h 2204679"/>
                <a:gd name="connsiteX83" fmla="*/ 1311977 w 1348345"/>
                <a:gd name="connsiteY83" fmla="*/ 534905 h 2204679"/>
                <a:gd name="connsiteX84" fmla="*/ 1315592 w 1348345"/>
                <a:gd name="connsiteY84" fmla="*/ 487920 h 2204679"/>
                <a:gd name="connsiteX85" fmla="*/ 1319206 w 1348345"/>
                <a:gd name="connsiteY85" fmla="*/ 448164 h 2204679"/>
                <a:gd name="connsiteX86" fmla="*/ 1322820 w 1348345"/>
                <a:gd name="connsiteY86" fmla="*/ 397565 h 2204679"/>
                <a:gd name="connsiteX87" fmla="*/ 1326434 w 1348345"/>
                <a:gd name="connsiteY87" fmla="*/ 357808 h 2204679"/>
                <a:gd name="connsiteX88" fmla="*/ 1333663 w 1348345"/>
                <a:gd name="connsiteY88" fmla="*/ 321666 h 2204679"/>
                <a:gd name="connsiteX89" fmla="*/ 1340891 w 1348345"/>
                <a:gd name="connsiteY89" fmla="*/ 314437 h 2204679"/>
                <a:gd name="connsiteX90" fmla="*/ 1348120 w 1348345"/>
                <a:gd name="connsiteY90" fmla="*/ 292752 h 2204679"/>
                <a:gd name="connsiteX91" fmla="*/ 1340891 w 1348345"/>
                <a:gd name="connsiteY91" fmla="*/ 260224 h 2204679"/>
                <a:gd name="connsiteX92" fmla="*/ 1330049 w 1348345"/>
                <a:gd name="connsiteY92" fmla="*/ 224082 h 2204679"/>
                <a:gd name="connsiteX93" fmla="*/ 1326434 w 1348345"/>
                <a:gd name="connsiteY93" fmla="*/ 206011 h 2204679"/>
                <a:gd name="connsiteX94" fmla="*/ 1315592 w 1348345"/>
                <a:gd name="connsiteY94" fmla="*/ 180711 h 2204679"/>
                <a:gd name="connsiteX95" fmla="*/ 1308363 w 1348345"/>
                <a:gd name="connsiteY95" fmla="*/ 159026 h 2204679"/>
                <a:gd name="connsiteX96" fmla="*/ 1272221 w 1348345"/>
                <a:gd name="connsiteY96" fmla="*/ 79513 h 2204679"/>
                <a:gd name="connsiteX97" fmla="*/ 1254150 w 1348345"/>
                <a:gd name="connsiteY97" fmla="*/ 39756 h 2204679"/>
                <a:gd name="connsiteX98" fmla="*/ 1232464 w 1348345"/>
                <a:gd name="connsiteY98" fmla="*/ 0 h 2204679"/>
                <a:gd name="connsiteX99" fmla="*/ 1210779 w 1348345"/>
                <a:gd name="connsiteY99" fmla="*/ 7228 h 2204679"/>
                <a:gd name="connsiteX100" fmla="*/ 1178251 w 1348345"/>
                <a:gd name="connsiteY100" fmla="*/ 14456 h 2204679"/>
                <a:gd name="connsiteX101" fmla="*/ 1167408 w 1348345"/>
                <a:gd name="connsiteY101" fmla="*/ 21685 h 2204679"/>
                <a:gd name="connsiteX102" fmla="*/ 1145723 w 1348345"/>
                <a:gd name="connsiteY102" fmla="*/ 28913 h 2204679"/>
                <a:gd name="connsiteX103" fmla="*/ 1124038 w 1348345"/>
                <a:gd name="connsiteY103" fmla="*/ 36142 h 2204679"/>
                <a:gd name="connsiteX104" fmla="*/ 1102352 w 1348345"/>
                <a:gd name="connsiteY104" fmla="*/ 43370 h 2204679"/>
                <a:gd name="connsiteX105" fmla="*/ 1087895 w 1348345"/>
                <a:gd name="connsiteY105" fmla="*/ 50599 h 2204679"/>
                <a:gd name="connsiteX106" fmla="*/ 1066210 w 1348345"/>
                <a:gd name="connsiteY106" fmla="*/ 54213 h 2204679"/>
                <a:gd name="connsiteX107" fmla="*/ 1051753 w 1348345"/>
                <a:gd name="connsiteY107" fmla="*/ 57827 h 2204679"/>
                <a:gd name="connsiteX108" fmla="*/ 1030068 w 1348345"/>
                <a:gd name="connsiteY108" fmla="*/ 61441 h 2204679"/>
                <a:gd name="connsiteX109" fmla="*/ 874656 w 1348345"/>
                <a:gd name="connsiteY109" fmla="*/ 61441 h 2204679"/>
                <a:gd name="connsiteX110" fmla="*/ 827671 w 1348345"/>
                <a:gd name="connsiteY110" fmla="*/ 72284 h 2204679"/>
                <a:gd name="connsiteX111" fmla="*/ 809600 w 1348345"/>
                <a:gd name="connsiteY111" fmla="*/ 75898 h 2204679"/>
                <a:gd name="connsiteX112" fmla="*/ 798757 w 1348345"/>
                <a:gd name="connsiteY112" fmla="*/ 83127 h 2204679"/>
                <a:gd name="connsiteX113" fmla="*/ 733701 w 1348345"/>
                <a:gd name="connsiteY113" fmla="*/ 104812 h 2204679"/>
                <a:gd name="connsiteX114" fmla="*/ 722858 w 1348345"/>
                <a:gd name="connsiteY114" fmla="*/ 112041 h 2204679"/>
                <a:gd name="connsiteX115" fmla="*/ 646959 w 1348345"/>
                <a:gd name="connsiteY115" fmla="*/ 151797 h 2204679"/>
                <a:gd name="connsiteX116" fmla="*/ 632502 w 1348345"/>
                <a:gd name="connsiteY116" fmla="*/ 162640 h 2204679"/>
                <a:gd name="connsiteX117" fmla="*/ 621660 w 1348345"/>
                <a:gd name="connsiteY117" fmla="*/ 177097 h 2204679"/>
                <a:gd name="connsiteX118" fmla="*/ 592746 w 1348345"/>
                <a:gd name="connsiteY118" fmla="*/ 206011 h 2204679"/>
                <a:gd name="connsiteX119" fmla="*/ 567446 w 1348345"/>
                <a:gd name="connsiteY119" fmla="*/ 238539 h 2204679"/>
                <a:gd name="connsiteX120" fmla="*/ 538532 w 1348345"/>
                <a:gd name="connsiteY120" fmla="*/ 271067 h 2204679"/>
                <a:gd name="connsiteX121" fmla="*/ 487933 w 1348345"/>
                <a:gd name="connsiteY121" fmla="*/ 336123 h 2204679"/>
                <a:gd name="connsiteX122" fmla="*/ 299993 w 1348345"/>
                <a:gd name="connsiteY122" fmla="*/ 534905 h 2204679"/>
                <a:gd name="connsiteX123" fmla="*/ 126510 w 1348345"/>
                <a:gd name="connsiteY123" fmla="*/ 733688 h 2204679"/>
                <a:gd name="connsiteX124" fmla="*/ 57840 w 1348345"/>
                <a:gd name="connsiteY124" fmla="*/ 831272 h 2204679"/>
                <a:gd name="connsiteX125" fmla="*/ 7241 w 1348345"/>
                <a:gd name="connsiteY125" fmla="*/ 936085 h 2204679"/>
                <a:gd name="connsiteX126" fmla="*/ 3626 w 1348345"/>
                <a:gd name="connsiteY126" fmla="*/ 961385 h 2204679"/>
                <a:gd name="connsiteX127" fmla="*/ 12 w 1348345"/>
                <a:gd name="connsiteY127" fmla="*/ 972227 h 2204679"/>
                <a:gd name="connsiteX128" fmla="*/ 7241 w 1348345"/>
                <a:gd name="connsiteY128" fmla="*/ 1019212 h 2204679"/>
                <a:gd name="connsiteX129" fmla="*/ 10855 w 1348345"/>
                <a:gd name="connsiteY129" fmla="*/ 1033669 h 2204679"/>
                <a:gd name="connsiteX130" fmla="*/ 25312 w 1348345"/>
                <a:gd name="connsiteY130" fmla="*/ 1051740 h 2204679"/>
                <a:gd name="connsiteX131" fmla="*/ 28926 w 1348345"/>
                <a:gd name="connsiteY131" fmla="*/ 1062583 h 2204679"/>
                <a:gd name="connsiteX132" fmla="*/ 36155 w 1348345"/>
                <a:gd name="connsiteY132" fmla="*/ 1069811 h 2204679"/>
                <a:gd name="connsiteX133" fmla="*/ 43383 w 1348345"/>
                <a:gd name="connsiteY133" fmla="*/ 1080654 h 2204679"/>
                <a:gd name="connsiteX134" fmla="*/ 54226 w 1348345"/>
                <a:gd name="connsiteY134" fmla="*/ 1095111 h 2204679"/>
                <a:gd name="connsiteX135" fmla="*/ 61454 w 1348345"/>
                <a:gd name="connsiteY135" fmla="*/ 1105954 h 2204679"/>
                <a:gd name="connsiteX136" fmla="*/ 65068 w 1348345"/>
                <a:gd name="connsiteY136" fmla="*/ 1116796 h 2204679"/>
                <a:gd name="connsiteX137" fmla="*/ 72297 w 1348345"/>
                <a:gd name="connsiteY137" fmla="*/ 1124025 h 2204679"/>
                <a:gd name="connsiteX138" fmla="*/ 83140 w 1348345"/>
                <a:gd name="connsiteY138" fmla="*/ 1149324 h 2204679"/>
                <a:gd name="connsiteX139" fmla="*/ 86754 w 1348345"/>
                <a:gd name="connsiteY139" fmla="*/ 1167396 h 2204679"/>
                <a:gd name="connsiteX140" fmla="*/ 93982 w 1348345"/>
                <a:gd name="connsiteY140" fmla="*/ 1181853 h 2204679"/>
                <a:gd name="connsiteX141" fmla="*/ 104825 w 1348345"/>
                <a:gd name="connsiteY141" fmla="*/ 1210766 h 2204679"/>
                <a:gd name="connsiteX142" fmla="*/ 112053 w 1348345"/>
                <a:gd name="connsiteY142" fmla="*/ 1225223 h 2204679"/>
                <a:gd name="connsiteX143" fmla="*/ 122896 w 1348345"/>
                <a:gd name="connsiteY143" fmla="*/ 1254137 h 2204679"/>
                <a:gd name="connsiteX144" fmla="*/ 130125 w 1348345"/>
                <a:gd name="connsiteY144" fmla="*/ 1283051 h 2204679"/>
                <a:gd name="connsiteX145" fmla="*/ 133739 w 1348345"/>
                <a:gd name="connsiteY145" fmla="*/ 1293894 h 2204679"/>
                <a:gd name="connsiteX146" fmla="*/ 148196 w 1348345"/>
                <a:gd name="connsiteY146" fmla="*/ 1319193 h 2204679"/>
                <a:gd name="connsiteX147" fmla="*/ 162653 w 1348345"/>
                <a:gd name="connsiteY147" fmla="*/ 1362564 h 2204679"/>
                <a:gd name="connsiteX148" fmla="*/ 180724 w 1348345"/>
                <a:gd name="connsiteY148" fmla="*/ 1405935 h 2204679"/>
                <a:gd name="connsiteX149" fmla="*/ 187952 w 1348345"/>
                <a:gd name="connsiteY149" fmla="*/ 1431234 h 2204679"/>
                <a:gd name="connsiteX150" fmla="*/ 224094 w 1348345"/>
                <a:gd name="connsiteY150" fmla="*/ 1503519 h 2204679"/>
                <a:gd name="connsiteX151" fmla="*/ 256623 w 1348345"/>
                <a:gd name="connsiteY151" fmla="*/ 1550504 h 2204679"/>
                <a:gd name="connsiteX152" fmla="*/ 263851 w 1348345"/>
                <a:gd name="connsiteY152" fmla="*/ 1561347 h 2204679"/>
                <a:gd name="connsiteX153" fmla="*/ 289151 w 1348345"/>
                <a:gd name="connsiteY153" fmla="*/ 1590260 h 2204679"/>
                <a:gd name="connsiteX154" fmla="*/ 296379 w 1348345"/>
                <a:gd name="connsiteY154" fmla="*/ 1611946 h 2204679"/>
                <a:gd name="connsiteX155" fmla="*/ 285536 w 1348345"/>
                <a:gd name="connsiteY155" fmla="*/ 1622788 h 2204679"/>
                <a:gd name="connsiteX156" fmla="*/ 271079 w 1348345"/>
                <a:gd name="connsiteY156" fmla="*/ 1626403 h 2204679"/>
                <a:gd name="connsiteX157" fmla="*/ 148196 w 1348345"/>
                <a:gd name="connsiteY157" fmla="*/ 1630017 h 2204679"/>
                <a:gd name="connsiteX158" fmla="*/ 119282 w 1348345"/>
                <a:gd name="connsiteY158" fmla="*/ 1640860 h 2204679"/>
                <a:gd name="connsiteX159" fmla="*/ 68683 w 1348345"/>
                <a:gd name="connsiteY159" fmla="*/ 1655317 h 2204679"/>
                <a:gd name="connsiteX160" fmla="*/ 50611 w 1348345"/>
                <a:gd name="connsiteY160" fmla="*/ 1666159 h 2204679"/>
                <a:gd name="connsiteX161" fmla="*/ 32540 w 1348345"/>
                <a:gd name="connsiteY161" fmla="*/ 1680616 h 2204679"/>
                <a:gd name="connsiteX162" fmla="*/ 28926 w 1348345"/>
                <a:gd name="connsiteY162" fmla="*/ 1691459 h 2204679"/>
                <a:gd name="connsiteX163" fmla="*/ 36155 w 1348345"/>
                <a:gd name="connsiteY163" fmla="*/ 1752901 h 2204679"/>
                <a:gd name="connsiteX164" fmla="*/ 65068 w 1348345"/>
                <a:gd name="connsiteY164" fmla="*/ 1803500 h 2204679"/>
                <a:gd name="connsiteX165" fmla="*/ 68683 w 1348345"/>
                <a:gd name="connsiteY165" fmla="*/ 1814343 h 2204679"/>
                <a:gd name="connsiteX166" fmla="*/ 93982 w 1348345"/>
                <a:gd name="connsiteY166" fmla="*/ 1850485 h 2204679"/>
                <a:gd name="connsiteX167" fmla="*/ 126510 w 1348345"/>
                <a:gd name="connsiteY167" fmla="*/ 1890241 h 2204679"/>
                <a:gd name="connsiteX168" fmla="*/ 133739 w 1348345"/>
                <a:gd name="connsiteY168" fmla="*/ 1901084 h 2204679"/>
                <a:gd name="connsiteX169" fmla="*/ 169881 w 1348345"/>
                <a:gd name="connsiteY169" fmla="*/ 1948069 h 2204679"/>
                <a:gd name="connsiteX170" fmla="*/ 209638 w 1348345"/>
                <a:gd name="connsiteY170" fmla="*/ 1991440 h 2204679"/>
                <a:gd name="connsiteX171" fmla="*/ 245780 w 1348345"/>
                <a:gd name="connsiteY171" fmla="*/ 2038425 h 2204679"/>
                <a:gd name="connsiteX172" fmla="*/ 285536 w 1348345"/>
                <a:gd name="connsiteY172" fmla="*/ 2081796 h 2204679"/>
                <a:gd name="connsiteX173" fmla="*/ 296379 w 1348345"/>
                <a:gd name="connsiteY173" fmla="*/ 2096253 h 2204679"/>
                <a:gd name="connsiteX174" fmla="*/ 310836 w 1348345"/>
                <a:gd name="connsiteY174" fmla="*/ 2107095 h 2204679"/>
                <a:gd name="connsiteX175" fmla="*/ 343364 w 1348345"/>
                <a:gd name="connsiteY175" fmla="*/ 2139623 h 2204679"/>
                <a:gd name="connsiteX176" fmla="*/ 368664 w 1348345"/>
                <a:gd name="connsiteY176" fmla="*/ 2161309 h 2204679"/>
                <a:gd name="connsiteX177" fmla="*/ 393963 w 1348345"/>
                <a:gd name="connsiteY177" fmla="*/ 2182994 h 2204679"/>
                <a:gd name="connsiteX178" fmla="*/ 422877 w 1348345"/>
                <a:gd name="connsiteY178" fmla="*/ 2197451 h 2204679"/>
                <a:gd name="connsiteX179" fmla="*/ 448177 w 1348345"/>
                <a:gd name="connsiteY179" fmla="*/ 2204679 h 2204679"/>
                <a:gd name="connsiteX180" fmla="*/ 462634 w 1348345"/>
                <a:gd name="connsiteY180" fmla="*/ 2201065 h 2204679"/>
                <a:gd name="connsiteX181" fmla="*/ 484319 w 1348345"/>
                <a:gd name="connsiteY181" fmla="*/ 2190222 h 2204679"/>
                <a:gd name="connsiteX182" fmla="*/ 524076 w 1348345"/>
                <a:gd name="connsiteY182" fmla="*/ 2182994 h 2204679"/>
                <a:gd name="connsiteX183" fmla="*/ 552989 w 1348345"/>
                <a:gd name="connsiteY183" fmla="*/ 2179380 h 2204679"/>
                <a:gd name="connsiteX184" fmla="*/ 581903 w 1348345"/>
                <a:gd name="connsiteY184" fmla="*/ 2172151 h 2204679"/>
                <a:gd name="connsiteX185" fmla="*/ 603589 w 1348345"/>
                <a:gd name="connsiteY185" fmla="*/ 2164923 h 2204679"/>
                <a:gd name="connsiteX186" fmla="*/ 618045 w 1348345"/>
                <a:gd name="connsiteY186" fmla="*/ 2161309 h 2204679"/>
                <a:gd name="connsiteX187" fmla="*/ 639731 w 1348345"/>
                <a:gd name="connsiteY187" fmla="*/ 2150466 h 2204679"/>
                <a:gd name="connsiteX188" fmla="*/ 650574 w 1348345"/>
                <a:gd name="connsiteY188" fmla="*/ 2143237 h 2204679"/>
                <a:gd name="connsiteX189" fmla="*/ 683102 w 1348345"/>
                <a:gd name="connsiteY189" fmla="*/ 2128781 h 2204679"/>
                <a:gd name="connsiteX190" fmla="*/ 697559 w 1348345"/>
                <a:gd name="connsiteY190" fmla="*/ 2110709 h 2204679"/>
                <a:gd name="connsiteX191" fmla="*/ 737315 w 1348345"/>
                <a:gd name="connsiteY191" fmla="*/ 2085410 h 2204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348345" h="2204679">
                  <a:moveTo>
                    <a:pt x="737315" y="2085410"/>
                  </a:moveTo>
                  <a:lnTo>
                    <a:pt x="737315" y="2085410"/>
                  </a:lnTo>
                  <a:cubicBezTo>
                    <a:pt x="671252" y="2070728"/>
                    <a:pt x="728437" y="2086196"/>
                    <a:pt x="690330" y="2070953"/>
                  </a:cubicBezTo>
                  <a:cubicBezTo>
                    <a:pt x="683256" y="2068123"/>
                    <a:pt x="668645" y="2063724"/>
                    <a:pt x="668645" y="2063724"/>
                  </a:cubicBezTo>
                  <a:cubicBezTo>
                    <a:pt x="666235" y="2061315"/>
                    <a:pt x="664464" y="2058020"/>
                    <a:pt x="661416" y="2056496"/>
                  </a:cubicBezTo>
                  <a:cubicBezTo>
                    <a:pt x="654601" y="2053089"/>
                    <a:pt x="639731" y="2049268"/>
                    <a:pt x="639731" y="2049268"/>
                  </a:cubicBezTo>
                  <a:cubicBezTo>
                    <a:pt x="628887" y="2042038"/>
                    <a:pt x="627685" y="2043245"/>
                    <a:pt x="621660" y="2031196"/>
                  </a:cubicBezTo>
                  <a:cubicBezTo>
                    <a:pt x="619956" y="2027789"/>
                    <a:pt x="620005" y="2023621"/>
                    <a:pt x="618045" y="2020354"/>
                  </a:cubicBezTo>
                  <a:cubicBezTo>
                    <a:pt x="616292" y="2017432"/>
                    <a:pt x="612861" y="2015851"/>
                    <a:pt x="610817" y="2013125"/>
                  </a:cubicBezTo>
                  <a:cubicBezTo>
                    <a:pt x="605605" y="2006175"/>
                    <a:pt x="602503" y="1997583"/>
                    <a:pt x="596360" y="1991440"/>
                  </a:cubicBezTo>
                  <a:cubicBezTo>
                    <a:pt x="592746" y="1987826"/>
                    <a:pt x="588789" y="1984524"/>
                    <a:pt x="585517" y="1980597"/>
                  </a:cubicBezTo>
                  <a:cubicBezTo>
                    <a:pt x="562730" y="1953252"/>
                    <a:pt x="592084" y="1983547"/>
                    <a:pt x="571060" y="1962526"/>
                  </a:cubicBezTo>
                  <a:cubicBezTo>
                    <a:pt x="557882" y="1922990"/>
                    <a:pt x="578897" y="1982868"/>
                    <a:pt x="560218" y="1940841"/>
                  </a:cubicBezTo>
                  <a:cubicBezTo>
                    <a:pt x="560217" y="1940839"/>
                    <a:pt x="551183" y="1913736"/>
                    <a:pt x="549375" y="1908313"/>
                  </a:cubicBezTo>
                  <a:lnTo>
                    <a:pt x="538532" y="1875785"/>
                  </a:lnTo>
                  <a:cubicBezTo>
                    <a:pt x="537327" y="1872171"/>
                    <a:pt x="535842" y="1868638"/>
                    <a:pt x="534918" y="1864942"/>
                  </a:cubicBezTo>
                  <a:lnTo>
                    <a:pt x="531304" y="1850485"/>
                  </a:lnTo>
                  <a:cubicBezTo>
                    <a:pt x="532509" y="1840847"/>
                    <a:pt x="533805" y="1831220"/>
                    <a:pt x="534918" y="1821571"/>
                  </a:cubicBezTo>
                  <a:cubicBezTo>
                    <a:pt x="539411" y="1782634"/>
                    <a:pt x="537603" y="1770612"/>
                    <a:pt x="545761" y="1742058"/>
                  </a:cubicBezTo>
                  <a:cubicBezTo>
                    <a:pt x="546808" y="1738395"/>
                    <a:pt x="547671" y="1734623"/>
                    <a:pt x="549375" y="1731215"/>
                  </a:cubicBezTo>
                  <a:cubicBezTo>
                    <a:pt x="551318" y="1727330"/>
                    <a:pt x="554194" y="1723987"/>
                    <a:pt x="556604" y="1720373"/>
                  </a:cubicBezTo>
                  <a:cubicBezTo>
                    <a:pt x="557809" y="1716759"/>
                    <a:pt x="558368" y="1712860"/>
                    <a:pt x="560218" y="1709530"/>
                  </a:cubicBezTo>
                  <a:cubicBezTo>
                    <a:pt x="564437" y="1701936"/>
                    <a:pt x="574675" y="1687845"/>
                    <a:pt x="574675" y="1687845"/>
                  </a:cubicBezTo>
                  <a:cubicBezTo>
                    <a:pt x="580976" y="1668939"/>
                    <a:pt x="580421" y="1682655"/>
                    <a:pt x="567446" y="1673388"/>
                  </a:cubicBezTo>
                  <a:cubicBezTo>
                    <a:pt x="561900" y="1669427"/>
                    <a:pt x="552989" y="1658931"/>
                    <a:pt x="552989" y="1658931"/>
                  </a:cubicBezTo>
                  <a:cubicBezTo>
                    <a:pt x="544703" y="1634070"/>
                    <a:pt x="556037" y="1664265"/>
                    <a:pt x="538532" y="1633631"/>
                  </a:cubicBezTo>
                  <a:cubicBezTo>
                    <a:pt x="536642" y="1630323"/>
                    <a:pt x="536622" y="1626196"/>
                    <a:pt x="534918" y="1622788"/>
                  </a:cubicBezTo>
                  <a:cubicBezTo>
                    <a:pt x="532976" y="1618903"/>
                    <a:pt x="530099" y="1615560"/>
                    <a:pt x="527690" y="1611946"/>
                  </a:cubicBezTo>
                  <a:cubicBezTo>
                    <a:pt x="522582" y="1586402"/>
                    <a:pt x="526019" y="1599704"/>
                    <a:pt x="516847" y="1572189"/>
                  </a:cubicBezTo>
                  <a:lnTo>
                    <a:pt x="513233" y="1561347"/>
                  </a:lnTo>
                  <a:cubicBezTo>
                    <a:pt x="514438" y="1556528"/>
                    <a:pt x="515420" y="1551648"/>
                    <a:pt x="516847" y="1546890"/>
                  </a:cubicBezTo>
                  <a:cubicBezTo>
                    <a:pt x="519037" y="1539592"/>
                    <a:pt x="524076" y="1525204"/>
                    <a:pt x="524076" y="1525204"/>
                  </a:cubicBezTo>
                  <a:cubicBezTo>
                    <a:pt x="525281" y="1517976"/>
                    <a:pt x="526576" y="1510762"/>
                    <a:pt x="527690" y="1503519"/>
                  </a:cubicBezTo>
                  <a:cubicBezTo>
                    <a:pt x="528985" y="1495099"/>
                    <a:pt x="529780" y="1486601"/>
                    <a:pt x="531304" y="1478219"/>
                  </a:cubicBezTo>
                  <a:cubicBezTo>
                    <a:pt x="532193" y="1473332"/>
                    <a:pt x="533841" y="1468611"/>
                    <a:pt x="534918" y="1463762"/>
                  </a:cubicBezTo>
                  <a:cubicBezTo>
                    <a:pt x="536251" y="1457765"/>
                    <a:pt x="536916" y="1451617"/>
                    <a:pt x="538532" y="1445691"/>
                  </a:cubicBezTo>
                  <a:cubicBezTo>
                    <a:pt x="540537" y="1438340"/>
                    <a:pt x="543351" y="1431234"/>
                    <a:pt x="545761" y="1424006"/>
                  </a:cubicBezTo>
                  <a:lnTo>
                    <a:pt x="549375" y="1413163"/>
                  </a:lnTo>
                  <a:lnTo>
                    <a:pt x="552989" y="1402320"/>
                  </a:lnTo>
                  <a:cubicBezTo>
                    <a:pt x="554194" y="1398706"/>
                    <a:pt x="555680" y="1395174"/>
                    <a:pt x="556604" y="1391478"/>
                  </a:cubicBezTo>
                  <a:lnTo>
                    <a:pt x="563832" y="1362564"/>
                  </a:lnTo>
                  <a:cubicBezTo>
                    <a:pt x="562627" y="1358950"/>
                    <a:pt x="562178" y="1354988"/>
                    <a:pt x="560218" y="1351721"/>
                  </a:cubicBezTo>
                  <a:cubicBezTo>
                    <a:pt x="558465" y="1348799"/>
                    <a:pt x="554185" y="1347684"/>
                    <a:pt x="552989" y="1344493"/>
                  </a:cubicBezTo>
                  <a:cubicBezTo>
                    <a:pt x="550416" y="1337631"/>
                    <a:pt x="550812" y="1329993"/>
                    <a:pt x="549375" y="1322807"/>
                  </a:cubicBezTo>
                  <a:cubicBezTo>
                    <a:pt x="548401" y="1317936"/>
                    <a:pt x="547188" y="1313108"/>
                    <a:pt x="545761" y="1308351"/>
                  </a:cubicBezTo>
                  <a:cubicBezTo>
                    <a:pt x="543571" y="1301053"/>
                    <a:pt x="540026" y="1294137"/>
                    <a:pt x="538532" y="1286665"/>
                  </a:cubicBezTo>
                  <a:lnTo>
                    <a:pt x="534918" y="1268594"/>
                  </a:lnTo>
                  <a:cubicBezTo>
                    <a:pt x="536123" y="1263775"/>
                    <a:pt x="537167" y="1258913"/>
                    <a:pt x="538532" y="1254137"/>
                  </a:cubicBezTo>
                  <a:cubicBezTo>
                    <a:pt x="539579" y="1250474"/>
                    <a:pt x="541223" y="1246990"/>
                    <a:pt x="542147" y="1243294"/>
                  </a:cubicBezTo>
                  <a:cubicBezTo>
                    <a:pt x="543637" y="1237334"/>
                    <a:pt x="544556" y="1231247"/>
                    <a:pt x="545761" y="1225223"/>
                  </a:cubicBezTo>
                  <a:cubicBezTo>
                    <a:pt x="548185" y="1196138"/>
                    <a:pt x="546406" y="1189340"/>
                    <a:pt x="552989" y="1167396"/>
                  </a:cubicBezTo>
                  <a:cubicBezTo>
                    <a:pt x="555179" y="1160098"/>
                    <a:pt x="553878" y="1149937"/>
                    <a:pt x="560218" y="1145710"/>
                  </a:cubicBezTo>
                  <a:cubicBezTo>
                    <a:pt x="593596" y="1123458"/>
                    <a:pt x="552532" y="1151858"/>
                    <a:pt x="578289" y="1131253"/>
                  </a:cubicBezTo>
                  <a:cubicBezTo>
                    <a:pt x="601080" y="1113021"/>
                    <a:pt x="578912" y="1134247"/>
                    <a:pt x="596360" y="1116796"/>
                  </a:cubicBezTo>
                  <a:cubicBezTo>
                    <a:pt x="598770" y="1109568"/>
                    <a:pt x="601741" y="1102503"/>
                    <a:pt x="603589" y="1095111"/>
                  </a:cubicBezTo>
                  <a:cubicBezTo>
                    <a:pt x="604747" y="1090480"/>
                    <a:pt x="608225" y="1074995"/>
                    <a:pt x="610817" y="1069811"/>
                  </a:cubicBezTo>
                  <a:cubicBezTo>
                    <a:pt x="618231" y="1054981"/>
                    <a:pt x="616310" y="1062944"/>
                    <a:pt x="625274" y="1051740"/>
                  </a:cubicBezTo>
                  <a:cubicBezTo>
                    <a:pt x="643512" y="1028943"/>
                    <a:pt x="622276" y="1051124"/>
                    <a:pt x="639731" y="1033669"/>
                  </a:cubicBezTo>
                  <a:cubicBezTo>
                    <a:pt x="646008" y="1014837"/>
                    <a:pt x="639233" y="1029774"/>
                    <a:pt x="650574" y="1015598"/>
                  </a:cubicBezTo>
                  <a:cubicBezTo>
                    <a:pt x="653288" y="1012206"/>
                    <a:pt x="654465" y="1007536"/>
                    <a:pt x="657802" y="1004755"/>
                  </a:cubicBezTo>
                  <a:cubicBezTo>
                    <a:pt x="665901" y="998006"/>
                    <a:pt x="676990" y="996344"/>
                    <a:pt x="686716" y="993913"/>
                  </a:cubicBezTo>
                  <a:cubicBezTo>
                    <a:pt x="718081" y="978229"/>
                    <a:pt x="693413" y="988235"/>
                    <a:pt x="755386" y="983070"/>
                  </a:cubicBezTo>
                  <a:cubicBezTo>
                    <a:pt x="772462" y="981647"/>
                    <a:pt x="835939" y="975711"/>
                    <a:pt x="863813" y="972227"/>
                  </a:cubicBezTo>
                  <a:cubicBezTo>
                    <a:pt x="882418" y="969902"/>
                    <a:pt x="892709" y="968014"/>
                    <a:pt x="910798" y="964999"/>
                  </a:cubicBezTo>
                  <a:cubicBezTo>
                    <a:pt x="943969" y="976056"/>
                    <a:pt x="924902" y="972985"/>
                    <a:pt x="968626" y="968613"/>
                  </a:cubicBezTo>
                  <a:cubicBezTo>
                    <a:pt x="986486" y="962660"/>
                    <a:pt x="990689" y="960761"/>
                    <a:pt x="1015611" y="957770"/>
                  </a:cubicBezTo>
                  <a:cubicBezTo>
                    <a:pt x="1033593" y="955612"/>
                    <a:pt x="1051753" y="955361"/>
                    <a:pt x="1069824" y="954156"/>
                  </a:cubicBezTo>
                  <a:cubicBezTo>
                    <a:pt x="1086690" y="950542"/>
                    <a:pt x="1103429" y="946269"/>
                    <a:pt x="1120423" y="943313"/>
                  </a:cubicBezTo>
                  <a:cubicBezTo>
                    <a:pt x="1131171" y="941444"/>
                    <a:pt x="1142253" y="941838"/>
                    <a:pt x="1152951" y="939699"/>
                  </a:cubicBezTo>
                  <a:cubicBezTo>
                    <a:pt x="1160423" y="938205"/>
                    <a:pt x="1167213" y="934184"/>
                    <a:pt x="1174637" y="932471"/>
                  </a:cubicBezTo>
                  <a:cubicBezTo>
                    <a:pt x="1182937" y="930555"/>
                    <a:pt x="1191516" y="930151"/>
                    <a:pt x="1199936" y="928856"/>
                  </a:cubicBezTo>
                  <a:cubicBezTo>
                    <a:pt x="1207179" y="927742"/>
                    <a:pt x="1214393" y="926447"/>
                    <a:pt x="1221622" y="925242"/>
                  </a:cubicBezTo>
                  <a:cubicBezTo>
                    <a:pt x="1226441" y="922833"/>
                    <a:pt x="1231596" y="921003"/>
                    <a:pt x="1236079" y="918014"/>
                  </a:cubicBezTo>
                  <a:cubicBezTo>
                    <a:pt x="1245694" y="911604"/>
                    <a:pt x="1242572" y="910091"/>
                    <a:pt x="1246921" y="899943"/>
                  </a:cubicBezTo>
                  <a:cubicBezTo>
                    <a:pt x="1249043" y="894991"/>
                    <a:pt x="1251740" y="890305"/>
                    <a:pt x="1254150" y="885486"/>
                  </a:cubicBezTo>
                  <a:cubicBezTo>
                    <a:pt x="1260037" y="856049"/>
                    <a:pt x="1254426" y="878404"/>
                    <a:pt x="1264993" y="849343"/>
                  </a:cubicBezTo>
                  <a:cubicBezTo>
                    <a:pt x="1267597" y="842182"/>
                    <a:pt x="1269812" y="834886"/>
                    <a:pt x="1272221" y="827658"/>
                  </a:cubicBezTo>
                  <a:lnTo>
                    <a:pt x="1275835" y="816815"/>
                  </a:lnTo>
                  <a:cubicBezTo>
                    <a:pt x="1277040" y="808382"/>
                    <a:pt x="1278154" y="799936"/>
                    <a:pt x="1279449" y="791516"/>
                  </a:cubicBezTo>
                  <a:cubicBezTo>
                    <a:pt x="1280563" y="784273"/>
                    <a:pt x="1282155" y="777102"/>
                    <a:pt x="1283064" y="769830"/>
                  </a:cubicBezTo>
                  <a:cubicBezTo>
                    <a:pt x="1285770" y="748180"/>
                    <a:pt x="1288121" y="726484"/>
                    <a:pt x="1290292" y="704774"/>
                  </a:cubicBezTo>
                  <a:cubicBezTo>
                    <a:pt x="1291735" y="690339"/>
                    <a:pt x="1292030" y="675788"/>
                    <a:pt x="1293906" y="661403"/>
                  </a:cubicBezTo>
                  <a:cubicBezTo>
                    <a:pt x="1295648" y="648047"/>
                    <a:pt x="1298725" y="634899"/>
                    <a:pt x="1301135" y="621647"/>
                  </a:cubicBezTo>
                  <a:cubicBezTo>
                    <a:pt x="1312018" y="491046"/>
                    <a:pt x="1296250" y="665957"/>
                    <a:pt x="1311977" y="534905"/>
                  </a:cubicBezTo>
                  <a:cubicBezTo>
                    <a:pt x="1313849" y="519309"/>
                    <a:pt x="1314287" y="503574"/>
                    <a:pt x="1315592" y="487920"/>
                  </a:cubicBezTo>
                  <a:cubicBezTo>
                    <a:pt x="1316697" y="474659"/>
                    <a:pt x="1318145" y="461428"/>
                    <a:pt x="1319206" y="448164"/>
                  </a:cubicBezTo>
                  <a:cubicBezTo>
                    <a:pt x="1320554" y="431309"/>
                    <a:pt x="1321472" y="414420"/>
                    <a:pt x="1322820" y="397565"/>
                  </a:cubicBezTo>
                  <a:cubicBezTo>
                    <a:pt x="1323881" y="384300"/>
                    <a:pt x="1324964" y="371034"/>
                    <a:pt x="1326434" y="357808"/>
                  </a:cubicBezTo>
                  <a:cubicBezTo>
                    <a:pt x="1326890" y="353708"/>
                    <a:pt x="1329009" y="329423"/>
                    <a:pt x="1333663" y="321666"/>
                  </a:cubicBezTo>
                  <a:cubicBezTo>
                    <a:pt x="1335416" y="318744"/>
                    <a:pt x="1338482" y="316847"/>
                    <a:pt x="1340891" y="314437"/>
                  </a:cubicBezTo>
                  <a:cubicBezTo>
                    <a:pt x="1343301" y="307209"/>
                    <a:pt x="1349614" y="300223"/>
                    <a:pt x="1348120" y="292752"/>
                  </a:cubicBezTo>
                  <a:cubicBezTo>
                    <a:pt x="1345633" y="280316"/>
                    <a:pt x="1344297" y="272145"/>
                    <a:pt x="1340891" y="260224"/>
                  </a:cubicBezTo>
                  <a:cubicBezTo>
                    <a:pt x="1331715" y="228110"/>
                    <a:pt x="1344744" y="282858"/>
                    <a:pt x="1330049" y="224082"/>
                  </a:cubicBezTo>
                  <a:cubicBezTo>
                    <a:pt x="1328559" y="218122"/>
                    <a:pt x="1328377" y="211839"/>
                    <a:pt x="1326434" y="206011"/>
                  </a:cubicBezTo>
                  <a:cubicBezTo>
                    <a:pt x="1323533" y="197307"/>
                    <a:pt x="1318886" y="189275"/>
                    <a:pt x="1315592" y="180711"/>
                  </a:cubicBezTo>
                  <a:cubicBezTo>
                    <a:pt x="1312857" y="173599"/>
                    <a:pt x="1311364" y="166029"/>
                    <a:pt x="1308363" y="159026"/>
                  </a:cubicBezTo>
                  <a:cubicBezTo>
                    <a:pt x="1296894" y="132266"/>
                    <a:pt x="1284268" y="106017"/>
                    <a:pt x="1272221" y="79513"/>
                  </a:cubicBezTo>
                  <a:cubicBezTo>
                    <a:pt x="1266197" y="66261"/>
                    <a:pt x="1261372" y="52395"/>
                    <a:pt x="1254150" y="39756"/>
                  </a:cubicBezTo>
                  <a:cubicBezTo>
                    <a:pt x="1237020" y="9778"/>
                    <a:pt x="1244037" y="23143"/>
                    <a:pt x="1232464" y="0"/>
                  </a:cubicBezTo>
                  <a:cubicBezTo>
                    <a:pt x="1225236" y="2409"/>
                    <a:pt x="1218250" y="5734"/>
                    <a:pt x="1210779" y="7228"/>
                  </a:cubicBezTo>
                  <a:cubicBezTo>
                    <a:pt x="1187837" y="11816"/>
                    <a:pt x="1198668" y="9352"/>
                    <a:pt x="1178251" y="14456"/>
                  </a:cubicBezTo>
                  <a:cubicBezTo>
                    <a:pt x="1174637" y="16866"/>
                    <a:pt x="1171378" y="19921"/>
                    <a:pt x="1167408" y="21685"/>
                  </a:cubicBezTo>
                  <a:cubicBezTo>
                    <a:pt x="1160445" y="24780"/>
                    <a:pt x="1152951" y="26504"/>
                    <a:pt x="1145723" y="28913"/>
                  </a:cubicBezTo>
                  <a:lnTo>
                    <a:pt x="1124038" y="36142"/>
                  </a:lnTo>
                  <a:cubicBezTo>
                    <a:pt x="1116809" y="38552"/>
                    <a:pt x="1109167" y="39962"/>
                    <a:pt x="1102352" y="43370"/>
                  </a:cubicBezTo>
                  <a:cubicBezTo>
                    <a:pt x="1097533" y="45780"/>
                    <a:pt x="1093056" y="49051"/>
                    <a:pt x="1087895" y="50599"/>
                  </a:cubicBezTo>
                  <a:cubicBezTo>
                    <a:pt x="1080876" y="52705"/>
                    <a:pt x="1073396" y="52776"/>
                    <a:pt x="1066210" y="54213"/>
                  </a:cubicBezTo>
                  <a:cubicBezTo>
                    <a:pt x="1061339" y="55187"/>
                    <a:pt x="1056624" y="56853"/>
                    <a:pt x="1051753" y="57827"/>
                  </a:cubicBezTo>
                  <a:cubicBezTo>
                    <a:pt x="1044567" y="59264"/>
                    <a:pt x="1037296" y="60236"/>
                    <a:pt x="1030068" y="61441"/>
                  </a:cubicBezTo>
                  <a:cubicBezTo>
                    <a:pt x="964315" y="58811"/>
                    <a:pt x="936445" y="54821"/>
                    <a:pt x="874656" y="61441"/>
                  </a:cubicBezTo>
                  <a:cubicBezTo>
                    <a:pt x="818369" y="67472"/>
                    <a:pt x="855256" y="65388"/>
                    <a:pt x="827671" y="72284"/>
                  </a:cubicBezTo>
                  <a:cubicBezTo>
                    <a:pt x="821711" y="73774"/>
                    <a:pt x="815624" y="74693"/>
                    <a:pt x="809600" y="75898"/>
                  </a:cubicBezTo>
                  <a:cubicBezTo>
                    <a:pt x="805986" y="78308"/>
                    <a:pt x="802774" y="81473"/>
                    <a:pt x="798757" y="83127"/>
                  </a:cubicBezTo>
                  <a:cubicBezTo>
                    <a:pt x="762145" y="98203"/>
                    <a:pt x="760356" y="98149"/>
                    <a:pt x="733701" y="104812"/>
                  </a:cubicBezTo>
                  <a:cubicBezTo>
                    <a:pt x="730087" y="107222"/>
                    <a:pt x="726678" y="109972"/>
                    <a:pt x="722858" y="112041"/>
                  </a:cubicBezTo>
                  <a:cubicBezTo>
                    <a:pt x="697745" y="125644"/>
                    <a:pt x="669807" y="134661"/>
                    <a:pt x="646959" y="151797"/>
                  </a:cubicBezTo>
                  <a:cubicBezTo>
                    <a:pt x="642140" y="155411"/>
                    <a:pt x="636761" y="158380"/>
                    <a:pt x="632502" y="162640"/>
                  </a:cubicBezTo>
                  <a:cubicBezTo>
                    <a:pt x="628243" y="166899"/>
                    <a:pt x="625730" y="172657"/>
                    <a:pt x="621660" y="177097"/>
                  </a:cubicBezTo>
                  <a:cubicBezTo>
                    <a:pt x="612450" y="187145"/>
                    <a:pt x="601764" y="195791"/>
                    <a:pt x="592746" y="206011"/>
                  </a:cubicBezTo>
                  <a:cubicBezTo>
                    <a:pt x="583658" y="216311"/>
                    <a:pt x="576240" y="227987"/>
                    <a:pt x="567446" y="238539"/>
                  </a:cubicBezTo>
                  <a:cubicBezTo>
                    <a:pt x="558159" y="249684"/>
                    <a:pt x="547696" y="259821"/>
                    <a:pt x="538532" y="271067"/>
                  </a:cubicBezTo>
                  <a:cubicBezTo>
                    <a:pt x="521178" y="292364"/>
                    <a:pt x="506807" y="316160"/>
                    <a:pt x="487933" y="336123"/>
                  </a:cubicBezTo>
                  <a:lnTo>
                    <a:pt x="299993" y="534905"/>
                  </a:lnTo>
                  <a:cubicBezTo>
                    <a:pt x="237440" y="600982"/>
                    <a:pt x="180305" y="657242"/>
                    <a:pt x="126510" y="733688"/>
                  </a:cubicBezTo>
                  <a:cubicBezTo>
                    <a:pt x="103620" y="766216"/>
                    <a:pt x="75628" y="795696"/>
                    <a:pt x="57840" y="831272"/>
                  </a:cubicBezTo>
                  <a:cubicBezTo>
                    <a:pt x="16392" y="914170"/>
                    <a:pt x="32639" y="878940"/>
                    <a:pt x="7241" y="936085"/>
                  </a:cubicBezTo>
                  <a:cubicBezTo>
                    <a:pt x="6036" y="944518"/>
                    <a:pt x="5297" y="953031"/>
                    <a:pt x="3626" y="961385"/>
                  </a:cubicBezTo>
                  <a:cubicBezTo>
                    <a:pt x="2879" y="965121"/>
                    <a:pt x="-226" y="968425"/>
                    <a:pt x="12" y="972227"/>
                  </a:cubicBezTo>
                  <a:cubicBezTo>
                    <a:pt x="1001" y="988042"/>
                    <a:pt x="4487" y="1003607"/>
                    <a:pt x="7241" y="1019212"/>
                  </a:cubicBezTo>
                  <a:cubicBezTo>
                    <a:pt x="8104" y="1024104"/>
                    <a:pt x="8898" y="1029103"/>
                    <a:pt x="10855" y="1033669"/>
                  </a:cubicBezTo>
                  <a:cubicBezTo>
                    <a:pt x="14275" y="1041650"/>
                    <a:pt x="19481" y="1045910"/>
                    <a:pt x="25312" y="1051740"/>
                  </a:cubicBezTo>
                  <a:cubicBezTo>
                    <a:pt x="26517" y="1055354"/>
                    <a:pt x="26966" y="1059316"/>
                    <a:pt x="28926" y="1062583"/>
                  </a:cubicBezTo>
                  <a:cubicBezTo>
                    <a:pt x="30679" y="1065505"/>
                    <a:pt x="34026" y="1067150"/>
                    <a:pt x="36155" y="1069811"/>
                  </a:cubicBezTo>
                  <a:cubicBezTo>
                    <a:pt x="38869" y="1073203"/>
                    <a:pt x="40858" y="1077119"/>
                    <a:pt x="43383" y="1080654"/>
                  </a:cubicBezTo>
                  <a:cubicBezTo>
                    <a:pt x="46884" y="1085556"/>
                    <a:pt x="50725" y="1090209"/>
                    <a:pt x="54226" y="1095111"/>
                  </a:cubicBezTo>
                  <a:cubicBezTo>
                    <a:pt x="56751" y="1098646"/>
                    <a:pt x="59511" y="1102069"/>
                    <a:pt x="61454" y="1105954"/>
                  </a:cubicBezTo>
                  <a:cubicBezTo>
                    <a:pt x="63158" y="1109361"/>
                    <a:pt x="63108" y="1113529"/>
                    <a:pt x="65068" y="1116796"/>
                  </a:cubicBezTo>
                  <a:cubicBezTo>
                    <a:pt x="66821" y="1119718"/>
                    <a:pt x="69887" y="1121615"/>
                    <a:pt x="72297" y="1124025"/>
                  </a:cubicBezTo>
                  <a:cubicBezTo>
                    <a:pt x="86954" y="1182657"/>
                    <a:pt x="64420" y="1099405"/>
                    <a:pt x="83140" y="1149324"/>
                  </a:cubicBezTo>
                  <a:cubicBezTo>
                    <a:pt x="85297" y="1155076"/>
                    <a:pt x="84811" y="1161568"/>
                    <a:pt x="86754" y="1167396"/>
                  </a:cubicBezTo>
                  <a:cubicBezTo>
                    <a:pt x="88458" y="1172507"/>
                    <a:pt x="91910" y="1176880"/>
                    <a:pt x="93982" y="1181853"/>
                  </a:cubicBezTo>
                  <a:cubicBezTo>
                    <a:pt x="97941" y="1191354"/>
                    <a:pt x="100866" y="1201265"/>
                    <a:pt x="104825" y="1210766"/>
                  </a:cubicBezTo>
                  <a:cubicBezTo>
                    <a:pt x="106897" y="1215739"/>
                    <a:pt x="109981" y="1220250"/>
                    <a:pt x="112053" y="1225223"/>
                  </a:cubicBezTo>
                  <a:cubicBezTo>
                    <a:pt x="116012" y="1234725"/>
                    <a:pt x="119826" y="1244312"/>
                    <a:pt x="122896" y="1254137"/>
                  </a:cubicBezTo>
                  <a:cubicBezTo>
                    <a:pt x="125859" y="1263619"/>
                    <a:pt x="127511" y="1273466"/>
                    <a:pt x="130125" y="1283051"/>
                  </a:cubicBezTo>
                  <a:cubicBezTo>
                    <a:pt x="131127" y="1286727"/>
                    <a:pt x="132035" y="1290486"/>
                    <a:pt x="133739" y="1293894"/>
                  </a:cubicBezTo>
                  <a:cubicBezTo>
                    <a:pt x="138083" y="1302581"/>
                    <a:pt x="144427" y="1310241"/>
                    <a:pt x="148196" y="1319193"/>
                  </a:cubicBezTo>
                  <a:cubicBezTo>
                    <a:pt x="154110" y="1333238"/>
                    <a:pt x="156792" y="1348497"/>
                    <a:pt x="162653" y="1362564"/>
                  </a:cubicBezTo>
                  <a:cubicBezTo>
                    <a:pt x="168677" y="1377021"/>
                    <a:pt x="175225" y="1391270"/>
                    <a:pt x="180724" y="1405935"/>
                  </a:cubicBezTo>
                  <a:cubicBezTo>
                    <a:pt x="189895" y="1430392"/>
                    <a:pt x="179214" y="1410844"/>
                    <a:pt x="187952" y="1431234"/>
                  </a:cubicBezTo>
                  <a:cubicBezTo>
                    <a:pt x="198243" y="1455247"/>
                    <a:pt x="209956" y="1481302"/>
                    <a:pt x="224094" y="1503519"/>
                  </a:cubicBezTo>
                  <a:cubicBezTo>
                    <a:pt x="234321" y="1519590"/>
                    <a:pt x="245831" y="1534807"/>
                    <a:pt x="256623" y="1550504"/>
                  </a:cubicBezTo>
                  <a:cubicBezTo>
                    <a:pt x="259084" y="1554083"/>
                    <a:pt x="261070" y="1558010"/>
                    <a:pt x="263851" y="1561347"/>
                  </a:cubicBezTo>
                  <a:cubicBezTo>
                    <a:pt x="284103" y="1585650"/>
                    <a:pt x="275268" y="1576379"/>
                    <a:pt x="289151" y="1590260"/>
                  </a:cubicBezTo>
                  <a:cubicBezTo>
                    <a:pt x="291560" y="1597489"/>
                    <a:pt x="301767" y="1606558"/>
                    <a:pt x="296379" y="1611946"/>
                  </a:cubicBezTo>
                  <a:cubicBezTo>
                    <a:pt x="292765" y="1615560"/>
                    <a:pt x="289974" y="1620252"/>
                    <a:pt x="285536" y="1622788"/>
                  </a:cubicBezTo>
                  <a:cubicBezTo>
                    <a:pt x="281223" y="1625252"/>
                    <a:pt x="276040" y="1626142"/>
                    <a:pt x="271079" y="1626403"/>
                  </a:cubicBezTo>
                  <a:cubicBezTo>
                    <a:pt x="230157" y="1628557"/>
                    <a:pt x="189157" y="1628812"/>
                    <a:pt x="148196" y="1630017"/>
                  </a:cubicBezTo>
                  <a:cubicBezTo>
                    <a:pt x="140386" y="1633141"/>
                    <a:pt x="128176" y="1638434"/>
                    <a:pt x="119282" y="1640860"/>
                  </a:cubicBezTo>
                  <a:cubicBezTo>
                    <a:pt x="105468" y="1644628"/>
                    <a:pt x="82542" y="1649017"/>
                    <a:pt x="68683" y="1655317"/>
                  </a:cubicBezTo>
                  <a:cubicBezTo>
                    <a:pt x="62288" y="1658224"/>
                    <a:pt x="56568" y="1662436"/>
                    <a:pt x="50611" y="1666159"/>
                  </a:cubicBezTo>
                  <a:cubicBezTo>
                    <a:pt x="38458" y="1673755"/>
                    <a:pt x="41645" y="1671512"/>
                    <a:pt x="32540" y="1680616"/>
                  </a:cubicBezTo>
                  <a:cubicBezTo>
                    <a:pt x="31335" y="1684230"/>
                    <a:pt x="28736" y="1687654"/>
                    <a:pt x="28926" y="1691459"/>
                  </a:cubicBezTo>
                  <a:cubicBezTo>
                    <a:pt x="29956" y="1712055"/>
                    <a:pt x="31774" y="1732750"/>
                    <a:pt x="36155" y="1752901"/>
                  </a:cubicBezTo>
                  <a:cubicBezTo>
                    <a:pt x="38455" y="1763482"/>
                    <a:pt x="61875" y="1797646"/>
                    <a:pt x="65068" y="1803500"/>
                  </a:cubicBezTo>
                  <a:cubicBezTo>
                    <a:pt x="66892" y="1806845"/>
                    <a:pt x="66686" y="1811098"/>
                    <a:pt x="68683" y="1814343"/>
                  </a:cubicBezTo>
                  <a:cubicBezTo>
                    <a:pt x="76390" y="1826867"/>
                    <a:pt x="85070" y="1838788"/>
                    <a:pt x="93982" y="1850485"/>
                  </a:cubicBezTo>
                  <a:cubicBezTo>
                    <a:pt x="104359" y="1864105"/>
                    <a:pt x="115931" y="1876777"/>
                    <a:pt x="126510" y="1890241"/>
                  </a:cubicBezTo>
                  <a:cubicBezTo>
                    <a:pt x="129194" y="1893657"/>
                    <a:pt x="131133" y="1897609"/>
                    <a:pt x="133739" y="1901084"/>
                  </a:cubicBezTo>
                  <a:cubicBezTo>
                    <a:pt x="145595" y="1916891"/>
                    <a:pt x="157172" y="1932939"/>
                    <a:pt x="169881" y="1948069"/>
                  </a:cubicBezTo>
                  <a:cubicBezTo>
                    <a:pt x="182495" y="1963086"/>
                    <a:pt x="197024" y="1976423"/>
                    <a:pt x="209638" y="1991440"/>
                  </a:cubicBezTo>
                  <a:cubicBezTo>
                    <a:pt x="222347" y="2006570"/>
                    <a:pt x="233071" y="2023295"/>
                    <a:pt x="245780" y="2038425"/>
                  </a:cubicBezTo>
                  <a:cubicBezTo>
                    <a:pt x="258394" y="2053442"/>
                    <a:pt x="272622" y="2067037"/>
                    <a:pt x="285536" y="2081796"/>
                  </a:cubicBezTo>
                  <a:cubicBezTo>
                    <a:pt x="289503" y="2086329"/>
                    <a:pt x="292119" y="2091994"/>
                    <a:pt x="296379" y="2096253"/>
                  </a:cubicBezTo>
                  <a:cubicBezTo>
                    <a:pt x="300638" y="2100512"/>
                    <a:pt x="306410" y="2103009"/>
                    <a:pt x="310836" y="2107095"/>
                  </a:cubicBezTo>
                  <a:cubicBezTo>
                    <a:pt x="322103" y="2117496"/>
                    <a:pt x="332177" y="2129136"/>
                    <a:pt x="343364" y="2139623"/>
                  </a:cubicBezTo>
                  <a:cubicBezTo>
                    <a:pt x="351467" y="2147220"/>
                    <a:pt x="360408" y="2153879"/>
                    <a:pt x="368664" y="2161309"/>
                  </a:cubicBezTo>
                  <a:cubicBezTo>
                    <a:pt x="380252" y="2171738"/>
                    <a:pt x="379559" y="2174591"/>
                    <a:pt x="393963" y="2182994"/>
                  </a:cubicBezTo>
                  <a:cubicBezTo>
                    <a:pt x="403271" y="2188424"/>
                    <a:pt x="413067" y="2192992"/>
                    <a:pt x="422877" y="2197451"/>
                  </a:cubicBezTo>
                  <a:cubicBezTo>
                    <a:pt x="429213" y="2200331"/>
                    <a:pt x="442044" y="2203146"/>
                    <a:pt x="448177" y="2204679"/>
                  </a:cubicBezTo>
                  <a:cubicBezTo>
                    <a:pt x="452996" y="2203474"/>
                    <a:pt x="458068" y="2203022"/>
                    <a:pt x="462634" y="2201065"/>
                  </a:cubicBezTo>
                  <a:cubicBezTo>
                    <a:pt x="494314" y="2187489"/>
                    <a:pt x="453858" y="2198926"/>
                    <a:pt x="484319" y="2190222"/>
                  </a:cubicBezTo>
                  <a:cubicBezTo>
                    <a:pt x="500610" y="2185567"/>
                    <a:pt x="504886" y="2185552"/>
                    <a:pt x="524076" y="2182994"/>
                  </a:cubicBezTo>
                  <a:lnTo>
                    <a:pt x="552989" y="2179380"/>
                  </a:lnTo>
                  <a:cubicBezTo>
                    <a:pt x="585890" y="2168414"/>
                    <a:pt x="533927" y="2185236"/>
                    <a:pt x="581903" y="2172151"/>
                  </a:cubicBezTo>
                  <a:cubicBezTo>
                    <a:pt x="589254" y="2170146"/>
                    <a:pt x="596197" y="2166771"/>
                    <a:pt x="603589" y="2164923"/>
                  </a:cubicBezTo>
                  <a:lnTo>
                    <a:pt x="618045" y="2161309"/>
                  </a:lnTo>
                  <a:cubicBezTo>
                    <a:pt x="649120" y="2140591"/>
                    <a:pt x="609803" y="2165430"/>
                    <a:pt x="639731" y="2150466"/>
                  </a:cubicBezTo>
                  <a:cubicBezTo>
                    <a:pt x="643616" y="2148523"/>
                    <a:pt x="646604" y="2145001"/>
                    <a:pt x="650574" y="2143237"/>
                  </a:cubicBezTo>
                  <a:cubicBezTo>
                    <a:pt x="673137" y="2133209"/>
                    <a:pt x="667768" y="2141048"/>
                    <a:pt x="683102" y="2128781"/>
                  </a:cubicBezTo>
                  <a:cubicBezTo>
                    <a:pt x="690457" y="2122897"/>
                    <a:pt x="692194" y="2118756"/>
                    <a:pt x="697559" y="2110709"/>
                  </a:cubicBezTo>
                  <a:cubicBezTo>
                    <a:pt x="701712" y="2098251"/>
                    <a:pt x="730689" y="2089626"/>
                    <a:pt x="737315" y="2085410"/>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I"/>
            </a:p>
          </p:txBody>
        </p:sp>
        <p:sp>
          <p:nvSpPr>
            <p:cNvPr id="20593" name="Freeform 20592">
              <a:extLst>
                <a:ext uri="{FF2B5EF4-FFF2-40B4-BE49-F238E27FC236}">
                  <a16:creationId xmlns:a16="http://schemas.microsoft.com/office/drawing/2014/main" id="{4A513207-2848-F1BE-BB0E-CF450582655B}"/>
                </a:ext>
              </a:extLst>
            </p:cNvPr>
            <p:cNvSpPr/>
            <p:nvPr/>
          </p:nvSpPr>
          <p:spPr>
            <a:xfrm>
              <a:off x="8066825" y="2735972"/>
              <a:ext cx="430382" cy="484306"/>
            </a:xfrm>
            <a:custGeom>
              <a:avLst/>
              <a:gdLst>
                <a:gd name="connsiteX0" fmla="*/ 10977 w 430382"/>
                <a:gd name="connsiteY0" fmla="*/ 0 h 484306"/>
                <a:gd name="connsiteX1" fmla="*/ 10977 w 430382"/>
                <a:gd name="connsiteY1" fmla="*/ 0 h 484306"/>
                <a:gd name="connsiteX2" fmla="*/ 135 w 430382"/>
                <a:gd name="connsiteY2" fmla="*/ 140954 h 484306"/>
                <a:gd name="connsiteX3" fmla="*/ 29049 w 430382"/>
                <a:gd name="connsiteY3" fmla="*/ 296366 h 484306"/>
                <a:gd name="connsiteX4" fmla="*/ 39891 w 430382"/>
                <a:gd name="connsiteY4" fmla="*/ 336123 h 484306"/>
                <a:gd name="connsiteX5" fmla="*/ 144704 w 430382"/>
                <a:gd name="connsiteY5" fmla="*/ 444550 h 484306"/>
                <a:gd name="connsiteX6" fmla="*/ 198917 w 430382"/>
                <a:gd name="connsiteY6" fmla="*/ 469849 h 484306"/>
                <a:gd name="connsiteX7" fmla="*/ 271202 w 430382"/>
                <a:gd name="connsiteY7" fmla="*/ 484306 h 484306"/>
                <a:gd name="connsiteX8" fmla="*/ 408543 w 430382"/>
                <a:gd name="connsiteY8" fmla="*/ 480692 h 484306"/>
                <a:gd name="connsiteX9" fmla="*/ 415771 w 430382"/>
                <a:gd name="connsiteY9" fmla="*/ 462621 h 484306"/>
                <a:gd name="connsiteX10" fmla="*/ 419385 w 430382"/>
                <a:gd name="connsiteY10" fmla="*/ 444550 h 484306"/>
                <a:gd name="connsiteX11" fmla="*/ 426614 w 430382"/>
                <a:gd name="connsiteY11" fmla="*/ 422864 h 484306"/>
                <a:gd name="connsiteX12" fmla="*/ 430228 w 430382"/>
                <a:gd name="connsiteY12" fmla="*/ 379494 h 484306"/>
                <a:gd name="connsiteX13" fmla="*/ 412157 w 430382"/>
                <a:gd name="connsiteY13" fmla="*/ 274681 h 484306"/>
                <a:gd name="connsiteX14" fmla="*/ 404928 w 430382"/>
                <a:gd name="connsiteY14" fmla="*/ 263838 h 484306"/>
                <a:gd name="connsiteX15" fmla="*/ 386857 w 430382"/>
                <a:gd name="connsiteY15" fmla="*/ 224082 h 484306"/>
                <a:gd name="connsiteX16" fmla="*/ 376015 w 430382"/>
                <a:gd name="connsiteY16" fmla="*/ 206011 h 484306"/>
                <a:gd name="connsiteX17" fmla="*/ 368786 w 430382"/>
                <a:gd name="connsiteY17" fmla="*/ 191554 h 484306"/>
                <a:gd name="connsiteX18" fmla="*/ 332644 w 430382"/>
                <a:gd name="connsiteY18" fmla="*/ 151797 h 484306"/>
                <a:gd name="connsiteX19" fmla="*/ 292887 w 430382"/>
                <a:gd name="connsiteY19" fmla="*/ 140954 h 484306"/>
                <a:gd name="connsiteX20" fmla="*/ 260359 w 430382"/>
                <a:gd name="connsiteY20" fmla="*/ 137340 h 484306"/>
                <a:gd name="connsiteX21" fmla="*/ 155547 w 430382"/>
                <a:gd name="connsiteY21" fmla="*/ 130112 h 484306"/>
                <a:gd name="connsiteX22" fmla="*/ 115790 w 430382"/>
                <a:gd name="connsiteY22" fmla="*/ 122883 h 484306"/>
                <a:gd name="connsiteX23" fmla="*/ 101333 w 430382"/>
                <a:gd name="connsiteY23" fmla="*/ 119269 h 484306"/>
                <a:gd name="connsiteX24" fmla="*/ 94105 w 430382"/>
                <a:gd name="connsiteY24" fmla="*/ 108426 h 484306"/>
                <a:gd name="connsiteX25" fmla="*/ 86876 w 430382"/>
                <a:gd name="connsiteY25" fmla="*/ 86741 h 484306"/>
                <a:gd name="connsiteX26" fmla="*/ 79648 w 430382"/>
                <a:gd name="connsiteY26" fmla="*/ 75898 h 484306"/>
                <a:gd name="connsiteX27" fmla="*/ 72419 w 430382"/>
                <a:gd name="connsiteY27" fmla="*/ 54213 h 484306"/>
                <a:gd name="connsiteX28" fmla="*/ 43505 w 430382"/>
                <a:gd name="connsiteY28" fmla="*/ 32528 h 484306"/>
                <a:gd name="connsiteX29" fmla="*/ 32663 w 430382"/>
                <a:gd name="connsiteY29" fmla="*/ 25299 h 484306"/>
                <a:gd name="connsiteX30" fmla="*/ 10977 w 430382"/>
                <a:gd name="connsiteY30" fmla="*/ 0 h 48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30382" h="484306">
                  <a:moveTo>
                    <a:pt x="10977" y="0"/>
                  </a:moveTo>
                  <a:lnTo>
                    <a:pt x="10977" y="0"/>
                  </a:lnTo>
                  <a:cubicBezTo>
                    <a:pt x="7363" y="46985"/>
                    <a:pt x="-1174" y="93849"/>
                    <a:pt x="135" y="140954"/>
                  </a:cubicBezTo>
                  <a:cubicBezTo>
                    <a:pt x="2406" y="222713"/>
                    <a:pt x="12183" y="237333"/>
                    <a:pt x="29049" y="296366"/>
                  </a:cubicBezTo>
                  <a:cubicBezTo>
                    <a:pt x="32823" y="309574"/>
                    <a:pt x="33405" y="324015"/>
                    <a:pt x="39891" y="336123"/>
                  </a:cubicBezTo>
                  <a:cubicBezTo>
                    <a:pt x="68122" y="388822"/>
                    <a:pt x="94210" y="412992"/>
                    <a:pt x="144704" y="444550"/>
                  </a:cubicBezTo>
                  <a:cubicBezTo>
                    <a:pt x="161615" y="455119"/>
                    <a:pt x="179247" y="466570"/>
                    <a:pt x="198917" y="469849"/>
                  </a:cubicBezTo>
                  <a:cubicBezTo>
                    <a:pt x="252087" y="478711"/>
                    <a:pt x="228069" y="473524"/>
                    <a:pt x="271202" y="484306"/>
                  </a:cubicBezTo>
                  <a:lnTo>
                    <a:pt x="408543" y="480692"/>
                  </a:lnTo>
                  <a:cubicBezTo>
                    <a:pt x="414959" y="479730"/>
                    <a:pt x="413907" y="468835"/>
                    <a:pt x="415771" y="462621"/>
                  </a:cubicBezTo>
                  <a:cubicBezTo>
                    <a:pt x="417536" y="456737"/>
                    <a:pt x="417769" y="450476"/>
                    <a:pt x="419385" y="444550"/>
                  </a:cubicBezTo>
                  <a:cubicBezTo>
                    <a:pt x="421390" y="437199"/>
                    <a:pt x="424204" y="430093"/>
                    <a:pt x="426614" y="422864"/>
                  </a:cubicBezTo>
                  <a:cubicBezTo>
                    <a:pt x="427819" y="408407"/>
                    <a:pt x="431133" y="393973"/>
                    <a:pt x="430228" y="379494"/>
                  </a:cubicBezTo>
                  <a:cubicBezTo>
                    <a:pt x="429873" y="373812"/>
                    <a:pt x="419138" y="295624"/>
                    <a:pt x="412157" y="274681"/>
                  </a:cubicBezTo>
                  <a:cubicBezTo>
                    <a:pt x="410783" y="270560"/>
                    <a:pt x="406871" y="267723"/>
                    <a:pt x="404928" y="263838"/>
                  </a:cubicBezTo>
                  <a:cubicBezTo>
                    <a:pt x="398418" y="250818"/>
                    <a:pt x="393367" y="237102"/>
                    <a:pt x="386857" y="224082"/>
                  </a:cubicBezTo>
                  <a:cubicBezTo>
                    <a:pt x="383716" y="217799"/>
                    <a:pt x="379426" y="212152"/>
                    <a:pt x="376015" y="206011"/>
                  </a:cubicBezTo>
                  <a:cubicBezTo>
                    <a:pt x="373398" y="201301"/>
                    <a:pt x="371853" y="195984"/>
                    <a:pt x="368786" y="191554"/>
                  </a:cubicBezTo>
                  <a:cubicBezTo>
                    <a:pt x="357954" y="175908"/>
                    <a:pt x="349496" y="160223"/>
                    <a:pt x="332644" y="151797"/>
                  </a:cubicBezTo>
                  <a:cubicBezTo>
                    <a:pt x="316817" y="143883"/>
                    <a:pt x="310751" y="143336"/>
                    <a:pt x="292887" y="140954"/>
                  </a:cubicBezTo>
                  <a:cubicBezTo>
                    <a:pt x="282073" y="139512"/>
                    <a:pt x="271235" y="138199"/>
                    <a:pt x="260359" y="137340"/>
                  </a:cubicBezTo>
                  <a:lnTo>
                    <a:pt x="155547" y="130112"/>
                  </a:lnTo>
                  <a:cubicBezTo>
                    <a:pt x="139832" y="127493"/>
                    <a:pt x="130962" y="126255"/>
                    <a:pt x="115790" y="122883"/>
                  </a:cubicBezTo>
                  <a:cubicBezTo>
                    <a:pt x="110941" y="121805"/>
                    <a:pt x="106152" y="120474"/>
                    <a:pt x="101333" y="119269"/>
                  </a:cubicBezTo>
                  <a:cubicBezTo>
                    <a:pt x="98924" y="115655"/>
                    <a:pt x="95869" y="112395"/>
                    <a:pt x="94105" y="108426"/>
                  </a:cubicBezTo>
                  <a:cubicBezTo>
                    <a:pt x="91010" y="101463"/>
                    <a:pt x="91102" y="93081"/>
                    <a:pt x="86876" y="86741"/>
                  </a:cubicBezTo>
                  <a:cubicBezTo>
                    <a:pt x="84467" y="83127"/>
                    <a:pt x="81412" y="79867"/>
                    <a:pt x="79648" y="75898"/>
                  </a:cubicBezTo>
                  <a:cubicBezTo>
                    <a:pt x="76553" y="68935"/>
                    <a:pt x="77807" y="59601"/>
                    <a:pt x="72419" y="54213"/>
                  </a:cubicBezTo>
                  <a:cubicBezTo>
                    <a:pt x="51654" y="33448"/>
                    <a:pt x="62430" y="38836"/>
                    <a:pt x="43505" y="32528"/>
                  </a:cubicBezTo>
                  <a:cubicBezTo>
                    <a:pt x="39891" y="30118"/>
                    <a:pt x="36632" y="27063"/>
                    <a:pt x="32663" y="25299"/>
                  </a:cubicBezTo>
                  <a:cubicBezTo>
                    <a:pt x="14686" y="17309"/>
                    <a:pt x="14591" y="4217"/>
                    <a:pt x="10977" y="0"/>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I"/>
            </a:p>
          </p:txBody>
        </p:sp>
      </p:grpSp>
    </p:spTree>
    <p:extLst>
      <p:ext uri="{BB962C8B-B14F-4D97-AF65-F5344CB8AC3E}">
        <p14:creationId xmlns:p14="http://schemas.microsoft.com/office/powerpoint/2010/main" val="32078344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3657BE0B-546E-CA82-D949-4AC7498CA2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934"/>
            <a:ext cx="1403189" cy="1292045"/>
          </a:xfrm>
          <a:prstGeom prst="rect">
            <a:avLst/>
          </a:prstGeom>
        </p:spPr>
      </p:pic>
      <p:sp>
        <p:nvSpPr>
          <p:cNvPr id="6" name="TextBox 5">
            <a:extLst>
              <a:ext uri="{FF2B5EF4-FFF2-40B4-BE49-F238E27FC236}">
                <a16:creationId xmlns:a16="http://schemas.microsoft.com/office/drawing/2014/main" id="{199BD7FB-1F4C-B239-2FEC-5E71896B6EAC}"/>
              </a:ext>
            </a:extLst>
          </p:cNvPr>
          <p:cNvSpPr txBox="1"/>
          <p:nvPr/>
        </p:nvSpPr>
        <p:spPr>
          <a:xfrm>
            <a:off x="1403189" y="166214"/>
            <a:ext cx="6430726" cy="369332"/>
          </a:xfrm>
          <a:prstGeom prst="rect">
            <a:avLst/>
          </a:prstGeom>
          <a:noFill/>
        </p:spPr>
        <p:txBody>
          <a:bodyPr wrap="square">
            <a:spAutoFit/>
          </a:bodyPr>
          <a:lstStyle/>
          <a:p>
            <a:r>
              <a:rPr lang="en-GB" dirty="0">
                <a:solidFill>
                  <a:srgbClr val="C00000"/>
                </a:solidFill>
                <a:latin typeface="Inter Light" panose="02000503000000020004" pitchFamily="2" charset="0"/>
                <a:ea typeface="Inter Light" panose="02000503000000020004" pitchFamily="2" charset="0"/>
              </a:rPr>
              <a:t>Material discovery - Big-data-driven challenges</a:t>
            </a:r>
            <a:endParaRPr lang="en-SI" dirty="0">
              <a:solidFill>
                <a:srgbClr val="C00000"/>
              </a:solidFill>
            </a:endParaRPr>
          </a:p>
        </p:txBody>
      </p:sp>
      <p:sp>
        <p:nvSpPr>
          <p:cNvPr id="2" name="TextBox 1">
            <a:extLst>
              <a:ext uri="{FF2B5EF4-FFF2-40B4-BE49-F238E27FC236}">
                <a16:creationId xmlns:a16="http://schemas.microsoft.com/office/drawing/2014/main" id="{5233058C-5EB0-8E58-134F-97B80C8A2E1C}"/>
              </a:ext>
            </a:extLst>
          </p:cNvPr>
          <p:cNvSpPr txBox="1"/>
          <p:nvPr/>
        </p:nvSpPr>
        <p:spPr>
          <a:xfrm>
            <a:off x="2090056" y="1174639"/>
            <a:ext cx="5492209" cy="369332"/>
          </a:xfrm>
          <a:prstGeom prst="rect">
            <a:avLst/>
          </a:prstGeom>
          <a:noFill/>
        </p:spPr>
        <p:txBody>
          <a:bodyPr wrap="none" rtlCol="0">
            <a:spAutoFit/>
          </a:bodyPr>
          <a:lstStyle/>
          <a:p>
            <a:r>
              <a:rPr lang="en-SI" b="1" dirty="0">
                <a:solidFill>
                  <a:srgbClr val="C00000"/>
                </a:solidFill>
                <a:latin typeface="Inter Light" panose="02000503000000020004" pitchFamily="2" charset="0"/>
                <a:ea typeface="Inter Light" panose="02000503000000020004" pitchFamily="2" charset="0"/>
              </a:rPr>
              <a:t>DFT and </a:t>
            </a:r>
            <a:r>
              <a:rPr lang="en-SI" sz="1600" b="1" dirty="0">
                <a:solidFill>
                  <a:srgbClr val="C00000"/>
                </a:solidFill>
                <a:latin typeface="Inter Light" panose="02000503000000020004" pitchFamily="2" charset="0"/>
                <a:ea typeface="Inter Light" panose="02000503000000020004" pitchFamily="2" charset="0"/>
              </a:rPr>
              <a:t>quantum</a:t>
            </a:r>
            <a:r>
              <a:rPr lang="en-SI" b="1" dirty="0">
                <a:solidFill>
                  <a:srgbClr val="C00000"/>
                </a:solidFill>
                <a:latin typeface="Inter Light" panose="02000503000000020004" pitchFamily="2" charset="0"/>
                <a:ea typeface="Inter Light" panose="02000503000000020004" pitchFamily="2" charset="0"/>
              </a:rPr>
              <a:t> modelling proposed workflow</a:t>
            </a:r>
          </a:p>
        </p:txBody>
      </p:sp>
      <p:sp>
        <p:nvSpPr>
          <p:cNvPr id="4" name="TextBox 3">
            <a:extLst>
              <a:ext uri="{FF2B5EF4-FFF2-40B4-BE49-F238E27FC236}">
                <a16:creationId xmlns:a16="http://schemas.microsoft.com/office/drawing/2014/main" id="{D7BB71FA-414A-34B5-3D02-8E7B54AC313F}"/>
              </a:ext>
            </a:extLst>
          </p:cNvPr>
          <p:cNvSpPr txBox="1"/>
          <p:nvPr/>
        </p:nvSpPr>
        <p:spPr>
          <a:xfrm>
            <a:off x="1897511" y="5054298"/>
            <a:ext cx="673582" cy="369332"/>
          </a:xfrm>
          <a:prstGeom prst="rect">
            <a:avLst/>
          </a:prstGeom>
          <a:noFill/>
        </p:spPr>
        <p:txBody>
          <a:bodyPr wrap="none" rtlCol="0">
            <a:spAutoFit/>
          </a:bodyPr>
          <a:lstStyle/>
          <a:p>
            <a:r>
              <a:rPr lang="en-SI" dirty="0">
                <a:latin typeface="Inter Light" panose="02000503000000020004" pitchFamily="2" charset="0"/>
                <a:ea typeface="Inter Light" panose="02000503000000020004" pitchFamily="2" charset="0"/>
              </a:rPr>
              <a:t>Goal</a:t>
            </a:r>
          </a:p>
        </p:txBody>
      </p:sp>
      <p:sp>
        <p:nvSpPr>
          <p:cNvPr id="5" name="TextBox 4">
            <a:extLst>
              <a:ext uri="{FF2B5EF4-FFF2-40B4-BE49-F238E27FC236}">
                <a16:creationId xmlns:a16="http://schemas.microsoft.com/office/drawing/2014/main" id="{691E44CE-4BA1-88F8-6B44-3F37D9421F9A}"/>
              </a:ext>
            </a:extLst>
          </p:cNvPr>
          <p:cNvSpPr txBox="1"/>
          <p:nvPr/>
        </p:nvSpPr>
        <p:spPr>
          <a:xfrm>
            <a:off x="1881584" y="5423630"/>
            <a:ext cx="5253359" cy="523220"/>
          </a:xfrm>
          <a:prstGeom prst="rect">
            <a:avLst/>
          </a:prstGeom>
          <a:noFill/>
        </p:spPr>
        <p:txBody>
          <a:bodyPr wrap="square" rtlCol="0">
            <a:spAutoFit/>
          </a:bodyPr>
          <a:lstStyle/>
          <a:p>
            <a:pPr marL="285750" indent="-285750" algn="just">
              <a:buFont typeface="Arial" panose="020B0604020202020204" pitchFamily="34" charset="0"/>
              <a:buChar char="•"/>
            </a:pPr>
            <a:r>
              <a:rPr lang="en-GB" sz="1400" dirty="0">
                <a:latin typeface="Inter Light" panose="02000503000000020004" pitchFamily="2" charset="0"/>
                <a:ea typeface="Inter Light" panose="02000503000000020004" pitchFamily="2" charset="0"/>
              </a:rPr>
              <a:t>Most probable OER pathway for a given HEO surface.</a:t>
            </a:r>
          </a:p>
          <a:p>
            <a:pPr marL="285750" indent="-285750" algn="just">
              <a:buFont typeface="Arial" panose="020B0604020202020204" pitchFamily="34" charset="0"/>
              <a:buChar char="•"/>
            </a:pPr>
            <a:r>
              <a:rPr lang="en-GB" sz="1400" dirty="0">
                <a:latin typeface="Inter Light" panose="02000503000000020004" pitchFamily="2" charset="0"/>
                <a:ea typeface="Inter Light" panose="02000503000000020004" pitchFamily="2" charset="0"/>
              </a:rPr>
              <a:t>Most promising HEO compound</a:t>
            </a:r>
          </a:p>
        </p:txBody>
      </p:sp>
      <p:sp>
        <p:nvSpPr>
          <p:cNvPr id="7" name="TextBox 6">
            <a:extLst>
              <a:ext uri="{FF2B5EF4-FFF2-40B4-BE49-F238E27FC236}">
                <a16:creationId xmlns:a16="http://schemas.microsoft.com/office/drawing/2014/main" id="{F806C5B5-E279-7873-B26A-F372F2494993}"/>
              </a:ext>
            </a:extLst>
          </p:cNvPr>
          <p:cNvSpPr txBox="1"/>
          <p:nvPr/>
        </p:nvSpPr>
        <p:spPr>
          <a:xfrm>
            <a:off x="1893514" y="1623641"/>
            <a:ext cx="643125" cy="369332"/>
          </a:xfrm>
          <a:prstGeom prst="rect">
            <a:avLst/>
          </a:prstGeom>
          <a:noFill/>
        </p:spPr>
        <p:txBody>
          <a:bodyPr wrap="none" rtlCol="0">
            <a:spAutoFit/>
          </a:bodyPr>
          <a:lstStyle/>
          <a:p>
            <a:r>
              <a:rPr lang="en-SI" dirty="0">
                <a:latin typeface="Inter Light" panose="02000503000000020004" pitchFamily="2" charset="0"/>
                <a:ea typeface="Inter Light" panose="02000503000000020004" pitchFamily="2" charset="0"/>
              </a:rPr>
              <a:t>Plan</a:t>
            </a:r>
          </a:p>
        </p:txBody>
      </p:sp>
      <p:sp>
        <p:nvSpPr>
          <p:cNvPr id="8" name="TextBox 7">
            <a:extLst>
              <a:ext uri="{FF2B5EF4-FFF2-40B4-BE49-F238E27FC236}">
                <a16:creationId xmlns:a16="http://schemas.microsoft.com/office/drawing/2014/main" id="{B0B99433-D08F-12A5-8F92-9523A17D4958}"/>
              </a:ext>
            </a:extLst>
          </p:cNvPr>
          <p:cNvSpPr txBox="1"/>
          <p:nvPr/>
        </p:nvSpPr>
        <p:spPr>
          <a:xfrm>
            <a:off x="1928293" y="1937586"/>
            <a:ext cx="5253360" cy="1169551"/>
          </a:xfrm>
          <a:prstGeom prst="rect">
            <a:avLst/>
          </a:prstGeom>
          <a:noFill/>
        </p:spPr>
        <p:txBody>
          <a:bodyPr wrap="square" rtlCol="0">
            <a:spAutoFit/>
          </a:bodyPr>
          <a:lstStyle/>
          <a:p>
            <a:pPr marL="285750" indent="-285750" algn="just">
              <a:buFont typeface="Arial" panose="020B0604020202020204" pitchFamily="34" charset="0"/>
              <a:buChar char="•"/>
            </a:pPr>
            <a:r>
              <a:rPr lang="en-GB" sz="1400" dirty="0">
                <a:latin typeface="Inter Light" panose="02000503000000020004" pitchFamily="2" charset="0"/>
                <a:ea typeface="Inter Light" panose="02000503000000020004" pitchFamily="2" charset="0"/>
              </a:rPr>
              <a:t>DFT: Binding energies (</a:t>
            </a:r>
            <a:r>
              <a:rPr lang="en-GB" sz="1400" dirty="0" err="1">
                <a:latin typeface="Inter Light" panose="02000503000000020004" pitchFamily="2" charset="0"/>
                <a:ea typeface="Inter Light" panose="02000503000000020004" pitchFamily="2" charset="0"/>
              </a:rPr>
              <a:t>E</a:t>
            </a:r>
            <a:r>
              <a:rPr lang="en-GB" sz="1400" baseline="-25000" dirty="0" err="1">
                <a:latin typeface="Inter Light" panose="02000503000000020004" pitchFamily="2" charset="0"/>
                <a:ea typeface="Inter Light" panose="02000503000000020004" pitchFamily="2" charset="0"/>
              </a:rPr>
              <a:t>prod</a:t>
            </a:r>
            <a:r>
              <a:rPr lang="en-GB" sz="1400" dirty="0">
                <a:latin typeface="Inter Light" panose="02000503000000020004" pitchFamily="2" charset="0"/>
                <a:ea typeface="Inter Light" panose="02000503000000020004" pitchFamily="2" charset="0"/>
              </a:rPr>
              <a:t> − </a:t>
            </a:r>
            <a:r>
              <a:rPr lang="en-GB" sz="1400" dirty="0" err="1">
                <a:latin typeface="Inter Light" panose="02000503000000020004" pitchFamily="2" charset="0"/>
                <a:ea typeface="Inter Light" panose="02000503000000020004" pitchFamily="2" charset="0"/>
              </a:rPr>
              <a:t>E</a:t>
            </a:r>
            <a:r>
              <a:rPr lang="en-GB" sz="1400" baseline="-25000" dirty="0" err="1">
                <a:latin typeface="Inter Light" panose="02000503000000020004" pitchFamily="2" charset="0"/>
                <a:ea typeface="Inter Light" panose="02000503000000020004" pitchFamily="2" charset="0"/>
              </a:rPr>
              <a:t>react</a:t>
            </a:r>
            <a:r>
              <a:rPr lang="en-GB" sz="1400" dirty="0">
                <a:latin typeface="Inter Light" panose="02000503000000020004" pitchFamily="2" charset="0"/>
                <a:ea typeface="Inter Light" panose="02000503000000020004" pitchFamily="2" charset="0"/>
              </a:rPr>
              <a:t>) for particular OER steps. </a:t>
            </a:r>
          </a:p>
          <a:p>
            <a:pPr marL="285750" indent="-285750" algn="just">
              <a:buFont typeface="Arial" panose="020B0604020202020204" pitchFamily="34" charset="0"/>
              <a:buChar char="•"/>
            </a:pPr>
            <a:r>
              <a:rPr lang="en-GB" sz="1400" dirty="0">
                <a:latin typeface="Inter Light" panose="02000503000000020004" pitchFamily="2" charset="0"/>
                <a:ea typeface="Inter Light" panose="02000503000000020004" pitchFamily="2" charset="0"/>
              </a:rPr>
              <a:t>Compare the energy-based probabilities of all possible reaction pathways.</a:t>
            </a:r>
          </a:p>
          <a:p>
            <a:pPr algn="just"/>
            <a:endParaRPr lang="en-GB" sz="1400" dirty="0">
              <a:latin typeface="Inter Light" panose="02000503000000020004" pitchFamily="2" charset="0"/>
              <a:ea typeface="Inter Light" panose="02000503000000020004" pitchFamily="2" charset="0"/>
            </a:endParaRPr>
          </a:p>
        </p:txBody>
      </p:sp>
      <p:sp>
        <p:nvSpPr>
          <p:cNvPr id="10" name="Right Arrow 9">
            <a:extLst>
              <a:ext uri="{FF2B5EF4-FFF2-40B4-BE49-F238E27FC236}">
                <a16:creationId xmlns:a16="http://schemas.microsoft.com/office/drawing/2014/main" id="{E1692240-BFCE-F081-37AD-421F13C6F2BD}"/>
              </a:ext>
            </a:extLst>
          </p:cNvPr>
          <p:cNvSpPr/>
          <p:nvPr/>
        </p:nvSpPr>
        <p:spPr>
          <a:xfrm rot="5400000">
            <a:off x="1983441" y="3626947"/>
            <a:ext cx="674641" cy="901874"/>
          </a:xfrm>
          <a:prstGeom prst="rightArrow">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I"/>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2BFDA83-5049-894F-3899-4C17F2165AF1}"/>
                  </a:ext>
                </a:extLst>
              </p:cNvPr>
              <p:cNvSpPr txBox="1"/>
              <p:nvPr/>
            </p:nvSpPr>
            <p:spPr>
              <a:xfrm>
                <a:off x="2713229" y="3502170"/>
                <a:ext cx="4672248" cy="2464714"/>
              </a:xfrm>
              <a:prstGeom prst="rect">
                <a:avLst/>
              </a:prstGeom>
              <a:noFill/>
            </p:spPr>
            <p:txBody>
              <a:bodyPr wrap="square">
                <a:spAutoFit/>
              </a:bodyPr>
              <a:lstStyle/>
              <a:p>
                <a:r>
                  <a:rPr lang="en-SI" sz="1400" b="1" dirty="0">
                    <a:solidFill>
                      <a:srgbClr val="C00000"/>
                    </a:solidFill>
                    <a:latin typeface="Inter Light" panose="02000503000000020004" pitchFamily="2" charset="0"/>
                    <a:ea typeface="Inter Light" panose="02000503000000020004" pitchFamily="2" charset="0"/>
                  </a:rPr>
                  <a:t>Big-data driven challenges:</a:t>
                </a:r>
              </a:p>
              <a:p>
                <a:pPr marL="285750" indent="-285750" algn="just">
                  <a:buFont typeface="Arial" panose="020B0604020202020204" pitchFamily="34" charset="0"/>
                  <a:buChar char="•"/>
                </a:pPr>
                <a:r>
                  <a:rPr lang="en-GB" sz="1400" dirty="0">
                    <a:solidFill>
                      <a:schemeClr val="tx1"/>
                    </a:solidFill>
                    <a:latin typeface="Inter Light" panose="02000503000000020004" pitchFamily="2" charset="0"/>
                    <a:ea typeface="Inter Light" panose="02000503000000020004" pitchFamily="2" charset="0"/>
                  </a:rPr>
                  <a:t>HEO unit(super)cells are huge</a:t>
                </a:r>
              </a:p>
              <a:p>
                <a:pPr marL="285750" indent="-285750" algn="just">
                  <a:buFont typeface="Arial" panose="020B0604020202020204" pitchFamily="34" charset="0"/>
                  <a:buChar char="•"/>
                </a:pPr>
                <a:r>
                  <a:rPr lang="en-SI" sz="1400" dirty="0">
                    <a:solidFill>
                      <a:schemeClr val="tx1"/>
                    </a:solidFill>
                    <a:latin typeface="Inter Light" panose="02000503000000020004" pitchFamily="2" charset="0"/>
                    <a:ea typeface="Inter Light" panose="02000503000000020004" pitchFamily="2" charset="0"/>
                  </a:rPr>
                  <a:t>number of possible pathways is huge</a:t>
                </a:r>
              </a:p>
              <a:p>
                <a:pPr marL="285750" indent="-285750" algn="just">
                  <a:buFont typeface="Arial" panose="020B0604020202020204" pitchFamily="34" charset="0"/>
                  <a:buChar char="•"/>
                </a:pPr>
                <a:r>
                  <a:rPr lang="en-GB" sz="1400" dirty="0">
                    <a:solidFill>
                      <a:schemeClr val="tx1"/>
                    </a:solidFill>
                    <a:latin typeface="Inter Light" panose="02000503000000020004" pitchFamily="2" charset="0"/>
                    <a:ea typeface="Inter Light" panose="02000503000000020004" pitchFamily="2" charset="0"/>
                  </a:rPr>
                  <a:t>computationally demanding (</a:t>
                </a:r>
                <a14:m>
                  <m:oMath xmlns:m="http://schemas.openxmlformats.org/officeDocument/2006/math">
                    <m:sSubSup>
                      <m:sSubSupPr>
                        <m:ctrlPr>
                          <a:rPr lang="en-GB" sz="1400" i="1" smtClean="0">
                            <a:solidFill>
                              <a:schemeClr val="tx1"/>
                            </a:solidFill>
                            <a:latin typeface="Cambria Math" panose="02040503050406030204" pitchFamily="18" charset="0"/>
                            <a:ea typeface="Inter Light" panose="02000503000000020004" pitchFamily="2" charset="0"/>
                          </a:rPr>
                        </m:ctrlPr>
                      </m:sSubSupPr>
                      <m:e>
                        <m:r>
                          <a:rPr lang="sl-SI" sz="1400" b="0" i="1" smtClean="0">
                            <a:solidFill>
                              <a:schemeClr val="tx1"/>
                            </a:solidFill>
                            <a:latin typeface="Cambria Math" panose="02040503050406030204" pitchFamily="18" charset="0"/>
                            <a:ea typeface="Inter Light" panose="02000503000000020004" pitchFamily="2" charset="0"/>
                          </a:rPr>
                          <m:t>𝑁</m:t>
                        </m:r>
                      </m:e>
                      <m:sub>
                        <m:r>
                          <a:rPr lang="sl-SI" sz="1400" b="0" i="1" smtClean="0">
                            <a:solidFill>
                              <a:schemeClr val="tx1"/>
                            </a:solidFill>
                            <a:latin typeface="Cambria Math" panose="02040503050406030204" pitchFamily="18" charset="0"/>
                            <a:ea typeface="Inter Light" panose="02000503000000020004" pitchFamily="2" charset="0"/>
                          </a:rPr>
                          <m:t>𝑎𝑡𝑜𝑚</m:t>
                        </m:r>
                      </m:sub>
                      <m:sup>
                        <m:r>
                          <a:rPr lang="sl-SI" sz="1400" b="0" i="1" smtClean="0">
                            <a:solidFill>
                              <a:schemeClr val="tx1"/>
                            </a:solidFill>
                            <a:latin typeface="Cambria Math" panose="02040503050406030204" pitchFamily="18" charset="0"/>
                            <a:ea typeface="Inter Light" panose="02000503000000020004" pitchFamily="2" charset="0"/>
                          </a:rPr>
                          <m:t>3</m:t>
                        </m:r>
                      </m:sup>
                    </m:sSubSup>
                    <m:r>
                      <a:rPr lang="sl-SI" sz="1400" b="0" i="0" smtClean="0">
                        <a:solidFill>
                          <a:schemeClr val="tx1"/>
                        </a:solidFill>
                        <a:latin typeface="Cambria Math" panose="02040503050406030204" pitchFamily="18" charset="0"/>
                        <a:ea typeface="Inter Light" panose="02000503000000020004" pitchFamily="2" charset="0"/>
                      </a:rPr>
                      <m:t>,</m:t>
                    </m:r>
                  </m:oMath>
                </a14:m>
                <a:r>
                  <a:rPr lang="en-GB" sz="1400" dirty="0">
                    <a:solidFill>
                      <a:schemeClr val="tx1"/>
                    </a:solidFill>
                    <a:latin typeface="Inter Light" panose="02000503000000020004" pitchFamily="2" charset="0"/>
                    <a:ea typeface="Inter Light" panose="02000503000000020004" pitchFamily="2" charset="0"/>
                  </a:rPr>
                  <a:t>&gt;5.000 years)</a:t>
                </a:r>
              </a:p>
              <a:p>
                <a:pPr marL="285750" indent="-285750" algn="just">
                  <a:buFont typeface="Arial" panose="020B0604020202020204" pitchFamily="34" charset="0"/>
                  <a:buChar char="•"/>
                </a:pPr>
                <a:r>
                  <a:rPr lang="en-GB" sz="1400" dirty="0">
                    <a:solidFill>
                      <a:schemeClr val="tx1"/>
                    </a:solidFill>
                    <a:latin typeface="Inter Light" panose="02000503000000020004" pitchFamily="2" charset="0"/>
                    <a:ea typeface="Inter Light" panose="02000503000000020004" pitchFamily="2" charset="0"/>
                  </a:rPr>
                  <a:t>poorly described correlation electrons </a:t>
                </a:r>
              </a:p>
              <a:p>
                <a:pPr algn="just"/>
                <a:r>
                  <a:rPr lang="en-GB" sz="1400" dirty="0">
                    <a:solidFill>
                      <a:schemeClr val="tx1"/>
                    </a:solidFill>
                    <a:latin typeface="Inter Light" panose="02000503000000020004" pitchFamily="2" charset="0"/>
                    <a:ea typeface="Inter Light" panose="02000503000000020004" pitchFamily="2" charset="0"/>
                  </a:rPr>
                  <a:t>      (chemical reactions)</a:t>
                </a:r>
              </a:p>
              <a:p>
                <a:pPr marL="285750" indent="-285750" algn="just">
                  <a:buFont typeface="Arial" panose="020B0604020202020204" pitchFamily="34" charset="0"/>
                  <a:buChar char="•"/>
                </a:pPr>
                <a:endParaRPr lang="en-GB" sz="1400" dirty="0">
                  <a:solidFill>
                    <a:srgbClr val="C00000"/>
                  </a:solidFill>
                  <a:latin typeface="Inter Light" panose="02000503000000020004" pitchFamily="2" charset="0"/>
                  <a:ea typeface="Inter Light" panose="02000503000000020004" pitchFamily="2" charset="0"/>
                </a:endParaRPr>
              </a:p>
              <a:p>
                <a:pPr marL="285750" indent="-285750" algn="just">
                  <a:buFont typeface="Arial" panose="020B0604020202020204" pitchFamily="34" charset="0"/>
                  <a:buChar char="•"/>
                </a:pPr>
                <a:endParaRPr lang="en-GB" sz="1400" dirty="0">
                  <a:solidFill>
                    <a:srgbClr val="C00000"/>
                  </a:solidFill>
                  <a:latin typeface="Inter Light" panose="02000503000000020004" pitchFamily="2" charset="0"/>
                  <a:ea typeface="Inter Light" panose="02000503000000020004" pitchFamily="2" charset="0"/>
                </a:endParaRPr>
              </a:p>
              <a:p>
                <a:pPr algn="ctr"/>
                <a:endParaRPr lang="en-GB" sz="1400" dirty="0">
                  <a:solidFill>
                    <a:srgbClr val="C00000"/>
                  </a:solidFill>
                  <a:latin typeface="Inter Light" panose="02000503000000020004" pitchFamily="2" charset="0"/>
                  <a:ea typeface="Inter Light" panose="02000503000000020004" pitchFamily="2" charset="0"/>
                </a:endParaRPr>
              </a:p>
              <a:p>
                <a:pPr algn="ctr"/>
                <a:endParaRPr lang="en-SI" sz="1400" dirty="0">
                  <a:solidFill>
                    <a:srgbClr val="C00000"/>
                  </a:solidFill>
                  <a:latin typeface="Inter Light" panose="02000503000000020004" pitchFamily="2" charset="0"/>
                  <a:ea typeface="Inter Light" panose="02000503000000020004" pitchFamily="2" charset="0"/>
                </a:endParaRPr>
              </a:p>
              <a:p>
                <a:pPr algn="ctr"/>
                <a:r>
                  <a:rPr lang="en-SI" sz="1400" dirty="0">
                    <a:solidFill>
                      <a:srgbClr val="C00000"/>
                    </a:solidFill>
                    <a:latin typeface="Inter Light" panose="02000503000000020004" pitchFamily="2" charset="0"/>
                    <a:ea typeface="Inter Light" panose="02000503000000020004" pitchFamily="2" charset="0"/>
                  </a:rPr>
                  <a:t> </a:t>
                </a:r>
              </a:p>
            </p:txBody>
          </p:sp>
        </mc:Choice>
        <mc:Fallback xmlns="">
          <p:sp>
            <p:nvSpPr>
              <p:cNvPr id="15" name="TextBox 14">
                <a:extLst>
                  <a:ext uri="{FF2B5EF4-FFF2-40B4-BE49-F238E27FC236}">
                    <a16:creationId xmlns:a16="http://schemas.microsoft.com/office/drawing/2014/main" id="{72BFDA83-5049-894F-3899-4C17F2165AF1}"/>
                  </a:ext>
                </a:extLst>
              </p:cNvPr>
              <p:cNvSpPr txBox="1">
                <a:spLocks noRot="1" noChangeAspect="1" noMove="1" noResize="1" noEditPoints="1" noAdjustHandles="1" noChangeArrowheads="1" noChangeShapeType="1" noTextEdit="1"/>
              </p:cNvSpPr>
              <p:nvPr/>
            </p:nvSpPr>
            <p:spPr>
              <a:xfrm>
                <a:off x="2713229" y="3502170"/>
                <a:ext cx="4672248" cy="2464714"/>
              </a:xfrm>
              <a:prstGeom prst="rect">
                <a:avLst/>
              </a:prstGeom>
              <a:blipFill>
                <a:blip r:embed="rId5"/>
                <a:stretch>
                  <a:fillRect l="-271" t="-515"/>
                </a:stretch>
              </a:blipFill>
            </p:spPr>
            <p:txBody>
              <a:bodyPr/>
              <a:lstStyle/>
              <a:p>
                <a:r>
                  <a:rPr lang="en-SI">
                    <a:noFill/>
                  </a:rPr>
                  <a:t> </a:t>
                </a:r>
              </a:p>
            </p:txBody>
          </p:sp>
        </mc:Fallback>
      </mc:AlternateContent>
      <p:pic>
        <p:nvPicPr>
          <p:cNvPr id="3" name="Picture 2">
            <a:extLst>
              <a:ext uri="{FF2B5EF4-FFF2-40B4-BE49-F238E27FC236}">
                <a16:creationId xmlns:a16="http://schemas.microsoft.com/office/drawing/2014/main" id="{1B116EEE-DEDB-A385-C474-A8C0E3C30FC7}"/>
              </a:ext>
            </a:extLst>
          </p:cNvPr>
          <p:cNvPicPr>
            <a:picLocks noChangeAspect="1"/>
          </p:cNvPicPr>
          <p:nvPr/>
        </p:nvPicPr>
        <p:blipFill>
          <a:blip r:embed="rId6"/>
          <a:stretch>
            <a:fillRect/>
          </a:stretch>
        </p:blipFill>
        <p:spPr>
          <a:xfrm>
            <a:off x="78588" y="2120200"/>
            <a:ext cx="1747855" cy="3044651"/>
          </a:xfrm>
          <a:prstGeom prst="rect">
            <a:avLst/>
          </a:prstGeom>
        </p:spPr>
      </p:pic>
      <p:pic>
        <p:nvPicPr>
          <p:cNvPr id="9218" name="Picture 2" descr="A further refined graphical representation of an extremely large three-dimensional parameter space, featuring a very high density of small cubes. This image showcases a single, large cube shape, made up of numerous tiny cubes, so closely packed that they form an almost perfectly smooth surface. The entire cube is uniformly colored in a sleek, glossy gray, emphasizing the smoothness and seamless nature of the surface. This visualization highlights the precision and scalability of parameter space calculations in a visually stunning manner.">
            <a:extLst>
              <a:ext uri="{FF2B5EF4-FFF2-40B4-BE49-F238E27FC236}">
                <a16:creationId xmlns:a16="http://schemas.microsoft.com/office/drawing/2014/main" id="{EBCAB658-E0B8-C642-1C1A-E115C545EE1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323789" y="1623641"/>
            <a:ext cx="4672248" cy="467224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D4D9772-01DC-15EC-BD10-FA89D41F00E2}"/>
              </a:ext>
            </a:extLst>
          </p:cNvPr>
          <p:cNvSpPr txBox="1"/>
          <p:nvPr/>
        </p:nvSpPr>
        <p:spPr>
          <a:xfrm>
            <a:off x="8628377" y="1469753"/>
            <a:ext cx="2464017" cy="523220"/>
          </a:xfrm>
          <a:prstGeom prst="rect">
            <a:avLst/>
          </a:prstGeom>
          <a:noFill/>
        </p:spPr>
        <p:txBody>
          <a:bodyPr wrap="square">
            <a:spAutoFit/>
          </a:bodyPr>
          <a:lstStyle/>
          <a:p>
            <a:pPr algn="ctr"/>
            <a:r>
              <a:rPr lang="en-SI" sz="1400" b="1" dirty="0">
                <a:solidFill>
                  <a:srgbClr val="C00000"/>
                </a:solidFill>
                <a:latin typeface="Inter Light" panose="02000503000000020004" pitchFamily="2" charset="0"/>
                <a:ea typeface="Inter Light" panose="02000503000000020004" pitchFamily="2" charset="0"/>
              </a:rPr>
              <a:t>“Standard” DFT approach</a:t>
            </a:r>
            <a:endParaRPr lang="en-SI" sz="1400" dirty="0">
              <a:solidFill>
                <a:srgbClr val="C00000"/>
              </a:solidFill>
              <a:latin typeface="Inter Light" panose="02000503000000020004" pitchFamily="2" charset="0"/>
              <a:ea typeface="Inter Light" panose="02000503000000020004" pitchFamily="2" charset="0"/>
            </a:endParaRPr>
          </a:p>
          <a:p>
            <a:pPr algn="ctr"/>
            <a:endParaRPr lang="en-SI" sz="1400" dirty="0">
              <a:solidFill>
                <a:srgbClr val="C00000"/>
              </a:solidFill>
              <a:latin typeface="Inter Light" panose="02000503000000020004" pitchFamily="2" charset="0"/>
              <a:ea typeface="Inter Light" panose="02000503000000020004" pitchFamily="2" charset="0"/>
            </a:endParaRPr>
          </a:p>
        </p:txBody>
      </p:sp>
    </p:spTree>
    <p:extLst>
      <p:ext uri="{BB962C8B-B14F-4D97-AF65-F5344CB8AC3E}">
        <p14:creationId xmlns:p14="http://schemas.microsoft.com/office/powerpoint/2010/main" val="16800685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FB128E5-D027-9ADA-C69E-252D2D4E2D98}"/>
              </a:ext>
            </a:extLst>
          </p:cNvPr>
          <p:cNvGrpSpPr/>
          <p:nvPr/>
        </p:nvGrpSpPr>
        <p:grpSpPr>
          <a:xfrm>
            <a:off x="5051735" y="5017495"/>
            <a:ext cx="2257542" cy="1674291"/>
            <a:chOff x="4481632" y="1080655"/>
            <a:chExt cx="4015575" cy="2978125"/>
          </a:xfrm>
        </p:grpSpPr>
        <p:pic>
          <p:nvPicPr>
            <p:cNvPr id="6" name="Picture 5" descr="Diagram&#10;&#10;Description automatically generated">
              <a:extLst>
                <a:ext uri="{FF2B5EF4-FFF2-40B4-BE49-F238E27FC236}">
                  <a16:creationId xmlns:a16="http://schemas.microsoft.com/office/drawing/2014/main" id="{2208F0DB-B28D-8F39-558C-6A306394463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61862" t="15342" r="9750" b="67076"/>
            <a:stretch/>
          </p:blipFill>
          <p:spPr>
            <a:xfrm rot="1462417">
              <a:off x="4895543" y="1728370"/>
              <a:ext cx="3241842" cy="1957630"/>
            </a:xfrm>
            <a:prstGeom prst="rect">
              <a:avLst/>
            </a:prstGeom>
          </p:spPr>
        </p:pic>
        <p:sp>
          <p:nvSpPr>
            <p:cNvPr id="10" name="Freeform 9">
              <a:extLst>
                <a:ext uri="{FF2B5EF4-FFF2-40B4-BE49-F238E27FC236}">
                  <a16:creationId xmlns:a16="http://schemas.microsoft.com/office/drawing/2014/main" id="{DBE97034-04E6-711B-4C63-BEFF122175E2}"/>
                </a:ext>
              </a:extLst>
            </p:cNvPr>
            <p:cNvSpPr/>
            <p:nvPr/>
          </p:nvSpPr>
          <p:spPr>
            <a:xfrm>
              <a:off x="4597245" y="2848013"/>
              <a:ext cx="2399903" cy="1210767"/>
            </a:xfrm>
            <a:custGeom>
              <a:avLst/>
              <a:gdLst>
                <a:gd name="connsiteX0" fmla="*/ 661458 w 2399903"/>
                <a:gd name="connsiteY0" fmla="*/ 328895 h 1210767"/>
                <a:gd name="connsiteX1" fmla="*/ 661458 w 2399903"/>
                <a:gd name="connsiteY1" fmla="*/ 328895 h 1210767"/>
                <a:gd name="connsiteX2" fmla="*/ 712058 w 2399903"/>
                <a:gd name="connsiteY2" fmla="*/ 350580 h 1210767"/>
                <a:gd name="connsiteX3" fmla="*/ 722900 w 2399903"/>
                <a:gd name="connsiteY3" fmla="*/ 354195 h 1210767"/>
                <a:gd name="connsiteX4" fmla="*/ 748200 w 2399903"/>
                <a:gd name="connsiteY4" fmla="*/ 357809 h 1210767"/>
                <a:gd name="connsiteX5" fmla="*/ 759043 w 2399903"/>
                <a:gd name="connsiteY5" fmla="*/ 361423 h 1210767"/>
                <a:gd name="connsiteX6" fmla="*/ 769885 w 2399903"/>
                <a:gd name="connsiteY6" fmla="*/ 368651 h 1210767"/>
                <a:gd name="connsiteX7" fmla="*/ 791571 w 2399903"/>
                <a:gd name="connsiteY7" fmla="*/ 375880 h 1210767"/>
                <a:gd name="connsiteX8" fmla="*/ 802413 w 2399903"/>
                <a:gd name="connsiteY8" fmla="*/ 379494 h 1210767"/>
                <a:gd name="connsiteX9" fmla="*/ 813256 w 2399903"/>
                <a:gd name="connsiteY9" fmla="*/ 383108 h 1210767"/>
                <a:gd name="connsiteX10" fmla="*/ 820484 w 2399903"/>
                <a:gd name="connsiteY10" fmla="*/ 390337 h 1210767"/>
                <a:gd name="connsiteX11" fmla="*/ 860241 w 2399903"/>
                <a:gd name="connsiteY11" fmla="*/ 401180 h 1210767"/>
                <a:gd name="connsiteX12" fmla="*/ 871084 w 2399903"/>
                <a:gd name="connsiteY12" fmla="*/ 404794 h 1210767"/>
                <a:gd name="connsiteX13" fmla="*/ 881926 w 2399903"/>
                <a:gd name="connsiteY13" fmla="*/ 412022 h 1210767"/>
                <a:gd name="connsiteX14" fmla="*/ 907226 w 2399903"/>
                <a:gd name="connsiteY14" fmla="*/ 419251 h 1210767"/>
                <a:gd name="connsiteX15" fmla="*/ 961439 w 2399903"/>
                <a:gd name="connsiteY15" fmla="*/ 426479 h 1210767"/>
                <a:gd name="connsiteX16" fmla="*/ 975896 w 2399903"/>
                <a:gd name="connsiteY16" fmla="*/ 430093 h 1210767"/>
                <a:gd name="connsiteX17" fmla="*/ 997582 w 2399903"/>
                <a:gd name="connsiteY17" fmla="*/ 437322 h 1210767"/>
                <a:gd name="connsiteX18" fmla="*/ 1033724 w 2399903"/>
                <a:gd name="connsiteY18" fmla="*/ 459007 h 1210767"/>
                <a:gd name="connsiteX19" fmla="*/ 1059024 w 2399903"/>
                <a:gd name="connsiteY19" fmla="*/ 466236 h 1210767"/>
                <a:gd name="connsiteX20" fmla="*/ 1069866 w 2399903"/>
                <a:gd name="connsiteY20" fmla="*/ 473464 h 1210767"/>
                <a:gd name="connsiteX21" fmla="*/ 1095166 w 2399903"/>
                <a:gd name="connsiteY21" fmla="*/ 480693 h 1210767"/>
                <a:gd name="connsiteX22" fmla="*/ 1106009 w 2399903"/>
                <a:gd name="connsiteY22" fmla="*/ 487921 h 1210767"/>
                <a:gd name="connsiteX23" fmla="*/ 1149379 w 2399903"/>
                <a:gd name="connsiteY23" fmla="*/ 502378 h 1210767"/>
                <a:gd name="connsiteX24" fmla="*/ 1167450 w 2399903"/>
                <a:gd name="connsiteY24" fmla="*/ 505992 h 1210767"/>
                <a:gd name="connsiteX25" fmla="*/ 1178293 w 2399903"/>
                <a:gd name="connsiteY25" fmla="*/ 509606 h 1210767"/>
                <a:gd name="connsiteX26" fmla="*/ 1243349 w 2399903"/>
                <a:gd name="connsiteY26" fmla="*/ 513221 h 1210767"/>
                <a:gd name="connsiteX27" fmla="*/ 1344548 w 2399903"/>
                <a:gd name="connsiteY27" fmla="*/ 520449 h 1210767"/>
                <a:gd name="connsiteX28" fmla="*/ 1351776 w 2399903"/>
                <a:gd name="connsiteY28" fmla="*/ 527678 h 1210767"/>
                <a:gd name="connsiteX29" fmla="*/ 1373461 w 2399903"/>
                <a:gd name="connsiteY29" fmla="*/ 542134 h 1210767"/>
                <a:gd name="connsiteX30" fmla="*/ 1391533 w 2399903"/>
                <a:gd name="connsiteY30" fmla="*/ 556591 h 1210767"/>
                <a:gd name="connsiteX31" fmla="*/ 1398761 w 2399903"/>
                <a:gd name="connsiteY31" fmla="*/ 563820 h 1210767"/>
                <a:gd name="connsiteX32" fmla="*/ 1409604 w 2399903"/>
                <a:gd name="connsiteY32" fmla="*/ 567434 h 1210767"/>
                <a:gd name="connsiteX33" fmla="*/ 1434903 w 2399903"/>
                <a:gd name="connsiteY33" fmla="*/ 585505 h 1210767"/>
                <a:gd name="connsiteX34" fmla="*/ 1452975 w 2399903"/>
                <a:gd name="connsiteY34" fmla="*/ 596348 h 1210767"/>
                <a:gd name="connsiteX35" fmla="*/ 1478274 w 2399903"/>
                <a:gd name="connsiteY35" fmla="*/ 610805 h 1210767"/>
                <a:gd name="connsiteX36" fmla="*/ 1492731 w 2399903"/>
                <a:gd name="connsiteY36" fmla="*/ 614419 h 1210767"/>
                <a:gd name="connsiteX37" fmla="*/ 1510802 w 2399903"/>
                <a:gd name="connsiteY37" fmla="*/ 625262 h 1210767"/>
                <a:gd name="connsiteX38" fmla="*/ 1525259 w 2399903"/>
                <a:gd name="connsiteY38" fmla="*/ 632490 h 1210767"/>
                <a:gd name="connsiteX39" fmla="*/ 1568630 w 2399903"/>
                <a:gd name="connsiteY39" fmla="*/ 643333 h 1210767"/>
                <a:gd name="connsiteX40" fmla="*/ 1597544 w 2399903"/>
                <a:gd name="connsiteY40" fmla="*/ 650561 h 1210767"/>
                <a:gd name="connsiteX41" fmla="*/ 1612001 w 2399903"/>
                <a:gd name="connsiteY41" fmla="*/ 654176 h 1210767"/>
                <a:gd name="connsiteX42" fmla="*/ 1622843 w 2399903"/>
                <a:gd name="connsiteY42" fmla="*/ 657790 h 1210767"/>
                <a:gd name="connsiteX43" fmla="*/ 1633686 w 2399903"/>
                <a:gd name="connsiteY43" fmla="*/ 665018 h 1210767"/>
                <a:gd name="connsiteX44" fmla="*/ 1658986 w 2399903"/>
                <a:gd name="connsiteY44" fmla="*/ 672247 h 1210767"/>
                <a:gd name="connsiteX45" fmla="*/ 1691514 w 2399903"/>
                <a:gd name="connsiteY45" fmla="*/ 683089 h 1210767"/>
                <a:gd name="connsiteX46" fmla="*/ 1767412 w 2399903"/>
                <a:gd name="connsiteY46" fmla="*/ 704775 h 1210767"/>
                <a:gd name="connsiteX47" fmla="*/ 1796326 w 2399903"/>
                <a:gd name="connsiteY47" fmla="*/ 712003 h 1210767"/>
                <a:gd name="connsiteX48" fmla="*/ 1861382 w 2399903"/>
                <a:gd name="connsiteY48" fmla="*/ 730074 h 1210767"/>
                <a:gd name="connsiteX49" fmla="*/ 1893911 w 2399903"/>
                <a:gd name="connsiteY49" fmla="*/ 740917 h 1210767"/>
                <a:gd name="connsiteX50" fmla="*/ 1922824 w 2399903"/>
                <a:gd name="connsiteY50" fmla="*/ 755374 h 1210767"/>
                <a:gd name="connsiteX51" fmla="*/ 1940895 w 2399903"/>
                <a:gd name="connsiteY51" fmla="*/ 766217 h 1210767"/>
                <a:gd name="connsiteX52" fmla="*/ 1951738 w 2399903"/>
                <a:gd name="connsiteY52" fmla="*/ 769831 h 1210767"/>
                <a:gd name="connsiteX53" fmla="*/ 1969809 w 2399903"/>
                <a:gd name="connsiteY53" fmla="*/ 780674 h 1210767"/>
                <a:gd name="connsiteX54" fmla="*/ 1984266 w 2399903"/>
                <a:gd name="connsiteY54" fmla="*/ 787902 h 1210767"/>
                <a:gd name="connsiteX55" fmla="*/ 1995109 w 2399903"/>
                <a:gd name="connsiteY55" fmla="*/ 795131 h 1210767"/>
                <a:gd name="connsiteX56" fmla="*/ 2020409 w 2399903"/>
                <a:gd name="connsiteY56" fmla="*/ 816816 h 1210767"/>
                <a:gd name="connsiteX57" fmla="*/ 2067394 w 2399903"/>
                <a:gd name="connsiteY57" fmla="*/ 842116 h 1210767"/>
                <a:gd name="connsiteX58" fmla="*/ 2081850 w 2399903"/>
                <a:gd name="connsiteY58" fmla="*/ 852958 h 1210767"/>
                <a:gd name="connsiteX59" fmla="*/ 2089079 w 2399903"/>
                <a:gd name="connsiteY59" fmla="*/ 860187 h 1210767"/>
                <a:gd name="connsiteX60" fmla="*/ 2099922 w 2399903"/>
                <a:gd name="connsiteY60" fmla="*/ 863801 h 1210767"/>
                <a:gd name="connsiteX61" fmla="*/ 2114378 w 2399903"/>
                <a:gd name="connsiteY61" fmla="*/ 878258 h 1210767"/>
                <a:gd name="connsiteX62" fmla="*/ 2132450 w 2399903"/>
                <a:gd name="connsiteY62" fmla="*/ 885486 h 1210767"/>
                <a:gd name="connsiteX63" fmla="*/ 2154135 w 2399903"/>
                <a:gd name="connsiteY63" fmla="*/ 899943 h 1210767"/>
                <a:gd name="connsiteX64" fmla="*/ 2154135 w 2399903"/>
                <a:gd name="connsiteY64" fmla="*/ 899943 h 1210767"/>
                <a:gd name="connsiteX65" fmla="*/ 2208348 w 2399903"/>
                <a:gd name="connsiteY65" fmla="*/ 936085 h 1210767"/>
                <a:gd name="connsiteX66" fmla="*/ 2226420 w 2399903"/>
                <a:gd name="connsiteY66" fmla="*/ 946928 h 1210767"/>
                <a:gd name="connsiteX67" fmla="*/ 2244491 w 2399903"/>
                <a:gd name="connsiteY67" fmla="*/ 957771 h 1210767"/>
                <a:gd name="connsiteX68" fmla="*/ 2255333 w 2399903"/>
                <a:gd name="connsiteY68" fmla="*/ 961385 h 1210767"/>
                <a:gd name="connsiteX69" fmla="*/ 2262562 w 2399903"/>
                <a:gd name="connsiteY69" fmla="*/ 968614 h 1210767"/>
                <a:gd name="connsiteX70" fmla="*/ 2277019 w 2399903"/>
                <a:gd name="connsiteY70" fmla="*/ 972228 h 1210767"/>
                <a:gd name="connsiteX71" fmla="*/ 2313161 w 2399903"/>
                <a:gd name="connsiteY71" fmla="*/ 1008370 h 1210767"/>
                <a:gd name="connsiteX72" fmla="*/ 2320390 w 2399903"/>
                <a:gd name="connsiteY72" fmla="*/ 1015599 h 1210767"/>
                <a:gd name="connsiteX73" fmla="*/ 2338461 w 2399903"/>
                <a:gd name="connsiteY73" fmla="*/ 1026441 h 1210767"/>
                <a:gd name="connsiteX74" fmla="*/ 2367375 w 2399903"/>
                <a:gd name="connsiteY74" fmla="*/ 1062584 h 1210767"/>
                <a:gd name="connsiteX75" fmla="*/ 2381831 w 2399903"/>
                <a:gd name="connsiteY75" fmla="*/ 1073426 h 1210767"/>
                <a:gd name="connsiteX76" fmla="*/ 2396288 w 2399903"/>
                <a:gd name="connsiteY76" fmla="*/ 1091497 h 1210767"/>
                <a:gd name="connsiteX77" fmla="*/ 2399903 w 2399903"/>
                <a:gd name="connsiteY77" fmla="*/ 1102340 h 1210767"/>
                <a:gd name="connsiteX78" fmla="*/ 2396288 w 2399903"/>
                <a:gd name="connsiteY78" fmla="*/ 1113183 h 1210767"/>
                <a:gd name="connsiteX79" fmla="*/ 2370989 w 2399903"/>
                <a:gd name="connsiteY79" fmla="*/ 1134868 h 1210767"/>
                <a:gd name="connsiteX80" fmla="*/ 2363760 w 2399903"/>
                <a:gd name="connsiteY80" fmla="*/ 1142097 h 1210767"/>
                <a:gd name="connsiteX81" fmla="*/ 2334846 w 2399903"/>
                <a:gd name="connsiteY81" fmla="*/ 1152939 h 1210767"/>
                <a:gd name="connsiteX82" fmla="*/ 2291476 w 2399903"/>
                <a:gd name="connsiteY82" fmla="*/ 1178239 h 1210767"/>
                <a:gd name="connsiteX83" fmla="*/ 2208348 w 2399903"/>
                <a:gd name="connsiteY83" fmla="*/ 1203538 h 1210767"/>
                <a:gd name="connsiteX84" fmla="*/ 2179435 w 2399903"/>
                <a:gd name="connsiteY84" fmla="*/ 1207153 h 1210767"/>
                <a:gd name="connsiteX85" fmla="*/ 2154135 w 2399903"/>
                <a:gd name="connsiteY85" fmla="*/ 1210767 h 1210767"/>
                <a:gd name="connsiteX86" fmla="*/ 2031251 w 2399903"/>
                <a:gd name="connsiteY86" fmla="*/ 1207153 h 1210767"/>
                <a:gd name="connsiteX87" fmla="*/ 1962581 w 2399903"/>
                <a:gd name="connsiteY87" fmla="*/ 1199924 h 1210767"/>
                <a:gd name="connsiteX88" fmla="*/ 1930053 w 2399903"/>
                <a:gd name="connsiteY88" fmla="*/ 1196310 h 1210767"/>
                <a:gd name="connsiteX89" fmla="*/ 1893911 w 2399903"/>
                <a:gd name="connsiteY89" fmla="*/ 1185467 h 1210767"/>
                <a:gd name="connsiteX90" fmla="*/ 1864997 w 2399903"/>
                <a:gd name="connsiteY90" fmla="*/ 1171010 h 1210767"/>
                <a:gd name="connsiteX91" fmla="*/ 1832469 w 2399903"/>
                <a:gd name="connsiteY91" fmla="*/ 1163782 h 1210767"/>
                <a:gd name="connsiteX92" fmla="*/ 1781869 w 2399903"/>
                <a:gd name="connsiteY92" fmla="*/ 1145711 h 1210767"/>
                <a:gd name="connsiteX93" fmla="*/ 1738499 w 2399903"/>
                <a:gd name="connsiteY93" fmla="*/ 1131254 h 1210767"/>
                <a:gd name="connsiteX94" fmla="*/ 1724042 w 2399903"/>
                <a:gd name="connsiteY94" fmla="*/ 1124025 h 1210767"/>
                <a:gd name="connsiteX95" fmla="*/ 1698742 w 2399903"/>
                <a:gd name="connsiteY95" fmla="*/ 1109568 h 1210767"/>
                <a:gd name="connsiteX96" fmla="*/ 1640914 w 2399903"/>
                <a:gd name="connsiteY96" fmla="*/ 1084269 h 1210767"/>
                <a:gd name="connsiteX97" fmla="*/ 1593929 w 2399903"/>
                <a:gd name="connsiteY97" fmla="*/ 1066198 h 1210767"/>
                <a:gd name="connsiteX98" fmla="*/ 1536102 w 2399903"/>
                <a:gd name="connsiteY98" fmla="*/ 1037284 h 1210767"/>
                <a:gd name="connsiteX99" fmla="*/ 1499960 w 2399903"/>
                <a:gd name="connsiteY99" fmla="*/ 1019213 h 1210767"/>
                <a:gd name="connsiteX100" fmla="*/ 1452975 w 2399903"/>
                <a:gd name="connsiteY100" fmla="*/ 993913 h 1210767"/>
                <a:gd name="connsiteX101" fmla="*/ 1348162 w 2399903"/>
                <a:gd name="connsiteY101" fmla="*/ 943314 h 1210767"/>
                <a:gd name="connsiteX102" fmla="*/ 1203593 w 2399903"/>
                <a:gd name="connsiteY102" fmla="*/ 881872 h 1210767"/>
                <a:gd name="connsiteX103" fmla="*/ 1087937 w 2399903"/>
                <a:gd name="connsiteY103" fmla="*/ 827659 h 1210767"/>
                <a:gd name="connsiteX104" fmla="*/ 1037338 w 2399903"/>
                <a:gd name="connsiteY104" fmla="*/ 795131 h 1210767"/>
                <a:gd name="connsiteX105" fmla="*/ 1015653 w 2399903"/>
                <a:gd name="connsiteY105" fmla="*/ 773445 h 1210767"/>
                <a:gd name="connsiteX106" fmla="*/ 1008424 w 2399903"/>
                <a:gd name="connsiteY106" fmla="*/ 762602 h 1210767"/>
                <a:gd name="connsiteX107" fmla="*/ 979511 w 2399903"/>
                <a:gd name="connsiteY107" fmla="*/ 730074 h 1210767"/>
                <a:gd name="connsiteX108" fmla="*/ 972282 w 2399903"/>
                <a:gd name="connsiteY108" fmla="*/ 719232 h 1210767"/>
                <a:gd name="connsiteX109" fmla="*/ 957825 w 2399903"/>
                <a:gd name="connsiteY109" fmla="*/ 701161 h 1210767"/>
                <a:gd name="connsiteX110" fmla="*/ 950597 w 2399903"/>
                <a:gd name="connsiteY110" fmla="*/ 690318 h 1210767"/>
                <a:gd name="connsiteX111" fmla="*/ 939754 w 2399903"/>
                <a:gd name="connsiteY111" fmla="*/ 679475 h 1210767"/>
                <a:gd name="connsiteX112" fmla="*/ 925297 w 2399903"/>
                <a:gd name="connsiteY112" fmla="*/ 661404 h 1210767"/>
                <a:gd name="connsiteX113" fmla="*/ 910840 w 2399903"/>
                <a:gd name="connsiteY113" fmla="*/ 646947 h 1210767"/>
                <a:gd name="connsiteX114" fmla="*/ 896383 w 2399903"/>
                <a:gd name="connsiteY114" fmla="*/ 628876 h 1210767"/>
                <a:gd name="connsiteX115" fmla="*/ 881926 w 2399903"/>
                <a:gd name="connsiteY115" fmla="*/ 614419 h 1210767"/>
                <a:gd name="connsiteX116" fmla="*/ 863855 w 2399903"/>
                <a:gd name="connsiteY116" fmla="*/ 589119 h 1210767"/>
                <a:gd name="connsiteX117" fmla="*/ 845784 w 2399903"/>
                <a:gd name="connsiteY117" fmla="*/ 571048 h 1210767"/>
                <a:gd name="connsiteX118" fmla="*/ 838556 w 2399903"/>
                <a:gd name="connsiteY118" fmla="*/ 560206 h 1210767"/>
                <a:gd name="connsiteX119" fmla="*/ 827713 w 2399903"/>
                <a:gd name="connsiteY119" fmla="*/ 552977 h 1210767"/>
                <a:gd name="connsiteX120" fmla="*/ 798799 w 2399903"/>
                <a:gd name="connsiteY120" fmla="*/ 527678 h 1210767"/>
                <a:gd name="connsiteX121" fmla="*/ 787956 w 2399903"/>
                <a:gd name="connsiteY121" fmla="*/ 524063 h 1210767"/>
                <a:gd name="connsiteX122" fmla="*/ 777114 w 2399903"/>
                <a:gd name="connsiteY122" fmla="*/ 516835 h 1210767"/>
                <a:gd name="connsiteX123" fmla="*/ 762657 w 2399903"/>
                <a:gd name="connsiteY123" fmla="*/ 513221 h 1210767"/>
                <a:gd name="connsiteX124" fmla="*/ 733743 w 2399903"/>
                <a:gd name="connsiteY124" fmla="*/ 502378 h 1210767"/>
                <a:gd name="connsiteX125" fmla="*/ 672301 w 2399903"/>
                <a:gd name="connsiteY125" fmla="*/ 477078 h 1210767"/>
                <a:gd name="connsiteX126" fmla="*/ 621702 w 2399903"/>
                <a:gd name="connsiteY126" fmla="*/ 462621 h 1210767"/>
                <a:gd name="connsiteX127" fmla="*/ 560260 w 2399903"/>
                <a:gd name="connsiteY127" fmla="*/ 448165 h 1210767"/>
                <a:gd name="connsiteX128" fmla="*/ 491590 w 2399903"/>
                <a:gd name="connsiteY128" fmla="*/ 426479 h 1210767"/>
                <a:gd name="connsiteX129" fmla="*/ 365092 w 2399903"/>
                <a:gd name="connsiteY129" fmla="*/ 393951 h 1210767"/>
                <a:gd name="connsiteX130" fmla="*/ 267507 w 2399903"/>
                <a:gd name="connsiteY130" fmla="*/ 357809 h 1210767"/>
                <a:gd name="connsiteX131" fmla="*/ 224137 w 2399903"/>
                <a:gd name="connsiteY131" fmla="*/ 343352 h 1210767"/>
                <a:gd name="connsiteX132" fmla="*/ 187994 w 2399903"/>
                <a:gd name="connsiteY132" fmla="*/ 328895 h 1210767"/>
                <a:gd name="connsiteX133" fmla="*/ 126552 w 2399903"/>
                <a:gd name="connsiteY133" fmla="*/ 307210 h 1210767"/>
                <a:gd name="connsiteX134" fmla="*/ 90410 w 2399903"/>
                <a:gd name="connsiteY134" fmla="*/ 281910 h 1210767"/>
                <a:gd name="connsiteX135" fmla="*/ 79567 w 2399903"/>
                <a:gd name="connsiteY135" fmla="*/ 278296 h 1210767"/>
                <a:gd name="connsiteX136" fmla="*/ 61496 w 2399903"/>
                <a:gd name="connsiteY136" fmla="*/ 256610 h 1210767"/>
                <a:gd name="connsiteX137" fmla="*/ 43425 w 2399903"/>
                <a:gd name="connsiteY137" fmla="*/ 234925 h 1210767"/>
                <a:gd name="connsiteX138" fmla="*/ 28968 w 2399903"/>
                <a:gd name="connsiteY138" fmla="*/ 206011 h 1210767"/>
                <a:gd name="connsiteX139" fmla="*/ 18126 w 2399903"/>
                <a:gd name="connsiteY139" fmla="*/ 191554 h 1210767"/>
                <a:gd name="connsiteX140" fmla="*/ 7283 w 2399903"/>
                <a:gd name="connsiteY140" fmla="*/ 166255 h 1210767"/>
                <a:gd name="connsiteX141" fmla="*/ 3669 w 2399903"/>
                <a:gd name="connsiteY141" fmla="*/ 43371 h 1210767"/>
                <a:gd name="connsiteX142" fmla="*/ 3669 w 2399903"/>
                <a:gd name="connsiteY142" fmla="*/ 7229 h 1210767"/>
                <a:gd name="connsiteX143" fmla="*/ 10897 w 2399903"/>
                <a:gd name="connsiteY143" fmla="*/ 0 h 1210767"/>
                <a:gd name="connsiteX144" fmla="*/ 97639 w 2399903"/>
                <a:gd name="connsiteY144" fmla="*/ 3614 h 1210767"/>
                <a:gd name="connsiteX145" fmla="*/ 144624 w 2399903"/>
                <a:gd name="connsiteY145" fmla="*/ 14457 h 1210767"/>
                <a:gd name="connsiteX146" fmla="*/ 177152 w 2399903"/>
                <a:gd name="connsiteY146" fmla="*/ 18071 h 1210767"/>
                <a:gd name="connsiteX147" fmla="*/ 198837 w 2399903"/>
                <a:gd name="connsiteY147" fmla="*/ 28914 h 1210767"/>
                <a:gd name="connsiteX148" fmla="*/ 209680 w 2399903"/>
                <a:gd name="connsiteY148" fmla="*/ 32528 h 1210767"/>
                <a:gd name="connsiteX149" fmla="*/ 216908 w 2399903"/>
                <a:gd name="connsiteY149" fmla="*/ 57828 h 1210767"/>
                <a:gd name="connsiteX150" fmla="*/ 227751 w 2399903"/>
                <a:gd name="connsiteY150" fmla="*/ 112041 h 1210767"/>
                <a:gd name="connsiteX151" fmla="*/ 234979 w 2399903"/>
                <a:gd name="connsiteY151" fmla="*/ 119270 h 1210767"/>
                <a:gd name="connsiteX152" fmla="*/ 238594 w 2399903"/>
                <a:gd name="connsiteY152" fmla="*/ 133727 h 1210767"/>
                <a:gd name="connsiteX153" fmla="*/ 263893 w 2399903"/>
                <a:gd name="connsiteY153" fmla="*/ 177097 h 1210767"/>
                <a:gd name="connsiteX154" fmla="*/ 281964 w 2399903"/>
                <a:gd name="connsiteY154" fmla="*/ 195168 h 1210767"/>
                <a:gd name="connsiteX155" fmla="*/ 289193 w 2399903"/>
                <a:gd name="connsiteY155" fmla="*/ 202397 h 1210767"/>
                <a:gd name="connsiteX156" fmla="*/ 314492 w 2399903"/>
                <a:gd name="connsiteY156" fmla="*/ 231311 h 1210767"/>
                <a:gd name="connsiteX157" fmla="*/ 336178 w 2399903"/>
                <a:gd name="connsiteY157" fmla="*/ 249382 h 1210767"/>
                <a:gd name="connsiteX158" fmla="*/ 365092 w 2399903"/>
                <a:gd name="connsiteY158" fmla="*/ 271067 h 1210767"/>
                <a:gd name="connsiteX159" fmla="*/ 394005 w 2399903"/>
                <a:gd name="connsiteY159" fmla="*/ 292753 h 1210767"/>
                <a:gd name="connsiteX160" fmla="*/ 404848 w 2399903"/>
                <a:gd name="connsiteY160" fmla="*/ 296367 h 1210767"/>
                <a:gd name="connsiteX161" fmla="*/ 433762 w 2399903"/>
                <a:gd name="connsiteY161" fmla="*/ 303595 h 1210767"/>
                <a:gd name="connsiteX162" fmla="*/ 469904 w 2399903"/>
                <a:gd name="connsiteY162" fmla="*/ 318052 h 1210767"/>
                <a:gd name="connsiteX163" fmla="*/ 480747 w 2399903"/>
                <a:gd name="connsiteY163" fmla="*/ 321667 h 1210767"/>
                <a:gd name="connsiteX164" fmla="*/ 509661 w 2399903"/>
                <a:gd name="connsiteY164" fmla="*/ 325281 h 1210767"/>
                <a:gd name="connsiteX165" fmla="*/ 534960 w 2399903"/>
                <a:gd name="connsiteY165" fmla="*/ 332509 h 1210767"/>
                <a:gd name="connsiteX166" fmla="*/ 549417 w 2399903"/>
                <a:gd name="connsiteY166" fmla="*/ 336123 h 1210767"/>
                <a:gd name="connsiteX167" fmla="*/ 560260 w 2399903"/>
                <a:gd name="connsiteY167" fmla="*/ 339738 h 1210767"/>
                <a:gd name="connsiteX168" fmla="*/ 596402 w 2399903"/>
                <a:gd name="connsiteY168" fmla="*/ 343352 h 1210767"/>
                <a:gd name="connsiteX169" fmla="*/ 632544 w 2399903"/>
                <a:gd name="connsiteY169" fmla="*/ 336123 h 1210767"/>
                <a:gd name="connsiteX170" fmla="*/ 661458 w 2399903"/>
                <a:gd name="connsiteY170" fmla="*/ 328895 h 121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2399903" h="1210767">
                  <a:moveTo>
                    <a:pt x="661458" y="328895"/>
                  </a:moveTo>
                  <a:lnTo>
                    <a:pt x="661458" y="328895"/>
                  </a:lnTo>
                  <a:cubicBezTo>
                    <a:pt x="697198" y="346765"/>
                    <a:pt x="680141" y="339941"/>
                    <a:pt x="712058" y="350580"/>
                  </a:cubicBezTo>
                  <a:cubicBezTo>
                    <a:pt x="715672" y="351785"/>
                    <a:pt x="719129" y="353656"/>
                    <a:pt x="722900" y="354195"/>
                  </a:cubicBezTo>
                  <a:lnTo>
                    <a:pt x="748200" y="357809"/>
                  </a:lnTo>
                  <a:cubicBezTo>
                    <a:pt x="751814" y="359014"/>
                    <a:pt x="755635" y="359719"/>
                    <a:pt x="759043" y="361423"/>
                  </a:cubicBezTo>
                  <a:cubicBezTo>
                    <a:pt x="762928" y="363365"/>
                    <a:pt x="765916" y="366887"/>
                    <a:pt x="769885" y="368651"/>
                  </a:cubicBezTo>
                  <a:cubicBezTo>
                    <a:pt x="776848" y="371746"/>
                    <a:pt x="784342" y="373470"/>
                    <a:pt x="791571" y="375880"/>
                  </a:cubicBezTo>
                  <a:lnTo>
                    <a:pt x="802413" y="379494"/>
                  </a:lnTo>
                  <a:lnTo>
                    <a:pt x="813256" y="383108"/>
                  </a:lnTo>
                  <a:cubicBezTo>
                    <a:pt x="815665" y="385518"/>
                    <a:pt x="817436" y="388813"/>
                    <a:pt x="820484" y="390337"/>
                  </a:cubicBezTo>
                  <a:cubicBezTo>
                    <a:pt x="835984" y="398087"/>
                    <a:pt x="844384" y="397215"/>
                    <a:pt x="860241" y="401180"/>
                  </a:cubicBezTo>
                  <a:cubicBezTo>
                    <a:pt x="863937" y="402104"/>
                    <a:pt x="867470" y="403589"/>
                    <a:pt x="871084" y="404794"/>
                  </a:cubicBezTo>
                  <a:cubicBezTo>
                    <a:pt x="874698" y="407203"/>
                    <a:pt x="878041" y="410080"/>
                    <a:pt x="881926" y="412022"/>
                  </a:cubicBezTo>
                  <a:cubicBezTo>
                    <a:pt x="886347" y="414232"/>
                    <a:pt x="903591" y="418590"/>
                    <a:pt x="907226" y="419251"/>
                  </a:cubicBezTo>
                  <a:cubicBezTo>
                    <a:pt x="942427" y="425652"/>
                    <a:pt x="923747" y="420197"/>
                    <a:pt x="961439" y="426479"/>
                  </a:cubicBezTo>
                  <a:cubicBezTo>
                    <a:pt x="966339" y="427296"/>
                    <a:pt x="971138" y="428666"/>
                    <a:pt x="975896" y="430093"/>
                  </a:cubicBezTo>
                  <a:cubicBezTo>
                    <a:pt x="983194" y="432283"/>
                    <a:pt x="997582" y="437322"/>
                    <a:pt x="997582" y="437322"/>
                  </a:cubicBezTo>
                  <a:cubicBezTo>
                    <a:pt x="1013000" y="447601"/>
                    <a:pt x="1018163" y="452339"/>
                    <a:pt x="1033724" y="459007"/>
                  </a:cubicBezTo>
                  <a:cubicBezTo>
                    <a:pt x="1040980" y="462116"/>
                    <a:pt x="1051693" y="464403"/>
                    <a:pt x="1059024" y="466236"/>
                  </a:cubicBezTo>
                  <a:cubicBezTo>
                    <a:pt x="1062638" y="468645"/>
                    <a:pt x="1065874" y="471753"/>
                    <a:pt x="1069866" y="473464"/>
                  </a:cubicBezTo>
                  <a:cubicBezTo>
                    <a:pt x="1086098" y="480420"/>
                    <a:pt x="1081084" y="473652"/>
                    <a:pt x="1095166" y="480693"/>
                  </a:cubicBezTo>
                  <a:cubicBezTo>
                    <a:pt x="1099051" y="482636"/>
                    <a:pt x="1102040" y="486157"/>
                    <a:pt x="1106009" y="487921"/>
                  </a:cubicBezTo>
                  <a:cubicBezTo>
                    <a:pt x="1106014" y="487923"/>
                    <a:pt x="1149373" y="502377"/>
                    <a:pt x="1149379" y="502378"/>
                  </a:cubicBezTo>
                  <a:cubicBezTo>
                    <a:pt x="1155403" y="503583"/>
                    <a:pt x="1161490" y="504502"/>
                    <a:pt x="1167450" y="505992"/>
                  </a:cubicBezTo>
                  <a:cubicBezTo>
                    <a:pt x="1171146" y="506916"/>
                    <a:pt x="1174500" y="509245"/>
                    <a:pt x="1178293" y="509606"/>
                  </a:cubicBezTo>
                  <a:cubicBezTo>
                    <a:pt x="1199914" y="511665"/>
                    <a:pt x="1221668" y="511946"/>
                    <a:pt x="1243349" y="513221"/>
                  </a:cubicBezTo>
                  <a:cubicBezTo>
                    <a:pt x="1304831" y="516838"/>
                    <a:pt x="1290061" y="515909"/>
                    <a:pt x="1344548" y="520449"/>
                  </a:cubicBezTo>
                  <a:cubicBezTo>
                    <a:pt x="1346957" y="522859"/>
                    <a:pt x="1349050" y="525633"/>
                    <a:pt x="1351776" y="527678"/>
                  </a:cubicBezTo>
                  <a:cubicBezTo>
                    <a:pt x="1358726" y="532890"/>
                    <a:pt x="1367318" y="535991"/>
                    <a:pt x="1373461" y="542134"/>
                  </a:cubicBezTo>
                  <a:cubicBezTo>
                    <a:pt x="1390920" y="559593"/>
                    <a:pt x="1368730" y="538348"/>
                    <a:pt x="1391533" y="556591"/>
                  </a:cubicBezTo>
                  <a:cubicBezTo>
                    <a:pt x="1394194" y="558720"/>
                    <a:pt x="1395839" y="562067"/>
                    <a:pt x="1398761" y="563820"/>
                  </a:cubicBezTo>
                  <a:cubicBezTo>
                    <a:pt x="1402028" y="565780"/>
                    <a:pt x="1405990" y="566229"/>
                    <a:pt x="1409604" y="567434"/>
                  </a:cubicBezTo>
                  <a:cubicBezTo>
                    <a:pt x="1426755" y="584585"/>
                    <a:pt x="1417596" y="579736"/>
                    <a:pt x="1434903" y="585505"/>
                  </a:cubicBezTo>
                  <a:cubicBezTo>
                    <a:pt x="1449023" y="599625"/>
                    <a:pt x="1434207" y="586964"/>
                    <a:pt x="1452975" y="596348"/>
                  </a:cubicBezTo>
                  <a:cubicBezTo>
                    <a:pt x="1473948" y="606834"/>
                    <a:pt x="1452926" y="601299"/>
                    <a:pt x="1478274" y="610805"/>
                  </a:cubicBezTo>
                  <a:cubicBezTo>
                    <a:pt x="1482925" y="612549"/>
                    <a:pt x="1487912" y="613214"/>
                    <a:pt x="1492731" y="614419"/>
                  </a:cubicBezTo>
                  <a:cubicBezTo>
                    <a:pt x="1504752" y="626440"/>
                    <a:pt x="1494382" y="618225"/>
                    <a:pt x="1510802" y="625262"/>
                  </a:cubicBezTo>
                  <a:cubicBezTo>
                    <a:pt x="1515754" y="627384"/>
                    <a:pt x="1520117" y="630883"/>
                    <a:pt x="1525259" y="632490"/>
                  </a:cubicBezTo>
                  <a:cubicBezTo>
                    <a:pt x="1539483" y="636935"/>
                    <a:pt x="1554173" y="639719"/>
                    <a:pt x="1568630" y="643333"/>
                  </a:cubicBezTo>
                  <a:lnTo>
                    <a:pt x="1597544" y="650561"/>
                  </a:lnTo>
                  <a:cubicBezTo>
                    <a:pt x="1602363" y="651766"/>
                    <a:pt x="1607289" y="652605"/>
                    <a:pt x="1612001" y="654176"/>
                  </a:cubicBezTo>
                  <a:cubicBezTo>
                    <a:pt x="1615615" y="655381"/>
                    <a:pt x="1619436" y="656086"/>
                    <a:pt x="1622843" y="657790"/>
                  </a:cubicBezTo>
                  <a:cubicBezTo>
                    <a:pt x="1626728" y="659733"/>
                    <a:pt x="1629653" y="663405"/>
                    <a:pt x="1633686" y="665018"/>
                  </a:cubicBezTo>
                  <a:cubicBezTo>
                    <a:pt x="1641830" y="668275"/>
                    <a:pt x="1650614" y="669631"/>
                    <a:pt x="1658986" y="672247"/>
                  </a:cubicBezTo>
                  <a:cubicBezTo>
                    <a:pt x="1669895" y="675656"/>
                    <a:pt x="1680525" y="679949"/>
                    <a:pt x="1691514" y="683089"/>
                  </a:cubicBezTo>
                  <a:cubicBezTo>
                    <a:pt x="1716813" y="690318"/>
                    <a:pt x="1741886" y="698394"/>
                    <a:pt x="1767412" y="704775"/>
                  </a:cubicBezTo>
                  <a:lnTo>
                    <a:pt x="1796326" y="712003"/>
                  </a:lnTo>
                  <a:cubicBezTo>
                    <a:pt x="1818059" y="717854"/>
                    <a:pt x="1839851" y="723521"/>
                    <a:pt x="1861382" y="730074"/>
                  </a:cubicBezTo>
                  <a:cubicBezTo>
                    <a:pt x="1923979" y="749125"/>
                    <a:pt x="1842602" y="728091"/>
                    <a:pt x="1893911" y="740917"/>
                  </a:cubicBezTo>
                  <a:cubicBezTo>
                    <a:pt x="1919027" y="757664"/>
                    <a:pt x="1887462" y="737693"/>
                    <a:pt x="1922824" y="755374"/>
                  </a:cubicBezTo>
                  <a:cubicBezTo>
                    <a:pt x="1929107" y="758516"/>
                    <a:pt x="1934612" y="763075"/>
                    <a:pt x="1940895" y="766217"/>
                  </a:cubicBezTo>
                  <a:cubicBezTo>
                    <a:pt x="1944303" y="767921"/>
                    <a:pt x="1948330" y="768127"/>
                    <a:pt x="1951738" y="769831"/>
                  </a:cubicBezTo>
                  <a:cubicBezTo>
                    <a:pt x="1958021" y="772973"/>
                    <a:pt x="1963668" y="777262"/>
                    <a:pt x="1969809" y="780674"/>
                  </a:cubicBezTo>
                  <a:cubicBezTo>
                    <a:pt x="1974519" y="783291"/>
                    <a:pt x="1979588" y="785229"/>
                    <a:pt x="1984266" y="787902"/>
                  </a:cubicBezTo>
                  <a:cubicBezTo>
                    <a:pt x="1988038" y="790057"/>
                    <a:pt x="1991772" y="792350"/>
                    <a:pt x="1995109" y="795131"/>
                  </a:cubicBezTo>
                  <a:cubicBezTo>
                    <a:pt x="2007771" y="805682"/>
                    <a:pt x="2004740" y="808269"/>
                    <a:pt x="2020409" y="816816"/>
                  </a:cubicBezTo>
                  <a:cubicBezTo>
                    <a:pt x="2060096" y="838464"/>
                    <a:pt x="2032011" y="815579"/>
                    <a:pt x="2067394" y="842116"/>
                  </a:cubicBezTo>
                  <a:cubicBezTo>
                    <a:pt x="2072213" y="845730"/>
                    <a:pt x="2077223" y="849102"/>
                    <a:pt x="2081850" y="852958"/>
                  </a:cubicBezTo>
                  <a:cubicBezTo>
                    <a:pt x="2084468" y="855140"/>
                    <a:pt x="2086157" y="858434"/>
                    <a:pt x="2089079" y="860187"/>
                  </a:cubicBezTo>
                  <a:cubicBezTo>
                    <a:pt x="2092346" y="862147"/>
                    <a:pt x="2096308" y="862596"/>
                    <a:pt x="2099922" y="863801"/>
                  </a:cubicBezTo>
                  <a:cubicBezTo>
                    <a:pt x="2104741" y="868620"/>
                    <a:pt x="2108708" y="874478"/>
                    <a:pt x="2114378" y="878258"/>
                  </a:cubicBezTo>
                  <a:cubicBezTo>
                    <a:pt x="2119776" y="881857"/>
                    <a:pt x="2126754" y="882379"/>
                    <a:pt x="2132450" y="885486"/>
                  </a:cubicBezTo>
                  <a:cubicBezTo>
                    <a:pt x="2140077" y="889646"/>
                    <a:pt x="2146907" y="895124"/>
                    <a:pt x="2154135" y="899943"/>
                  </a:cubicBezTo>
                  <a:lnTo>
                    <a:pt x="2154135" y="899943"/>
                  </a:lnTo>
                  <a:cubicBezTo>
                    <a:pt x="2183177" y="923177"/>
                    <a:pt x="2165592" y="910431"/>
                    <a:pt x="2208348" y="936085"/>
                  </a:cubicBezTo>
                  <a:lnTo>
                    <a:pt x="2226420" y="946928"/>
                  </a:lnTo>
                  <a:cubicBezTo>
                    <a:pt x="2232444" y="950542"/>
                    <a:pt x="2237827" y="955550"/>
                    <a:pt x="2244491" y="957771"/>
                  </a:cubicBezTo>
                  <a:lnTo>
                    <a:pt x="2255333" y="961385"/>
                  </a:lnTo>
                  <a:cubicBezTo>
                    <a:pt x="2257743" y="963795"/>
                    <a:pt x="2259514" y="967090"/>
                    <a:pt x="2262562" y="968614"/>
                  </a:cubicBezTo>
                  <a:cubicBezTo>
                    <a:pt x="2267005" y="970835"/>
                    <a:pt x="2273002" y="969306"/>
                    <a:pt x="2277019" y="972228"/>
                  </a:cubicBezTo>
                  <a:lnTo>
                    <a:pt x="2313161" y="1008370"/>
                  </a:lnTo>
                  <a:cubicBezTo>
                    <a:pt x="2315571" y="1010780"/>
                    <a:pt x="2317468" y="1013846"/>
                    <a:pt x="2320390" y="1015599"/>
                  </a:cubicBezTo>
                  <a:lnTo>
                    <a:pt x="2338461" y="1026441"/>
                  </a:lnTo>
                  <a:cubicBezTo>
                    <a:pt x="2351447" y="1045920"/>
                    <a:pt x="2350895" y="1048164"/>
                    <a:pt x="2367375" y="1062584"/>
                  </a:cubicBezTo>
                  <a:cubicBezTo>
                    <a:pt x="2371908" y="1066550"/>
                    <a:pt x="2377204" y="1069570"/>
                    <a:pt x="2381831" y="1073426"/>
                  </a:cubicBezTo>
                  <a:cubicBezTo>
                    <a:pt x="2387594" y="1078229"/>
                    <a:pt x="2392953" y="1084827"/>
                    <a:pt x="2396288" y="1091497"/>
                  </a:cubicBezTo>
                  <a:cubicBezTo>
                    <a:pt x="2397992" y="1094905"/>
                    <a:pt x="2398698" y="1098726"/>
                    <a:pt x="2399903" y="1102340"/>
                  </a:cubicBezTo>
                  <a:cubicBezTo>
                    <a:pt x="2398698" y="1105954"/>
                    <a:pt x="2398503" y="1110083"/>
                    <a:pt x="2396288" y="1113183"/>
                  </a:cubicBezTo>
                  <a:cubicBezTo>
                    <a:pt x="2384687" y="1129425"/>
                    <a:pt x="2383724" y="1124680"/>
                    <a:pt x="2370989" y="1134868"/>
                  </a:cubicBezTo>
                  <a:cubicBezTo>
                    <a:pt x="2368328" y="1136997"/>
                    <a:pt x="2366808" y="1140573"/>
                    <a:pt x="2363760" y="1142097"/>
                  </a:cubicBezTo>
                  <a:cubicBezTo>
                    <a:pt x="2354553" y="1146700"/>
                    <a:pt x="2344053" y="1148336"/>
                    <a:pt x="2334846" y="1152939"/>
                  </a:cubicBezTo>
                  <a:cubicBezTo>
                    <a:pt x="2295483" y="1172620"/>
                    <a:pt x="2331121" y="1162821"/>
                    <a:pt x="2291476" y="1178239"/>
                  </a:cubicBezTo>
                  <a:cubicBezTo>
                    <a:pt x="2273704" y="1185150"/>
                    <a:pt x="2227986" y="1199404"/>
                    <a:pt x="2208348" y="1203538"/>
                  </a:cubicBezTo>
                  <a:cubicBezTo>
                    <a:pt x="2198844" y="1205539"/>
                    <a:pt x="2189062" y="1205869"/>
                    <a:pt x="2179435" y="1207153"/>
                  </a:cubicBezTo>
                  <a:lnTo>
                    <a:pt x="2154135" y="1210767"/>
                  </a:lnTo>
                  <a:lnTo>
                    <a:pt x="2031251" y="1207153"/>
                  </a:lnTo>
                  <a:cubicBezTo>
                    <a:pt x="1989959" y="1205358"/>
                    <a:pt x="1996035" y="1204106"/>
                    <a:pt x="1962581" y="1199924"/>
                  </a:cubicBezTo>
                  <a:cubicBezTo>
                    <a:pt x="1951756" y="1198571"/>
                    <a:pt x="1940896" y="1197515"/>
                    <a:pt x="1930053" y="1196310"/>
                  </a:cubicBezTo>
                  <a:cubicBezTo>
                    <a:pt x="1918006" y="1192696"/>
                    <a:pt x="1905634" y="1190026"/>
                    <a:pt x="1893911" y="1185467"/>
                  </a:cubicBezTo>
                  <a:cubicBezTo>
                    <a:pt x="1883868" y="1181561"/>
                    <a:pt x="1875158" y="1174596"/>
                    <a:pt x="1864997" y="1171010"/>
                  </a:cubicBezTo>
                  <a:cubicBezTo>
                    <a:pt x="1854523" y="1167313"/>
                    <a:pt x="1843312" y="1166191"/>
                    <a:pt x="1832469" y="1163782"/>
                  </a:cubicBezTo>
                  <a:cubicBezTo>
                    <a:pt x="1803222" y="1149158"/>
                    <a:pt x="1831436" y="1162233"/>
                    <a:pt x="1781869" y="1145711"/>
                  </a:cubicBezTo>
                  <a:cubicBezTo>
                    <a:pt x="1731515" y="1128926"/>
                    <a:pt x="1771045" y="1139390"/>
                    <a:pt x="1738499" y="1131254"/>
                  </a:cubicBezTo>
                  <a:cubicBezTo>
                    <a:pt x="1733680" y="1128844"/>
                    <a:pt x="1728772" y="1126605"/>
                    <a:pt x="1724042" y="1124025"/>
                  </a:cubicBezTo>
                  <a:cubicBezTo>
                    <a:pt x="1715515" y="1119374"/>
                    <a:pt x="1707505" y="1113759"/>
                    <a:pt x="1698742" y="1109568"/>
                  </a:cubicBezTo>
                  <a:cubicBezTo>
                    <a:pt x="1679761" y="1100490"/>
                    <a:pt x="1660874" y="1090923"/>
                    <a:pt x="1640914" y="1084269"/>
                  </a:cubicBezTo>
                  <a:cubicBezTo>
                    <a:pt x="1619730" y="1077207"/>
                    <a:pt x="1615148" y="1076346"/>
                    <a:pt x="1593929" y="1066198"/>
                  </a:cubicBezTo>
                  <a:cubicBezTo>
                    <a:pt x="1574487" y="1056900"/>
                    <a:pt x="1555378" y="1046922"/>
                    <a:pt x="1536102" y="1037284"/>
                  </a:cubicBezTo>
                  <a:cubicBezTo>
                    <a:pt x="1524055" y="1031260"/>
                    <a:pt x="1511902" y="1025443"/>
                    <a:pt x="1499960" y="1019213"/>
                  </a:cubicBezTo>
                  <a:cubicBezTo>
                    <a:pt x="1484190" y="1010985"/>
                    <a:pt x="1468757" y="1002119"/>
                    <a:pt x="1452975" y="993913"/>
                  </a:cubicBezTo>
                  <a:cubicBezTo>
                    <a:pt x="1428826" y="981355"/>
                    <a:pt x="1368959" y="952153"/>
                    <a:pt x="1348162" y="943314"/>
                  </a:cubicBezTo>
                  <a:cubicBezTo>
                    <a:pt x="1299972" y="922833"/>
                    <a:pt x="1251004" y="904096"/>
                    <a:pt x="1203593" y="881872"/>
                  </a:cubicBezTo>
                  <a:lnTo>
                    <a:pt x="1087937" y="827659"/>
                  </a:lnTo>
                  <a:cubicBezTo>
                    <a:pt x="1064162" y="803881"/>
                    <a:pt x="1106801" y="845299"/>
                    <a:pt x="1037338" y="795131"/>
                  </a:cubicBezTo>
                  <a:cubicBezTo>
                    <a:pt x="1029051" y="789146"/>
                    <a:pt x="1022444" y="781086"/>
                    <a:pt x="1015653" y="773445"/>
                  </a:cubicBezTo>
                  <a:cubicBezTo>
                    <a:pt x="1012767" y="770198"/>
                    <a:pt x="1011205" y="765939"/>
                    <a:pt x="1008424" y="762602"/>
                  </a:cubicBezTo>
                  <a:cubicBezTo>
                    <a:pt x="999137" y="751457"/>
                    <a:pt x="988798" y="741218"/>
                    <a:pt x="979511" y="730074"/>
                  </a:cubicBezTo>
                  <a:cubicBezTo>
                    <a:pt x="976730" y="726737"/>
                    <a:pt x="974888" y="722707"/>
                    <a:pt x="972282" y="719232"/>
                  </a:cubicBezTo>
                  <a:cubicBezTo>
                    <a:pt x="967653" y="713061"/>
                    <a:pt x="962453" y="707332"/>
                    <a:pt x="957825" y="701161"/>
                  </a:cubicBezTo>
                  <a:cubicBezTo>
                    <a:pt x="955219" y="697686"/>
                    <a:pt x="953378" y="693655"/>
                    <a:pt x="950597" y="690318"/>
                  </a:cubicBezTo>
                  <a:cubicBezTo>
                    <a:pt x="947325" y="686391"/>
                    <a:pt x="943120" y="683322"/>
                    <a:pt x="939754" y="679475"/>
                  </a:cubicBezTo>
                  <a:cubicBezTo>
                    <a:pt x="934674" y="673670"/>
                    <a:pt x="930422" y="667170"/>
                    <a:pt x="925297" y="661404"/>
                  </a:cubicBezTo>
                  <a:cubicBezTo>
                    <a:pt x="920769" y="656310"/>
                    <a:pt x="915368" y="652041"/>
                    <a:pt x="910840" y="646947"/>
                  </a:cubicBezTo>
                  <a:cubicBezTo>
                    <a:pt x="905715" y="641181"/>
                    <a:pt x="901508" y="634642"/>
                    <a:pt x="896383" y="628876"/>
                  </a:cubicBezTo>
                  <a:cubicBezTo>
                    <a:pt x="891855" y="623782"/>
                    <a:pt x="886361" y="619593"/>
                    <a:pt x="881926" y="614419"/>
                  </a:cubicBezTo>
                  <a:cubicBezTo>
                    <a:pt x="835305" y="560026"/>
                    <a:pt x="927300" y="660494"/>
                    <a:pt x="863855" y="589119"/>
                  </a:cubicBezTo>
                  <a:cubicBezTo>
                    <a:pt x="858195" y="582752"/>
                    <a:pt x="850509" y="578136"/>
                    <a:pt x="845784" y="571048"/>
                  </a:cubicBezTo>
                  <a:cubicBezTo>
                    <a:pt x="843375" y="567434"/>
                    <a:pt x="841627" y="563277"/>
                    <a:pt x="838556" y="560206"/>
                  </a:cubicBezTo>
                  <a:cubicBezTo>
                    <a:pt x="835484" y="557134"/>
                    <a:pt x="831050" y="555758"/>
                    <a:pt x="827713" y="552977"/>
                  </a:cubicBezTo>
                  <a:cubicBezTo>
                    <a:pt x="810656" y="538763"/>
                    <a:pt x="822007" y="542183"/>
                    <a:pt x="798799" y="527678"/>
                  </a:cubicBezTo>
                  <a:cubicBezTo>
                    <a:pt x="795568" y="525659"/>
                    <a:pt x="791364" y="525767"/>
                    <a:pt x="787956" y="524063"/>
                  </a:cubicBezTo>
                  <a:cubicBezTo>
                    <a:pt x="784071" y="522120"/>
                    <a:pt x="781106" y="518546"/>
                    <a:pt x="777114" y="516835"/>
                  </a:cubicBezTo>
                  <a:cubicBezTo>
                    <a:pt x="772548" y="514878"/>
                    <a:pt x="767369" y="514792"/>
                    <a:pt x="762657" y="513221"/>
                  </a:cubicBezTo>
                  <a:cubicBezTo>
                    <a:pt x="752892" y="509966"/>
                    <a:pt x="743230" y="506372"/>
                    <a:pt x="733743" y="502378"/>
                  </a:cubicBezTo>
                  <a:cubicBezTo>
                    <a:pt x="692818" y="485147"/>
                    <a:pt x="704776" y="486821"/>
                    <a:pt x="672301" y="477078"/>
                  </a:cubicBezTo>
                  <a:cubicBezTo>
                    <a:pt x="655500" y="472037"/>
                    <a:pt x="638675" y="467049"/>
                    <a:pt x="621702" y="462621"/>
                  </a:cubicBezTo>
                  <a:cubicBezTo>
                    <a:pt x="591410" y="454719"/>
                    <a:pt x="589275" y="456762"/>
                    <a:pt x="560260" y="448165"/>
                  </a:cubicBezTo>
                  <a:cubicBezTo>
                    <a:pt x="537245" y="441346"/>
                    <a:pt x="514838" y="432457"/>
                    <a:pt x="491590" y="426479"/>
                  </a:cubicBezTo>
                  <a:cubicBezTo>
                    <a:pt x="449424" y="415636"/>
                    <a:pt x="406396" y="407718"/>
                    <a:pt x="365092" y="393951"/>
                  </a:cubicBezTo>
                  <a:cubicBezTo>
                    <a:pt x="319390" y="378718"/>
                    <a:pt x="402907" y="406704"/>
                    <a:pt x="267507" y="357809"/>
                  </a:cubicBezTo>
                  <a:cubicBezTo>
                    <a:pt x="253174" y="352633"/>
                    <a:pt x="238458" y="348560"/>
                    <a:pt x="224137" y="343352"/>
                  </a:cubicBezTo>
                  <a:cubicBezTo>
                    <a:pt x="211943" y="338918"/>
                    <a:pt x="200170" y="333381"/>
                    <a:pt x="187994" y="328895"/>
                  </a:cubicBezTo>
                  <a:cubicBezTo>
                    <a:pt x="170659" y="322508"/>
                    <a:pt x="143690" y="315120"/>
                    <a:pt x="126552" y="307210"/>
                  </a:cubicBezTo>
                  <a:cubicBezTo>
                    <a:pt x="99813" y="294869"/>
                    <a:pt x="116221" y="298042"/>
                    <a:pt x="90410" y="281910"/>
                  </a:cubicBezTo>
                  <a:cubicBezTo>
                    <a:pt x="87179" y="279891"/>
                    <a:pt x="83181" y="279501"/>
                    <a:pt x="79567" y="278296"/>
                  </a:cubicBezTo>
                  <a:cubicBezTo>
                    <a:pt x="63592" y="254331"/>
                    <a:pt x="82367" y="280961"/>
                    <a:pt x="61496" y="256610"/>
                  </a:cubicBezTo>
                  <a:cubicBezTo>
                    <a:pt x="35733" y="226552"/>
                    <a:pt x="62198" y="253696"/>
                    <a:pt x="43425" y="234925"/>
                  </a:cubicBezTo>
                  <a:cubicBezTo>
                    <a:pt x="38606" y="225287"/>
                    <a:pt x="35433" y="214632"/>
                    <a:pt x="28968" y="206011"/>
                  </a:cubicBezTo>
                  <a:cubicBezTo>
                    <a:pt x="25354" y="201192"/>
                    <a:pt x="21318" y="196662"/>
                    <a:pt x="18126" y="191554"/>
                  </a:cubicBezTo>
                  <a:cubicBezTo>
                    <a:pt x="11744" y="181343"/>
                    <a:pt x="10797" y="176797"/>
                    <a:pt x="7283" y="166255"/>
                  </a:cubicBezTo>
                  <a:cubicBezTo>
                    <a:pt x="6078" y="125294"/>
                    <a:pt x="5716" y="84299"/>
                    <a:pt x="3669" y="43371"/>
                  </a:cubicBezTo>
                  <a:cubicBezTo>
                    <a:pt x="2781" y="25604"/>
                    <a:pt x="-4125" y="22817"/>
                    <a:pt x="3669" y="7229"/>
                  </a:cubicBezTo>
                  <a:cubicBezTo>
                    <a:pt x="5193" y="4181"/>
                    <a:pt x="8488" y="2410"/>
                    <a:pt x="10897" y="0"/>
                  </a:cubicBezTo>
                  <a:cubicBezTo>
                    <a:pt x="39811" y="1205"/>
                    <a:pt x="68769" y="1623"/>
                    <a:pt x="97639" y="3614"/>
                  </a:cubicBezTo>
                  <a:cubicBezTo>
                    <a:pt x="106286" y="4210"/>
                    <a:pt x="140745" y="13772"/>
                    <a:pt x="144624" y="14457"/>
                  </a:cubicBezTo>
                  <a:cubicBezTo>
                    <a:pt x="155367" y="16353"/>
                    <a:pt x="166309" y="16866"/>
                    <a:pt x="177152" y="18071"/>
                  </a:cubicBezTo>
                  <a:cubicBezTo>
                    <a:pt x="184380" y="21685"/>
                    <a:pt x="191452" y="25632"/>
                    <a:pt x="198837" y="28914"/>
                  </a:cubicBezTo>
                  <a:cubicBezTo>
                    <a:pt x="202318" y="30461"/>
                    <a:pt x="206986" y="29834"/>
                    <a:pt x="209680" y="32528"/>
                  </a:cubicBezTo>
                  <a:cubicBezTo>
                    <a:pt x="211402" y="34250"/>
                    <a:pt x="216885" y="57711"/>
                    <a:pt x="216908" y="57828"/>
                  </a:cubicBezTo>
                  <a:cubicBezTo>
                    <a:pt x="220242" y="74497"/>
                    <a:pt x="222125" y="96569"/>
                    <a:pt x="227751" y="112041"/>
                  </a:cubicBezTo>
                  <a:cubicBezTo>
                    <a:pt x="228915" y="115243"/>
                    <a:pt x="232570" y="116860"/>
                    <a:pt x="234979" y="119270"/>
                  </a:cubicBezTo>
                  <a:cubicBezTo>
                    <a:pt x="236184" y="124089"/>
                    <a:pt x="237229" y="128951"/>
                    <a:pt x="238594" y="133727"/>
                  </a:cubicBezTo>
                  <a:cubicBezTo>
                    <a:pt x="243391" y="150515"/>
                    <a:pt x="250144" y="163348"/>
                    <a:pt x="263893" y="177097"/>
                  </a:cubicBezTo>
                  <a:lnTo>
                    <a:pt x="281964" y="195168"/>
                  </a:lnTo>
                  <a:cubicBezTo>
                    <a:pt x="284374" y="197578"/>
                    <a:pt x="287064" y="199736"/>
                    <a:pt x="289193" y="202397"/>
                  </a:cubicBezTo>
                  <a:cubicBezTo>
                    <a:pt x="299269" y="214992"/>
                    <a:pt x="303214" y="221286"/>
                    <a:pt x="314492" y="231311"/>
                  </a:cubicBezTo>
                  <a:cubicBezTo>
                    <a:pt x="321525" y="237562"/>
                    <a:pt x="329184" y="243087"/>
                    <a:pt x="336178" y="249382"/>
                  </a:cubicBezTo>
                  <a:cubicBezTo>
                    <a:pt x="359012" y="269932"/>
                    <a:pt x="340929" y="258986"/>
                    <a:pt x="365092" y="271067"/>
                  </a:cubicBezTo>
                  <a:cubicBezTo>
                    <a:pt x="376058" y="282035"/>
                    <a:pt x="375614" y="282536"/>
                    <a:pt x="394005" y="292753"/>
                  </a:cubicBezTo>
                  <a:cubicBezTo>
                    <a:pt x="397335" y="294603"/>
                    <a:pt x="401172" y="295365"/>
                    <a:pt x="404848" y="296367"/>
                  </a:cubicBezTo>
                  <a:cubicBezTo>
                    <a:pt x="414433" y="298981"/>
                    <a:pt x="424124" y="301186"/>
                    <a:pt x="433762" y="303595"/>
                  </a:cubicBezTo>
                  <a:cubicBezTo>
                    <a:pt x="455037" y="314233"/>
                    <a:pt x="443103" y="309118"/>
                    <a:pt x="469904" y="318052"/>
                  </a:cubicBezTo>
                  <a:cubicBezTo>
                    <a:pt x="473518" y="319257"/>
                    <a:pt x="476967" y="321194"/>
                    <a:pt x="480747" y="321667"/>
                  </a:cubicBezTo>
                  <a:cubicBezTo>
                    <a:pt x="490385" y="322872"/>
                    <a:pt x="500080" y="323684"/>
                    <a:pt x="509661" y="325281"/>
                  </a:cubicBezTo>
                  <a:cubicBezTo>
                    <a:pt x="523222" y="327541"/>
                    <a:pt x="522927" y="329071"/>
                    <a:pt x="534960" y="332509"/>
                  </a:cubicBezTo>
                  <a:cubicBezTo>
                    <a:pt x="539736" y="333874"/>
                    <a:pt x="544641" y="334758"/>
                    <a:pt x="549417" y="336123"/>
                  </a:cubicBezTo>
                  <a:cubicBezTo>
                    <a:pt x="553080" y="337170"/>
                    <a:pt x="556494" y="339159"/>
                    <a:pt x="560260" y="339738"/>
                  </a:cubicBezTo>
                  <a:cubicBezTo>
                    <a:pt x="572227" y="341579"/>
                    <a:pt x="584355" y="342147"/>
                    <a:pt x="596402" y="343352"/>
                  </a:cubicBezTo>
                  <a:cubicBezTo>
                    <a:pt x="598550" y="343045"/>
                    <a:pt x="625660" y="340713"/>
                    <a:pt x="632544" y="336123"/>
                  </a:cubicBezTo>
                  <a:cubicBezTo>
                    <a:pt x="633546" y="335455"/>
                    <a:pt x="656639" y="330100"/>
                    <a:pt x="661458" y="328895"/>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I"/>
            </a:p>
          </p:txBody>
        </p:sp>
        <p:sp>
          <p:nvSpPr>
            <p:cNvPr id="11" name="Freeform 10">
              <a:extLst>
                <a:ext uri="{FF2B5EF4-FFF2-40B4-BE49-F238E27FC236}">
                  <a16:creationId xmlns:a16="http://schemas.microsoft.com/office/drawing/2014/main" id="{9D5F35B3-D6FB-A5F3-B926-C74B48514C11}"/>
                </a:ext>
              </a:extLst>
            </p:cNvPr>
            <p:cNvSpPr/>
            <p:nvPr/>
          </p:nvSpPr>
          <p:spPr>
            <a:xfrm>
              <a:off x="4481632" y="1080655"/>
              <a:ext cx="1348345" cy="2204679"/>
            </a:xfrm>
            <a:custGeom>
              <a:avLst/>
              <a:gdLst>
                <a:gd name="connsiteX0" fmla="*/ 737315 w 1348345"/>
                <a:gd name="connsiteY0" fmla="*/ 2085410 h 2204679"/>
                <a:gd name="connsiteX1" fmla="*/ 737315 w 1348345"/>
                <a:gd name="connsiteY1" fmla="*/ 2085410 h 2204679"/>
                <a:gd name="connsiteX2" fmla="*/ 690330 w 1348345"/>
                <a:gd name="connsiteY2" fmla="*/ 2070953 h 2204679"/>
                <a:gd name="connsiteX3" fmla="*/ 668645 w 1348345"/>
                <a:gd name="connsiteY3" fmla="*/ 2063724 h 2204679"/>
                <a:gd name="connsiteX4" fmla="*/ 661416 w 1348345"/>
                <a:gd name="connsiteY4" fmla="*/ 2056496 h 2204679"/>
                <a:gd name="connsiteX5" fmla="*/ 639731 w 1348345"/>
                <a:gd name="connsiteY5" fmla="*/ 2049268 h 2204679"/>
                <a:gd name="connsiteX6" fmla="*/ 621660 w 1348345"/>
                <a:gd name="connsiteY6" fmla="*/ 2031196 h 2204679"/>
                <a:gd name="connsiteX7" fmla="*/ 618045 w 1348345"/>
                <a:gd name="connsiteY7" fmla="*/ 2020354 h 2204679"/>
                <a:gd name="connsiteX8" fmla="*/ 610817 w 1348345"/>
                <a:gd name="connsiteY8" fmla="*/ 2013125 h 2204679"/>
                <a:gd name="connsiteX9" fmla="*/ 596360 w 1348345"/>
                <a:gd name="connsiteY9" fmla="*/ 1991440 h 2204679"/>
                <a:gd name="connsiteX10" fmla="*/ 585517 w 1348345"/>
                <a:gd name="connsiteY10" fmla="*/ 1980597 h 2204679"/>
                <a:gd name="connsiteX11" fmla="*/ 571060 w 1348345"/>
                <a:gd name="connsiteY11" fmla="*/ 1962526 h 2204679"/>
                <a:gd name="connsiteX12" fmla="*/ 560218 w 1348345"/>
                <a:gd name="connsiteY12" fmla="*/ 1940841 h 2204679"/>
                <a:gd name="connsiteX13" fmla="*/ 549375 w 1348345"/>
                <a:gd name="connsiteY13" fmla="*/ 1908313 h 2204679"/>
                <a:gd name="connsiteX14" fmla="*/ 538532 w 1348345"/>
                <a:gd name="connsiteY14" fmla="*/ 1875785 h 2204679"/>
                <a:gd name="connsiteX15" fmla="*/ 534918 w 1348345"/>
                <a:gd name="connsiteY15" fmla="*/ 1864942 h 2204679"/>
                <a:gd name="connsiteX16" fmla="*/ 531304 w 1348345"/>
                <a:gd name="connsiteY16" fmla="*/ 1850485 h 2204679"/>
                <a:gd name="connsiteX17" fmla="*/ 534918 w 1348345"/>
                <a:gd name="connsiteY17" fmla="*/ 1821571 h 2204679"/>
                <a:gd name="connsiteX18" fmla="*/ 545761 w 1348345"/>
                <a:gd name="connsiteY18" fmla="*/ 1742058 h 2204679"/>
                <a:gd name="connsiteX19" fmla="*/ 549375 w 1348345"/>
                <a:gd name="connsiteY19" fmla="*/ 1731215 h 2204679"/>
                <a:gd name="connsiteX20" fmla="*/ 556604 w 1348345"/>
                <a:gd name="connsiteY20" fmla="*/ 1720373 h 2204679"/>
                <a:gd name="connsiteX21" fmla="*/ 560218 w 1348345"/>
                <a:gd name="connsiteY21" fmla="*/ 1709530 h 2204679"/>
                <a:gd name="connsiteX22" fmla="*/ 574675 w 1348345"/>
                <a:gd name="connsiteY22" fmla="*/ 1687845 h 2204679"/>
                <a:gd name="connsiteX23" fmla="*/ 567446 w 1348345"/>
                <a:gd name="connsiteY23" fmla="*/ 1673388 h 2204679"/>
                <a:gd name="connsiteX24" fmla="*/ 552989 w 1348345"/>
                <a:gd name="connsiteY24" fmla="*/ 1658931 h 2204679"/>
                <a:gd name="connsiteX25" fmla="*/ 538532 w 1348345"/>
                <a:gd name="connsiteY25" fmla="*/ 1633631 h 2204679"/>
                <a:gd name="connsiteX26" fmla="*/ 534918 w 1348345"/>
                <a:gd name="connsiteY26" fmla="*/ 1622788 h 2204679"/>
                <a:gd name="connsiteX27" fmla="*/ 527690 w 1348345"/>
                <a:gd name="connsiteY27" fmla="*/ 1611946 h 2204679"/>
                <a:gd name="connsiteX28" fmla="*/ 516847 w 1348345"/>
                <a:gd name="connsiteY28" fmla="*/ 1572189 h 2204679"/>
                <a:gd name="connsiteX29" fmla="*/ 513233 w 1348345"/>
                <a:gd name="connsiteY29" fmla="*/ 1561347 h 2204679"/>
                <a:gd name="connsiteX30" fmla="*/ 516847 w 1348345"/>
                <a:gd name="connsiteY30" fmla="*/ 1546890 h 2204679"/>
                <a:gd name="connsiteX31" fmla="*/ 524076 w 1348345"/>
                <a:gd name="connsiteY31" fmla="*/ 1525204 h 2204679"/>
                <a:gd name="connsiteX32" fmla="*/ 527690 w 1348345"/>
                <a:gd name="connsiteY32" fmla="*/ 1503519 h 2204679"/>
                <a:gd name="connsiteX33" fmla="*/ 531304 w 1348345"/>
                <a:gd name="connsiteY33" fmla="*/ 1478219 h 2204679"/>
                <a:gd name="connsiteX34" fmla="*/ 534918 w 1348345"/>
                <a:gd name="connsiteY34" fmla="*/ 1463762 h 2204679"/>
                <a:gd name="connsiteX35" fmla="*/ 538532 w 1348345"/>
                <a:gd name="connsiteY35" fmla="*/ 1445691 h 2204679"/>
                <a:gd name="connsiteX36" fmla="*/ 545761 w 1348345"/>
                <a:gd name="connsiteY36" fmla="*/ 1424006 h 2204679"/>
                <a:gd name="connsiteX37" fmla="*/ 549375 w 1348345"/>
                <a:gd name="connsiteY37" fmla="*/ 1413163 h 2204679"/>
                <a:gd name="connsiteX38" fmla="*/ 552989 w 1348345"/>
                <a:gd name="connsiteY38" fmla="*/ 1402320 h 2204679"/>
                <a:gd name="connsiteX39" fmla="*/ 556604 w 1348345"/>
                <a:gd name="connsiteY39" fmla="*/ 1391478 h 2204679"/>
                <a:gd name="connsiteX40" fmla="*/ 563832 w 1348345"/>
                <a:gd name="connsiteY40" fmla="*/ 1362564 h 2204679"/>
                <a:gd name="connsiteX41" fmla="*/ 560218 w 1348345"/>
                <a:gd name="connsiteY41" fmla="*/ 1351721 h 2204679"/>
                <a:gd name="connsiteX42" fmla="*/ 552989 w 1348345"/>
                <a:gd name="connsiteY42" fmla="*/ 1344493 h 2204679"/>
                <a:gd name="connsiteX43" fmla="*/ 549375 w 1348345"/>
                <a:gd name="connsiteY43" fmla="*/ 1322807 h 2204679"/>
                <a:gd name="connsiteX44" fmla="*/ 545761 w 1348345"/>
                <a:gd name="connsiteY44" fmla="*/ 1308351 h 2204679"/>
                <a:gd name="connsiteX45" fmla="*/ 538532 w 1348345"/>
                <a:gd name="connsiteY45" fmla="*/ 1286665 h 2204679"/>
                <a:gd name="connsiteX46" fmla="*/ 534918 w 1348345"/>
                <a:gd name="connsiteY46" fmla="*/ 1268594 h 2204679"/>
                <a:gd name="connsiteX47" fmla="*/ 538532 w 1348345"/>
                <a:gd name="connsiteY47" fmla="*/ 1254137 h 2204679"/>
                <a:gd name="connsiteX48" fmla="*/ 542147 w 1348345"/>
                <a:gd name="connsiteY48" fmla="*/ 1243294 h 2204679"/>
                <a:gd name="connsiteX49" fmla="*/ 545761 w 1348345"/>
                <a:gd name="connsiteY49" fmla="*/ 1225223 h 2204679"/>
                <a:gd name="connsiteX50" fmla="*/ 552989 w 1348345"/>
                <a:gd name="connsiteY50" fmla="*/ 1167396 h 2204679"/>
                <a:gd name="connsiteX51" fmla="*/ 560218 w 1348345"/>
                <a:gd name="connsiteY51" fmla="*/ 1145710 h 2204679"/>
                <a:gd name="connsiteX52" fmla="*/ 578289 w 1348345"/>
                <a:gd name="connsiteY52" fmla="*/ 1131253 h 2204679"/>
                <a:gd name="connsiteX53" fmla="*/ 596360 w 1348345"/>
                <a:gd name="connsiteY53" fmla="*/ 1116796 h 2204679"/>
                <a:gd name="connsiteX54" fmla="*/ 603589 w 1348345"/>
                <a:gd name="connsiteY54" fmla="*/ 1095111 h 2204679"/>
                <a:gd name="connsiteX55" fmla="*/ 610817 w 1348345"/>
                <a:gd name="connsiteY55" fmla="*/ 1069811 h 2204679"/>
                <a:gd name="connsiteX56" fmla="*/ 625274 w 1348345"/>
                <a:gd name="connsiteY56" fmla="*/ 1051740 h 2204679"/>
                <a:gd name="connsiteX57" fmla="*/ 639731 w 1348345"/>
                <a:gd name="connsiteY57" fmla="*/ 1033669 h 2204679"/>
                <a:gd name="connsiteX58" fmla="*/ 650574 w 1348345"/>
                <a:gd name="connsiteY58" fmla="*/ 1015598 h 2204679"/>
                <a:gd name="connsiteX59" fmla="*/ 657802 w 1348345"/>
                <a:gd name="connsiteY59" fmla="*/ 1004755 h 2204679"/>
                <a:gd name="connsiteX60" fmla="*/ 686716 w 1348345"/>
                <a:gd name="connsiteY60" fmla="*/ 993913 h 2204679"/>
                <a:gd name="connsiteX61" fmla="*/ 755386 w 1348345"/>
                <a:gd name="connsiteY61" fmla="*/ 983070 h 2204679"/>
                <a:gd name="connsiteX62" fmla="*/ 863813 w 1348345"/>
                <a:gd name="connsiteY62" fmla="*/ 972227 h 2204679"/>
                <a:gd name="connsiteX63" fmla="*/ 910798 w 1348345"/>
                <a:gd name="connsiteY63" fmla="*/ 964999 h 2204679"/>
                <a:gd name="connsiteX64" fmla="*/ 968626 w 1348345"/>
                <a:gd name="connsiteY64" fmla="*/ 968613 h 2204679"/>
                <a:gd name="connsiteX65" fmla="*/ 1015611 w 1348345"/>
                <a:gd name="connsiteY65" fmla="*/ 957770 h 2204679"/>
                <a:gd name="connsiteX66" fmla="*/ 1069824 w 1348345"/>
                <a:gd name="connsiteY66" fmla="*/ 954156 h 2204679"/>
                <a:gd name="connsiteX67" fmla="*/ 1120423 w 1348345"/>
                <a:gd name="connsiteY67" fmla="*/ 943313 h 2204679"/>
                <a:gd name="connsiteX68" fmla="*/ 1152951 w 1348345"/>
                <a:gd name="connsiteY68" fmla="*/ 939699 h 2204679"/>
                <a:gd name="connsiteX69" fmla="*/ 1174637 w 1348345"/>
                <a:gd name="connsiteY69" fmla="*/ 932471 h 2204679"/>
                <a:gd name="connsiteX70" fmla="*/ 1199936 w 1348345"/>
                <a:gd name="connsiteY70" fmla="*/ 928856 h 2204679"/>
                <a:gd name="connsiteX71" fmla="*/ 1221622 w 1348345"/>
                <a:gd name="connsiteY71" fmla="*/ 925242 h 2204679"/>
                <a:gd name="connsiteX72" fmla="*/ 1236079 w 1348345"/>
                <a:gd name="connsiteY72" fmla="*/ 918014 h 2204679"/>
                <a:gd name="connsiteX73" fmla="*/ 1246921 w 1348345"/>
                <a:gd name="connsiteY73" fmla="*/ 899943 h 2204679"/>
                <a:gd name="connsiteX74" fmla="*/ 1254150 w 1348345"/>
                <a:gd name="connsiteY74" fmla="*/ 885486 h 2204679"/>
                <a:gd name="connsiteX75" fmla="*/ 1264993 w 1348345"/>
                <a:gd name="connsiteY75" fmla="*/ 849343 h 2204679"/>
                <a:gd name="connsiteX76" fmla="*/ 1272221 w 1348345"/>
                <a:gd name="connsiteY76" fmla="*/ 827658 h 2204679"/>
                <a:gd name="connsiteX77" fmla="*/ 1275835 w 1348345"/>
                <a:gd name="connsiteY77" fmla="*/ 816815 h 2204679"/>
                <a:gd name="connsiteX78" fmla="*/ 1279449 w 1348345"/>
                <a:gd name="connsiteY78" fmla="*/ 791516 h 2204679"/>
                <a:gd name="connsiteX79" fmla="*/ 1283064 w 1348345"/>
                <a:gd name="connsiteY79" fmla="*/ 769830 h 2204679"/>
                <a:gd name="connsiteX80" fmla="*/ 1290292 w 1348345"/>
                <a:gd name="connsiteY80" fmla="*/ 704774 h 2204679"/>
                <a:gd name="connsiteX81" fmla="*/ 1293906 w 1348345"/>
                <a:gd name="connsiteY81" fmla="*/ 661403 h 2204679"/>
                <a:gd name="connsiteX82" fmla="*/ 1301135 w 1348345"/>
                <a:gd name="connsiteY82" fmla="*/ 621647 h 2204679"/>
                <a:gd name="connsiteX83" fmla="*/ 1311977 w 1348345"/>
                <a:gd name="connsiteY83" fmla="*/ 534905 h 2204679"/>
                <a:gd name="connsiteX84" fmla="*/ 1315592 w 1348345"/>
                <a:gd name="connsiteY84" fmla="*/ 487920 h 2204679"/>
                <a:gd name="connsiteX85" fmla="*/ 1319206 w 1348345"/>
                <a:gd name="connsiteY85" fmla="*/ 448164 h 2204679"/>
                <a:gd name="connsiteX86" fmla="*/ 1322820 w 1348345"/>
                <a:gd name="connsiteY86" fmla="*/ 397565 h 2204679"/>
                <a:gd name="connsiteX87" fmla="*/ 1326434 w 1348345"/>
                <a:gd name="connsiteY87" fmla="*/ 357808 h 2204679"/>
                <a:gd name="connsiteX88" fmla="*/ 1333663 w 1348345"/>
                <a:gd name="connsiteY88" fmla="*/ 321666 h 2204679"/>
                <a:gd name="connsiteX89" fmla="*/ 1340891 w 1348345"/>
                <a:gd name="connsiteY89" fmla="*/ 314437 h 2204679"/>
                <a:gd name="connsiteX90" fmla="*/ 1348120 w 1348345"/>
                <a:gd name="connsiteY90" fmla="*/ 292752 h 2204679"/>
                <a:gd name="connsiteX91" fmla="*/ 1340891 w 1348345"/>
                <a:gd name="connsiteY91" fmla="*/ 260224 h 2204679"/>
                <a:gd name="connsiteX92" fmla="*/ 1330049 w 1348345"/>
                <a:gd name="connsiteY92" fmla="*/ 224082 h 2204679"/>
                <a:gd name="connsiteX93" fmla="*/ 1326434 w 1348345"/>
                <a:gd name="connsiteY93" fmla="*/ 206011 h 2204679"/>
                <a:gd name="connsiteX94" fmla="*/ 1315592 w 1348345"/>
                <a:gd name="connsiteY94" fmla="*/ 180711 h 2204679"/>
                <a:gd name="connsiteX95" fmla="*/ 1308363 w 1348345"/>
                <a:gd name="connsiteY95" fmla="*/ 159026 h 2204679"/>
                <a:gd name="connsiteX96" fmla="*/ 1272221 w 1348345"/>
                <a:gd name="connsiteY96" fmla="*/ 79513 h 2204679"/>
                <a:gd name="connsiteX97" fmla="*/ 1254150 w 1348345"/>
                <a:gd name="connsiteY97" fmla="*/ 39756 h 2204679"/>
                <a:gd name="connsiteX98" fmla="*/ 1232464 w 1348345"/>
                <a:gd name="connsiteY98" fmla="*/ 0 h 2204679"/>
                <a:gd name="connsiteX99" fmla="*/ 1210779 w 1348345"/>
                <a:gd name="connsiteY99" fmla="*/ 7228 h 2204679"/>
                <a:gd name="connsiteX100" fmla="*/ 1178251 w 1348345"/>
                <a:gd name="connsiteY100" fmla="*/ 14456 h 2204679"/>
                <a:gd name="connsiteX101" fmla="*/ 1167408 w 1348345"/>
                <a:gd name="connsiteY101" fmla="*/ 21685 h 2204679"/>
                <a:gd name="connsiteX102" fmla="*/ 1145723 w 1348345"/>
                <a:gd name="connsiteY102" fmla="*/ 28913 h 2204679"/>
                <a:gd name="connsiteX103" fmla="*/ 1124038 w 1348345"/>
                <a:gd name="connsiteY103" fmla="*/ 36142 h 2204679"/>
                <a:gd name="connsiteX104" fmla="*/ 1102352 w 1348345"/>
                <a:gd name="connsiteY104" fmla="*/ 43370 h 2204679"/>
                <a:gd name="connsiteX105" fmla="*/ 1087895 w 1348345"/>
                <a:gd name="connsiteY105" fmla="*/ 50599 h 2204679"/>
                <a:gd name="connsiteX106" fmla="*/ 1066210 w 1348345"/>
                <a:gd name="connsiteY106" fmla="*/ 54213 h 2204679"/>
                <a:gd name="connsiteX107" fmla="*/ 1051753 w 1348345"/>
                <a:gd name="connsiteY107" fmla="*/ 57827 h 2204679"/>
                <a:gd name="connsiteX108" fmla="*/ 1030068 w 1348345"/>
                <a:gd name="connsiteY108" fmla="*/ 61441 h 2204679"/>
                <a:gd name="connsiteX109" fmla="*/ 874656 w 1348345"/>
                <a:gd name="connsiteY109" fmla="*/ 61441 h 2204679"/>
                <a:gd name="connsiteX110" fmla="*/ 827671 w 1348345"/>
                <a:gd name="connsiteY110" fmla="*/ 72284 h 2204679"/>
                <a:gd name="connsiteX111" fmla="*/ 809600 w 1348345"/>
                <a:gd name="connsiteY111" fmla="*/ 75898 h 2204679"/>
                <a:gd name="connsiteX112" fmla="*/ 798757 w 1348345"/>
                <a:gd name="connsiteY112" fmla="*/ 83127 h 2204679"/>
                <a:gd name="connsiteX113" fmla="*/ 733701 w 1348345"/>
                <a:gd name="connsiteY113" fmla="*/ 104812 h 2204679"/>
                <a:gd name="connsiteX114" fmla="*/ 722858 w 1348345"/>
                <a:gd name="connsiteY114" fmla="*/ 112041 h 2204679"/>
                <a:gd name="connsiteX115" fmla="*/ 646959 w 1348345"/>
                <a:gd name="connsiteY115" fmla="*/ 151797 h 2204679"/>
                <a:gd name="connsiteX116" fmla="*/ 632502 w 1348345"/>
                <a:gd name="connsiteY116" fmla="*/ 162640 h 2204679"/>
                <a:gd name="connsiteX117" fmla="*/ 621660 w 1348345"/>
                <a:gd name="connsiteY117" fmla="*/ 177097 h 2204679"/>
                <a:gd name="connsiteX118" fmla="*/ 592746 w 1348345"/>
                <a:gd name="connsiteY118" fmla="*/ 206011 h 2204679"/>
                <a:gd name="connsiteX119" fmla="*/ 567446 w 1348345"/>
                <a:gd name="connsiteY119" fmla="*/ 238539 h 2204679"/>
                <a:gd name="connsiteX120" fmla="*/ 538532 w 1348345"/>
                <a:gd name="connsiteY120" fmla="*/ 271067 h 2204679"/>
                <a:gd name="connsiteX121" fmla="*/ 487933 w 1348345"/>
                <a:gd name="connsiteY121" fmla="*/ 336123 h 2204679"/>
                <a:gd name="connsiteX122" fmla="*/ 299993 w 1348345"/>
                <a:gd name="connsiteY122" fmla="*/ 534905 h 2204679"/>
                <a:gd name="connsiteX123" fmla="*/ 126510 w 1348345"/>
                <a:gd name="connsiteY123" fmla="*/ 733688 h 2204679"/>
                <a:gd name="connsiteX124" fmla="*/ 57840 w 1348345"/>
                <a:gd name="connsiteY124" fmla="*/ 831272 h 2204679"/>
                <a:gd name="connsiteX125" fmla="*/ 7241 w 1348345"/>
                <a:gd name="connsiteY125" fmla="*/ 936085 h 2204679"/>
                <a:gd name="connsiteX126" fmla="*/ 3626 w 1348345"/>
                <a:gd name="connsiteY126" fmla="*/ 961385 h 2204679"/>
                <a:gd name="connsiteX127" fmla="*/ 12 w 1348345"/>
                <a:gd name="connsiteY127" fmla="*/ 972227 h 2204679"/>
                <a:gd name="connsiteX128" fmla="*/ 7241 w 1348345"/>
                <a:gd name="connsiteY128" fmla="*/ 1019212 h 2204679"/>
                <a:gd name="connsiteX129" fmla="*/ 10855 w 1348345"/>
                <a:gd name="connsiteY129" fmla="*/ 1033669 h 2204679"/>
                <a:gd name="connsiteX130" fmla="*/ 25312 w 1348345"/>
                <a:gd name="connsiteY130" fmla="*/ 1051740 h 2204679"/>
                <a:gd name="connsiteX131" fmla="*/ 28926 w 1348345"/>
                <a:gd name="connsiteY131" fmla="*/ 1062583 h 2204679"/>
                <a:gd name="connsiteX132" fmla="*/ 36155 w 1348345"/>
                <a:gd name="connsiteY132" fmla="*/ 1069811 h 2204679"/>
                <a:gd name="connsiteX133" fmla="*/ 43383 w 1348345"/>
                <a:gd name="connsiteY133" fmla="*/ 1080654 h 2204679"/>
                <a:gd name="connsiteX134" fmla="*/ 54226 w 1348345"/>
                <a:gd name="connsiteY134" fmla="*/ 1095111 h 2204679"/>
                <a:gd name="connsiteX135" fmla="*/ 61454 w 1348345"/>
                <a:gd name="connsiteY135" fmla="*/ 1105954 h 2204679"/>
                <a:gd name="connsiteX136" fmla="*/ 65068 w 1348345"/>
                <a:gd name="connsiteY136" fmla="*/ 1116796 h 2204679"/>
                <a:gd name="connsiteX137" fmla="*/ 72297 w 1348345"/>
                <a:gd name="connsiteY137" fmla="*/ 1124025 h 2204679"/>
                <a:gd name="connsiteX138" fmla="*/ 83140 w 1348345"/>
                <a:gd name="connsiteY138" fmla="*/ 1149324 h 2204679"/>
                <a:gd name="connsiteX139" fmla="*/ 86754 w 1348345"/>
                <a:gd name="connsiteY139" fmla="*/ 1167396 h 2204679"/>
                <a:gd name="connsiteX140" fmla="*/ 93982 w 1348345"/>
                <a:gd name="connsiteY140" fmla="*/ 1181853 h 2204679"/>
                <a:gd name="connsiteX141" fmla="*/ 104825 w 1348345"/>
                <a:gd name="connsiteY141" fmla="*/ 1210766 h 2204679"/>
                <a:gd name="connsiteX142" fmla="*/ 112053 w 1348345"/>
                <a:gd name="connsiteY142" fmla="*/ 1225223 h 2204679"/>
                <a:gd name="connsiteX143" fmla="*/ 122896 w 1348345"/>
                <a:gd name="connsiteY143" fmla="*/ 1254137 h 2204679"/>
                <a:gd name="connsiteX144" fmla="*/ 130125 w 1348345"/>
                <a:gd name="connsiteY144" fmla="*/ 1283051 h 2204679"/>
                <a:gd name="connsiteX145" fmla="*/ 133739 w 1348345"/>
                <a:gd name="connsiteY145" fmla="*/ 1293894 h 2204679"/>
                <a:gd name="connsiteX146" fmla="*/ 148196 w 1348345"/>
                <a:gd name="connsiteY146" fmla="*/ 1319193 h 2204679"/>
                <a:gd name="connsiteX147" fmla="*/ 162653 w 1348345"/>
                <a:gd name="connsiteY147" fmla="*/ 1362564 h 2204679"/>
                <a:gd name="connsiteX148" fmla="*/ 180724 w 1348345"/>
                <a:gd name="connsiteY148" fmla="*/ 1405935 h 2204679"/>
                <a:gd name="connsiteX149" fmla="*/ 187952 w 1348345"/>
                <a:gd name="connsiteY149" fmla="*/ 1431234 h 2204679"/>
                <a:gd name="connsiteX150" fmla="*/ 224094 w 1348345"/>
                <a:gd name="connsiteY150" fmla="*/ 1503519 h 2204679"/>
                <a:gd name="connsiteX151" fmla="*/ 256623 w 1348345"/>
                <a:gd name="connsiteY151" fmla="*/ 1550504 h 2204679"/>
                <a:gd name="connsiteX152" fmla="*/ 263851 w 1348345"/>
                <a:gd name="connsiteY152" fmla="*/ 1561347 h 2204679"/>
                <a:gd name="connsiteX153" fmla="*/ 289151 w 1348345"/>
                <a:gd name="connsiteY153" fmla="*/ 1590260 h 2204679"/>
                <a:gd name="connsiteX154" fmla="*/ 296379 w 1348345"/>
                <a:gd name="connsiteY154" fmla="*/ 1611946 h 2204679"/>
                <a:gd name="connsiteX155" fmla="*/ 285536 w 1348345"/>
                <a:gd name="connsiteY155" fmla="*/ 1622788 h 2204679"/>
                <a:gd name="connsiteX156" fmla="*/ 271079 w 1348345"/>
                <a:gd name="connsiteY156" fmla="*/ 1626403 h 2204679"/>
                <a:gd name="connsiteX157" fmla="*/ 148196 w 1348345"/>
                <a:gd name="connsiteY157" fmla="*/ 1630017 h 2204679"/>
                <a:gd name="connsiteX158" fmla="*/ 119282 w 1348345"/>
                <a:gd name="connsiteY158" fmla="*/ 1640860 h 2204679"/>
                <a:gd name="connsiteX159" fmla="*/ 68683 w 1348345"/>
                <a:gd name="connsiteY159" fmla="*/ 1655317 h 2204679"/>
                <a:gd name="connsiteX160" fmla="*/ 50611 w 1348345"/>
                <a:gd name="connsiteY160" fmla="*/ 1666159 h 2204679"/>
                <a:gd name="connsiteX161" fmla="*/ 32540 w 1348345"/>
                <a:gd name="connsiteY161" fmla="*/ 1680616 h 2204679"/>
                <a:gd name="connsiteX162" fmla="*/ 28926 w 1348345"/>
                <a:gd name="connsiteY162" fmla="*/ 1691459 h 2204679"/>
                <a:gd name="connsiteX163" fmla="*/ 36155 w 1348345"/>
                <a:gd name="connsiteY163" fmla="*/ 1752901 h 2204679"/>
                <a:gd name="connsiteX164" fmla="*/ 65068 w 1348345"/>
                <a:gd name="connsiteY164" fmla="*/ 1803500 h 2204679"/>
                <a:gd name="connsiteX165" fmla="*/ 68683 w 1348345"/>
                <a:gd name="connsiteY165" fmla="*/ 1814343 h 2204679"/>
                <a:gd name="connsiteX166" fmla="*/ 93982 w 1348345"/>
                <a:gd name="connsiteY166" fmla="*/ 1850485 h 2204679"/>
                <a:gd name="connsiteX167" fmla="*/ 126510 w 1348345"/>
                <a:gd name="connsiteY167" fmla="*/ 1890241 h 2204679"/>
                <a:gd name="connsiteX168" fmla="*/ 133739 w 1348345"/>
                <a:gd name="connsiteY168" fmla="*/ 1901084 h 2204679"/>
                <a:gd name="connsiteX169" fmla="*/ 169881 w 1348345"/>
                <a:gd name="connsiteY169" fmla="*/ 1948069 h 2204679"/>
                <a:gd name="connsiteX170" fmla="*/ 209638 w 1348345"/>
                <a:gd name="connsiteY170" fmla="*/ 1991440 h 2204679"/>
                <a:gd name="connsiteX171" fmla="*/ 245780 w 1348345"/>
                <a:gd name="connsiteY171" fmla="*/ 2038425 h 2204679"/>
                <a:gd name="connsiteX172" fmla="*/ 285536 w 1348345"/>
                <a:gd name="connsiteY172" fmla="*/ 2081796 h 2204679"/>
                <a:gd name="connsiteX173" fmla="*/ 296379 w 1348345"/>
                <a:gd name="connsiteY173" fmla="*/ 2096253 h 2204679"/>
                <a:gd name="connsiteX174" fmla="*/ 310836 w 1348345"/>
                <a:gd name="connsiteY174" fmla="*/ 2107095 h 2204679"/>
                <a:gd name="connsiteX175" fmla="*/ 343364 w 1348345"/>
                <a:gd name="connsiteY175" fmla="*/ 2139623 h 2204679"/>
                <a:gd name="connsiteX176" fmla="*/ 368664 w 1348345"/>
                <a:gd name="connsiteY176" fmla="*/ 2161309 h 2204679"/>
                <a:gd name="connsiteX177" fmla="*/ 393963 w 1348345"/>
                <a:gd name="connsiteY177" fmla="*/ 2182994 h 2204679"/>
                <a:gd name="connsiteX178" fmla="*/ 422877 w 1348345"/>
                <a:gd name="connsiteY178" fmla="*/ 2197451 h 2204679"/>
                <a:gd name="connsiteX179" fmla="*/ 448177 w 1348345"/>
                <a:gd name="connsiteY179" fmla="*/ 2204679 h 2204679"/>
                <a:gd name="connsiteX180" fmla="*/ 462634 w 1348345"/>
                <a:gd name="connsiteY180" fmla="*/ 2201065 h 2204679"/>
                <a:gd name="connsiteX181" fmla="*/ 484319 w 1348345"/>
                <a:gd name="connsiteY181" fmla="*/ 2190222 h 2204679"/>
                <a:gd name="connsiteX182" fmla="*/ 524076 w 1348345"/>
                <a:gd name="connsiteY182" fmla="*/ 2182994 h 2204679"/>
                <a:gd name="connsiteX183" fmla="*/ 552989 w 1348345"/>
                <a:gd name="connsiteY183" fmla="*/ 2179380 h 2204679"/>
                <a:gd name="connsiteX184" fmla="*/ 581903 w 1348345"/>
                <a:gd name="connsiteY184" fmla="*/ 2172151 h 2204679"/>
                <a:gd name="connsiteX185" fmla="*/ 603589 w 1348345"/>
                <a:gd name="connsiteY185" fmla="*/ 2164923 h 2204679"/>
                <a:gd name="connsiteX186" fmla="*/ 618045 w 1348345"/>
                <a:gd name="connsiteY186" fmla="*/ 2161309 h 2204679"/>
                <a:gd name="connsiteX187" fmla="*/ 639731 w 1348345"/>
                <a:gd name="connsiteY187" fmla="*/ 2150466 h 2204679"/>
                <a:gd name="connsiteX188" fmla="*/ 650574 w 1348345"/>
                <a:gd name="connsiteY188" fmla="*/ 2143237 h 2204679"/>
                <a:gd name="connsiteX189" fmla="*/ 683102 w 1348345"/>
                <a:gd name="connsiteY189" fmla="*/ 2128781 h 2204679"/>
                <a:gd name="connsiteX190" fmla="*/ 697559 w 1348345"/>
                <a:gd name="connsiteY190" fmla="*/ 2110709 h 2204679"/>
                <a:gd name="connsiteX191" fmla="*/ 737315 w 1348345"/>
                <a:gd name="connsiteY191" fmla="*/ 2085410 h 2204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348345" h="2204679">
                  <a:moveTo>
                    <a:pt x="737315" y="2085410"/>
                  </a:moveTo>
                  <a:lnTo>
                    <a:pt x="737315" y="2085410"/>
                  </a:lnTo>
                  <a:cubicBezTo>
                    <a:pt x="671252" y="2070728"/>
                    <a:pt x="728437" y="2086196"/>
                    <a:pt x="690330" y="2070953"/>
                  </a:cubicBezTo>
                  <a:cubicBezTo>
                    <a:pt x="683256" y="2068123"/>
                    <a:pt x="668645" y="2063724"/>
                    <a:pt x="668645" y="2063724"/>
                  </a:cubicBezTo>
                  <a:cubicBezTo>
                    <a:pt x="666235" y="2061315"/>
                    <a:pt x="664464" y="2058020"/>
                    <a:pt x="661416" y="2056496"/>
                  </a:cubicBezTo>
                  <a:cubicBezTo>
                    <a:pt x="654601" y="2053089"/>
                    <a:pt x="639731" y="2049268"/>
                    <a:pt x="639731" y="2049268"/>
                  </a:cubicBezTo>
                  <a:cubicBezTo>
                    <a:pt x="628887" y="2042038"/>
                    <a:pt x="627685" y="2043245"/>
                    <a:pt x="621660" y="2031196"/>
                  </a:cubicBezTo>
                  <a:cubicBezTo>
                    <a:pt x="619956" y="2027789"/>
                    <a:pt x="620005" y="2023621"/>
                    <a:pt x="618045" y="2020354"/>
                  </a:cubicBezTo>
                  <a:cubicBezTo>
                    <a:pt x="616292" y="2017432"/>
                    <a:pt x="612861" y="2015851"/>
                    <a:pt x="610817" y="2013125"/>
                  </a:cubicBezTo>
                  <a:cubicBezTo>
                    <a:pt x="605605" y="2006175"/>
                    <a:pt x="602503" y="1997583"/>
                    <a:pt x="596360" y="1991440"/>
                  </a:cubicBezTo>
                  <a:cubicBezTo>
                    <a:pt x="592746" y="1987826"/>
                    <a:pt x="588789" y="1984524"/>
                    <a:pt x="585517" y="1980597"/>
                  </a:cubicBezTo>
                  <a:cubicBezTo>
                    <a:pt x="562730" y="1953252"/>
                    <a:pt x="592084" y="1983547"/>
                    <a:pt x="571060" y="1962526"/>
                  </a:cubicBezTo>
                  <a:cubicBezTo>
                    <a:pt x="557882" y="1922990"/>
                    <a:pt x="578897" y="1982868"/>
                    <a:pt x="560218" y="1940841"/>
                  </a:cubicBezTo>
                  <a:cubicBezTo>
                    <a:pt x="560217" y="1940839"/>
                    <a:pt x="551183" y="1913736"/>
                    <a:pt x="549375" y="1908313"/>
                  </a:cubicBezTo>
                  <a:lnTo>
                    <a:pt x="538532" y="1875785"/>
                  </a:lnTo>
                  <a:cubicBezTo>
                    <a:pt x="537327" y="1872171"/>
                    <a:pt x="535842" y="1868638"/>
                    <a:pt x="534918" y="1864942"/>
                  </a:cubicBezTo>
                  <a:lnTo>
                    <a:pt x="531304" y="1850485"/>
                  </a:lnTo>
                  <a:cubicBezTo>
                    <a:pt x="532509" y="1840847"/>
                    <a:pt x="533805" y="1831220"/>
                    <a:pt x="534918" y="1821571"/>
                  </a:cubicBezTo>
                  <a:cubicBezTo>
                    <a:pt x="539411" y="1782634"/>
                    <a:pt x="537603" y="1770612"/>
                    <a:pt x="545761" y="1742058"/>
                  </a:cubicBezTo>
                  <a:cubicBezTo>
                    <a:pt x="546808" y="1738395"/>
                    <a:pt x="547671" y="1734623"/>
                    <a:pt x="549375" y="1731215"/>
                  </a:cubicBezTo>
                  <a:cubicBezTo>
                    <a:pt x="551318" y="1727330"/>
                    <a:pt x="554194" y="1723987"/>
                    <a:pt x="556604" y="1720373"/>
                  </a:cubicBezTo>
                  <a:cubicBezTo>
                    <a:pt x="557809" y="1716759"/>
                    <a:pt x="558368" y="1712860"/>
                    <a:pt x="560218" y="1709530"/>
                  </a:cubicBezTo>
                  <a:cubicBezTo>
                    <a:pt x="564437" y="1701936"/>
                    <a:pt x="574675" y="1687845"/>
                    <a:pt x="574675" y="1687845"/>
                  </a:cubicBezTo>
                  <a:cubicBezTo>
                    <a:pt x="580976" y="1668939"/>
                    <a:pt x="580421" y="1682655"/>
                    <a:pt x="567446" y="1673388"/>
                  </a:cubicBezTo>
                  <a:cubicBezTo>
                    <a:pt x="561900" y="1669427"/>
                    <a:pt x="552989" y="1658931"/>
                    <a:pt x="552989" y="1658931"/>
                  </a:cubicBezTo>
                  <a:cubicBezTo>
                    <a:pt x="544703" y="1634070"/>
                    <a:pt x="556037" y="1664265"/>
                    <a:pt x="538532" y="1633631"/>
                  </a:cubicBezTo>
                  <a:cubicBezTo>
                    <a:pt x="536642" y="1630323"/>
                    <a:pt x="536622" y="1626196"/>
                    <a:pt x="534918" y="1622788"/>
                  </a:cubicBezTo>
                  <a:cubicBezTo>
                    <a:pt x="532976" y="1618903"/>
                    <a:pt x="530099" y="1615560"/>
                    <a:pt x="527690" y="1611946"/>
                  </a:cubicBezTo>
                  <a:cubicBezTo>
                    <a:pt x="522582" y="1586402"/>
                    <a:pt x="526019" y="1599704"/>
                    <a:pt x="516847" y="1572189"/>
                  </a:cubicBezTo>
                  <a:lnTo>
                    <a:pt x="513233" y="1561347"/>
                  </a:lnTo>
                  <a:cubicBezTo>
                    <a:pt x="514438" y="1556528"/>
                    <a:pt x="515420" y="1551648"/>
                    <a:pt x="516847" y="1546890"/>
                  </a:cubicBezTo>
                  <a:cubicBezTo>
                    <a:pt x="519037" y="1539592"/>
                    <a:pt x="524076" y="1525204"/>
                    <a:pt x="524076" y="1525204"/>
                  </a:cubicBezTo>
                  <a:cubicBezTo>
                    <a:pt x="525281" y="1517976"/>
                    <a:pt x="526576" y="1510762"/>
                    <a:pt x="527690" y="1503519"/>
                  </a:cubicBezTo>
                  <a:cubicBezTo>
                    <a:pt x="528985" y="1495099"/>
                    <a:pt x="529780" y="1486601"/>
                    <a:pt x="531304" y="1478219"/>
                  </a:cubicBezTo>
                  <a:cubicBezTo>
                    <a:pt x="532193" y="1473332"/>
                    <a:pt x="533841" y="1468611"/>
                    <a:pt x="534918" y="1463762"/>
                  </a:cubicBezTo>
                  <a:cubicBezTo>
                    <a:pt x="536251" y="1457765"/>
                    <a:pt x="536916" y="1451617"/>
                    <a:pt x="538532" y="1445691"/>
                  </a:cubicBezTo>
                  <a:cubicBezTo>
                    <a:pt x="540537" y="1438340"/>
                    <a:pt x="543351" y="1431234"/>
                    <a:pt x="545761" y="1424006"/>
                  </a:cubicBezTo>
                  <a:lnTo>
                    <a:pt x="549375" y="1413163"/>
                  </a:lnTo>
                  <a:lnTo>
                    <a:pt x="552989" y="1402320"/>
                  </a:lnTo>
                  <a:cubicBezTo>
                    <a:pt x="554194" y="1398706"/>
                    <a:pt x="555680" y="1395174"/>
                    <a:pt x="556604" y="1391478"/>
                  </a:cubicBezTo>
                  <a:lnTo>
                    <a:pt x="563832" y="1362564"/>
                  </a:lnTo>
                  <a:cubicBezTo>
                    <a:pt x="562627" y="1358950"/>
                    <a:pt x="562178" y="1354988"/>
                    <a:pt x="560218" y="1351721"/>
                  </a:cubicBezTo>
                  <a:cubicBezTo>
                    <a:pt x="558465" y="1348799"/>
                    <a:pt x="554185" y="1347684"/>
                    <a:pt x="552989" y="1344493"/>
                  </a:cubicBezTo>
                  <a:cubicBezTo>
                    <a:pt x="550416" y="1337631"/>
                    <a:pt x="550812" y="1329993"/>
                    <a:pt x="549375" y="1322807"/>
                  </a:cubicBezTo>
                  <a:cubicBezTo>
                    <a:pt x="548401" y="1317936"/>
                    <a:pt x="547188" y="1313108"/>
                    <a:pt x="545761" y="1308351"/>
                  </a:cubicBezTo>
                  <a:cubicBezTo>
                    <a:pt x="543571" y="1301053"/>
                    <a:pt x="540026" y="1294137"/>
                    <a:pt x="538532" y="1286665"/>
                  </a:cubicBezTo>
                  <a:lnTo>
                    <a:pt x="534918" y="1268594"/>
                  </a:lnTo>
                  <a:cubicBezTo>
                    <a:pt x="536123" y="1263775"/>
                    <a:pt x="537167" y="1258913"/>
                    <a:pt x="538532" y="1254137"/>
                  </a:cubicBezTo>
                  <a:cubicBezTo>
                    <a:pt x="539579" y="1250474"/>
                    <a:pt x="541223" y="1246990"/>
                    <a:pt x="542147" y="1243294"/>
                  </a:cubicBezTo>
                  <a:cubicBezTo>
                    <a:pt x="543637" y="1237334"/>
                    <a:pt x="544556" y="1231247"/>
                    <a:pt x="545761" y="1225223"/>
                  </a:cubicBezTo>
                  <a:cubicBezTo>
                    <a:pt x="548185" y="1196138"/>
                    <a:pt x="546406" y="1189340"/>
                    <a:pt x="552989" y="1167396"/>
                  </a:cubicBezTo>
                  <a:cubicBezTo>
                    <a:pt x="555179" y="1160098"/>
                    <a:pt x="553878" y="1149937"/>
                    <a:pt x="560218" y="1145710"/>
                  </a:cubicBezTo>
                  <a:cubicBezTo>
                    <a:pt x="593596" y="1123458"/>
                    <a:pt x="552532" y="1151858"/>
                    <a:pt x="578289" y="1131253"/>
                  </a:cubicBezTo>
                  <a:cubicBezTo>
                    <a:pt x="601080" y="1113021"/>
                    <a:pt x="578912" y="1134247"/>
                    <a:pt x="596360" y="1116796"/>
                  </a:cubicBezTo>
                  <a:cubicBezTo>
                    <a:pt x="598770" y="1109568"/>
                    <a:pt x="601741" y="1102503"/>
                    <a:pt x="603589" y="1095111"/>
                  </a:cubicBezTo>
                  <a:cubicBezTo>
                    <a:pt x="604747" y="1090480"/>
                    <a:pt x="608225" y="1074995"/>
                    <a:pt x="610817" y="1069811"/>
                  </a:cubicBezTo>
                  <a:cubicBezTo>
                    <a:pt x="618231" y="1054981"/>
                    <a:pt x="616310" y="1062944"/>
                    <a:pt x="625274" y="1051740"/>
                  </a:cubicBezTo>
                  <a:cubicBezTo>
                    <a:pt x="643512" y="1028943"/>
                    <a:pt x="622276" y="1051124"/>
                    <a:pt x="639731" y="1033669"/>
                  </a:cubicBezTo>
                  <a:cubicBezTo>
                    <a:pt x="646008" y="1014837"/>
                    <a:pt x="639233" y="1029774"/>
                    <a:pt x="650574" y="1015598"/>
                  </a:cubicBezTo>
                  <a:cubicBezTo>
                    <a:pt x="653288" y="1012206"/>
                    <a:pt x="654465" y="1007536"/>
                    <a:pt x="657802" y="1004755"/>
                  </a:cubicBezTo>
                  <a:cubicBezTo>
                    <a:pt x="665901" y="998006"/>
                    <a:pt x="676990" y="996344"/>
                    <a:pt x="686716" y="993913"/>
                  </a:cubicBezTo>
                  <a:cubicBezTo>
                    <a:pt x="718081" y="978229"/>
                    <a:pt x="693413" y="988235"/>
                    <a:pt x="755386" y="983070"/>
                  </a:cubicBezTo>
                  <a:cubicBezTo>
                    <a:pt x="772462" y="981647"/>
                    <a:pt x="835939" y="975711"/>
                    <a:pt x="863813" y="972227"/>
                  </a:cubicBezTo>
                  <a:cubicBezTo>
                    <a:pt x="882418" y="969902"/>
                    <a:pt x="892709" y="968014"/>
                    <a:pt x="910798" y="964999"/>
                  </a:cubicBezTo>
                  <a:cubicBezTo>
                    <a:pt x="943969" y="976056"/>
                    <a:pt x="924902" y="972985"/>
                    <a:pt x="968626" y="968613"/>
                  </a:cubicBezTo>
                  <a:cubicBezTo>
                    <a:pt x="986486" y="962660"/>
                    <a:pt x="990689" y="960761"/>
                    <a:pt x="1015611" y="957770"/>
                  </a:cubicBezTo>
                  <a:cubicBezTo>
                    <a:pt x="1033593" y="955612"/>
                    <a:pt x="1051753" y="955361"/>
                    <a:pt x="1069824" y="954156"/>
                  </a:cubicBezTo>
                  <a:cubicBezTo>
                    <a:pt x="1086690" y="950542"/>
                    <a:pt x="1103429" y="946269"/>
                    <a:pt x="1120423" y="943313"/>
                  </a:cubicBezTo>
                  <a:cubicBezTo>
                    <a:pt x="1131171" y="941444"/>
                    <a:pt x="1142253" y="941838"/>
                    <a:pt x="1152951" y="939699"/>
                  </a:cubicBezTo>
                  <a:cubicBezTo>
                    <a:pt x="1160423" y="938205"/>
                    <a:pt x="1167213" y="934184"/>
                    <a:pt x="1174637" y="932471"/>
                  </a:cubicBezTo>
                  <a:cubicBezTo>
                    <a:pt x="1182937" y="930555"/>
                    <a:pt x="1191516" y="930151"/>
                    <a:pt x="1199936" y="928856"/>
                  </a:cubicBezTo>
                  <a:cubicBezTo>
                    <a:pt x="1207179" y="927742"/>
                    <a:pt x="1214393" y="926447"/>
                    <a:pt x="1221622" y="925242"/>
                  </a:cubicBezTo>
                  <a:cubicBezTo>
                    <a:pt x="1226441" y="922833"/>
                    <a:pt x="1231596" y="921003"/>
                    <a:pt x="1236079" y="918014"/>
                  </a:cubicBezTo>
                  <a:cubicBezTo>
                    <a:pt x="1245694" y="911604"/>
                    <a:pt x="1242572" y="910091"/>
                    <a:pt x="1246921" y="899943"/>
                  </a:cubicBezTo>
                  <a:cubicBezTo>
                    <a:pt x="1249043" y="894991"/>
                    <a:pt x="1251740" y="890305"/>
                    <a:pt x="1254150" y="885486"/>
                  </a:cubicBezTo>
                  <a:cubicBezTo>
                    <a:pt x="1260037" y="856049"/>
                    <a:pt x="1254426" y="878404"/>
                    <a:pt x="1264993" y="849343"/>
                  </a:cubicBezTo>
                  <a:cubicBezTo>
                    <a:pt x="1267597" y="842182"/>
                    <a:pt x="1269812" y="834886"/>
                    <a:pt x="1272221" y="827658"/>
                  </a:cubicBezTo>
                  <a:lnTo>
                    <a:pt x="1275835" y="816815"/>
                  </a:lnTo>
                  <a:cubicBezTo>
                    <a:pt x="1277040" y="808382"/>
                    <a:pt x="1278154" y="799936"/>
                    <a:pt x="1279449" y="791516"/>
                  </a:cubicBezTo>
                  <a:cubicBezTo>
                    <a:pt x="1280563" y="784273"/>
                    <a:pt x="1282155" y="777102"/>
                    <a:pt x="1283064" y="769830"/>
                  </a:cubicBezTo>
                  <a:cubicBezTo>
                    <a:pt x="1285770" y="748180"/>
                    <a:pt x="1288121" y="726484"/>
                    <a:pt x="1290292" y="704774"/>
                  </a:cubicBezTo>
                  <a:cubicBezTo>
                    <a:pt x="1291735" y="690339"/>
                    <a:pt x="1292030" y="675788"/>
                    <a:pt x="1293906" y="661403"/>
                  </a:cubicBezTo>
                  <a:cubicBezTo>
                    <a:pt x="1295648" y="648047"/>
                    <a:pt x="1298725" y="634899"/>
                    <a:pt x="1301135" y="621647"/>
                  </a:cubicBezTo>
                  <a:cubicBezTo>
                    <a:pt x="1312018" y="491046"/>
                    <a:pt x="1296250" y="665957"/>
                    <a:pt x="1311977" y="534905"/>
                  </a:cubicBezTo>
                  <a:cubicBezTo>
                    <a:pt x="1313849" y="519309"/>
                    <a:pt x="1314287" y="503574"/>
                    <a:pt x="1315592" y="487920"/>
                  </a:cubicBezTo>
                  <a:cubicBezTo>
                    <a:pt x="1316697" y="474659"/>
                    <a:pt x="1318145" y="461428"/>
                    <a:pt x="1319206" y="448164"/>
                  </a:cubicBezTo>
                  <a:cubicBezTo>
                    <a:pt x="1320554" y="431309"/>
                    <a:pt x="1321472" y="414420"/>
                    <a:pt x="1322820" y="397565"/>
                  </a:cubicBezTo>
                  <a:cubicBezTo>
                    <a:pt x="1323881" y="384300"/>
                    <a:pt x="1324964" y="371034"/>
                    <a:pt x="1326434" y="357808"/>
                  </a:cubicBezTo>
                  <a:cubicBezTo>
                    <a:pt x="1326890" y="353708"/>
                    <a:pt x="1329009" y="329423"/>
                    <a:pt x="1333663" y="321666"/>
                  </a:cubicBezTo>
                  <a:cubicBezTo>
                    <a:pt x="1335416" y="318744"/>
                    <a:pt x="1338482" y="316847"/>
                    <a:pt x="1340891" y="314437"/>
                  </a:cubicBezTo>
                  <a:cubicBezTo>
                    <a:pt x="1343301" y="307209"/>
                    <a:pt x="1349614" y="300223"/>
                    <a:pt x="1348120" y="292752"/>
                  </a:cubicBezTo>
                  <a:cubicBezTo>
                    <a:pt x="1345633" y="280316"/>
                    <a:pt x="1344297" y="272145"/>
                    <a:pt x="1340891" y="260224"/>
                  </a:cubicBezTo>
                  <a:cubicBezTo>
                    <a:pt x="1331715" y="228110"/>
                    <a:pt x="1344744" y="282858"/>
                    <a:pt x="1330049" y="224082"/>
                  </a:cubicBezTo>
                  <a:cubicBezTo>
                    <a:pt x="1328559" y="218122"/>
                    <a:pt x="1328377" y="211839"/>
                    <a:pt x="1326434" y="206011"/>
                  </a:cubicBezTo>
                  <a:cubicBezTo>
                    <a:pt x="1323533" y="197307"/>
                    <a:pt x="1318886" y="189275"/>
                    <a:pt x="1315592" y="180711"/>
                  </a:cubicBezTo>
                  <a:cubicBezTo>
                    <a:pt x="1312857" y="173599"/>
                    <a:pt x="1311364" y="166029"/>
                    <a:pt x="1308363" y="159026"/>
                  </a:cubicBezTo>
                  <a:cubicBezTo>
                    <a:pt x="1296894" y="132266"/>
                    <a:pt x="1284268" y="106017"/>
                    <a:pt x="1272221" y="79513"/>
                  </a:cubicBezTo>
                  <a:cubicBezTo>
                    <a:pt x="1266197" y="66261"/>
                    <a:pt x="1261372" y="52395"/>
                    <a:pt x="1254150" y="39756"/>
                  </a:cubicBezTo>
                  <a:cubicBezTo>
                    <a:pt x="1237020" y="9778"/>
                    <a:pt x="1244037" y="23143"/>
                    <a:pt x="1232464" y="0"/>
                  </a:cubicBezTo>
                  <a:cubicBezTo>
                    <a:pt x="1225236" y="2409"/>
                    <a:pt x="1218250" y="5734"/>
                    <a:pt x="1210779" y="7228"/>
                  </a:cubicBezTo>
                  <a:cubicBezTo>
                    <a:pt x="1187837" y="11816"/>
                    <a:pt x="1198668" y="9352"/>
                    <a:pt x="1178251" y="14456"/>
                  </a:cubicBezTo>
                  <a:cubicBezTo>
                    <a:pt x="1174637" y="16866"/>
                    <a:pt x="1171378" y="19921"/>
                    <a:pt x="1167408" y="21685"/>
                  </a:cubicBezTo>
                  <a:cubicBezTo>
                    <a:pt x="1160445" y="24780"/>
                    <a:pt x="1152951" y="26504"/>
                    <a:pt x="1145723" y="28913"/>
                  </a:cubicBezTo>
                  <a:lnTo>
                    <a:pt x="1124038" y="36142"/>
                  </a:lnTo>
                  <a:cubicBezTo>
                    <a:pt x="1116809" y="38552"/>
                    <a:pt x="1109167" y="39962"/>
                    <a:pt x="1102352" y="43370"/>
                  </a:cubicBezTo>
                  <a:cubicBezTo>
                    <a:pt x="1097533" y="45780"/>
                    <a:pt x="1093056" y="49051"/>
                    <a:pt x="1087895" y="50599"/>
                  </a:cubicBezTo>
                  <a:cubicBezTo>
                    <a:pt x="1080876" y="52705"/>
                    <a:pt x="1073396" y="52776"/>
                    <a:pt x="1066210" y="54213"/>
                  </a:cubicBezTo>
                  <a:cubicBezTo>
                    <a:pt x="1061339" y="55187"/>
                    <a:pt x="1056624" y="56853"/>
                    <a:pt x="1051753" y="57827"/>
                  </a:cubicBezTo>
                  <a:cubicBezTo>
                    <a:pt x="1044567" y="59264"/>
                    <a:pt x="1037296" y="60236"/>
                    <a:pt x="1030068" y="61441"/>
                  </a:cubicBezTo>
                  <a:cubicBezTo>
                    <a:pt x="964315" y="58811"/>
                    <a:pt x="936445" y="54821"/>
                    <a:pt x="874656" y="61441"/>
                  </a:cubicBezTo>
                  <a:cubicBezTo>
                    <a:pt x="818369" y="67472"/>
                    <a:pt x="855256" y="65388"/>
                    <a:pt x="827671" y="72284"/>
                  </a:cubicBezTo>
                  <a:cubicBezTo>
                    <a:pt x="821711" y="73774"/>
                    <a:pt x="815624" y="74693"/>
                    <a:pt x="809600" y="75898"/>
                  </a:cubicBezTo>
                  <a:cubicBezTo>
                    <a:pt x="805986" y="78308"/>
                    <a:pt x="802774" y="81473"/>
                    <a:pt x="798757" y="83127"/>
                  </a:cubicBezTo>
                  <a:cubicBezTo>
                    <a:pt x="762145" y="98203"/>
                    <a:pt x="760356" y="98149"/>
                    <a:pt x="733701" y="104812"/>
                  </a:cubicBezTo>
                  <a:cubicBezTo>
                    <a:pt x="730087" y="107222"/>
                    <a:pt x="726678" y="109972"/>
                    <a:pt x="722858" y="112041"/>
                  </a:cubicBezTo>
                  <a:cubicBezTo>
                    <a:pt x="697745" y="125644"/>
                    <a:pt x="669807" y="134661"/>
                    <a:pt x="646959" y="151797"/>
                  </a:cubicBezTo>
                  <a:cubicBezTo>
                    <a:pt x="642140" y="155411"/>
                    <a:pt x="636761" y="158380"/>
                    <a:pt x="632502" y="162640"/>
                  </a:cubicBezTo>
                  <a:cubicBezTo>
                    <a:pt x="628243" y="166899"/>
                    <a:pt x="625730" y="172657"/>
                    <a:pt x="621660" y="177097"/>
                  </a:cubicBezTo>
                  <a:cubicBezTo>
                    <a:pt x="612450" y="187145"/>
                    <a:pt x="601764" y="195791"/>
                    <a:pt x="592746" y="206011"/>
                  </a:cubicBezTo>
                  <a:cubicBezTo>
                    <a:pt x="583658" y="216311"/>
                    <a:pt x="576240" y="227987"/>
                    <a:pt x="567446" y="238539"/>
                  </a:cubicBezTo>
                  <a:cubicBezTo>
                    <a:pt x="558159" y="249684"/>
                    <a:pt x="547696" y="259821"/>
                    <a:pt x="538532" y="271067"/>
                  </a:cubicBezTo>
                  <a:cubicBezTo>
                    <a:pt x="521178" y="292364"/>
                    <a:pt x="506807" y="316160"/>
                    <a:pt x="487933" y="336123"/>
                  </a:cubicBezTo>
                  <a:lnTo>
                    <a:pt x="299993" y="534905"/>
                  </a:lnTo>
                  <a:cubicBezTo>
                    <a:pt x="237440" y="600982"/>
                    <a:pt x="180305" y="657242"/>
                    <a:pt x="126510" y="733688"/>
                  </a:cubicBezTo>
                  <a:cubicBezTo>
                    <a:pt x="103620" y="766216"/>
                    <a:pt x="75628" y="795696"/>
                    <a:pt x="57840" y="831272"/>
                  </a:cubicBezTo>
                  <a:cubicBezTo>
                    <a:pt x="16392" y="914170"/>
                    <a:pt x="32639" y="878940"/>
                    <a:pt x="7241" y="936085"/>
                  </a:cubicBezTo>
                  <a:cubicBezTo>
                    <a:pt x="6036" y="944518"/>
                    <a:pt x="5297" y="953031"/>
                    <a:pt x="3626" y="961385"/>
                  </a:cubicBezTo>
                  <a:cubicBezTo>
                    <a:pt x="2879" y="965121"/>
                    <a:pt x="-226" y="968425"/>
                    <a:pt x="12" y="972227"/>
                  </a:cubicBezTo>
                  <a:cubicBezTo>
                    <a:pt x="1001" y="988042"/>
                    <a:pt x="4487" y="1003607"/>
                    <a:pt x="7241" y="1019212"/>
                  </a:cubicBezTo>
                  <a:cubicBezTo>
                    <a:pt x="8104" y="1024104"/>
                    <a:pt x="8898" y="1029103"/>
                    <a:pt x="10855" y="1033669"/>
                  </a:cubicBezTo>
                  <a:cubicBezTo>
                    <a:pt x="14275" y="1041650"/>
                    <a:pt x="19481" y="1045910"/>
                    <a:pt x="25312" y="1051740"/>
                  </a:cubicBezTo>
                  <a:cubicBezTo>
                    <a:pt x="26517" y="1055354"/>
                    <a:pt x="26966" y="1059316"/>
                    <a:pt x="28926" y="1062583"/>
                  </a:cubicBezTo>
                  <a:cubicBezTo>
                    <a:pt x="30679" y="1065505"/>
                    <a:pt x="34026" y="1067150"/>
                    <a:pt x="36155" y="1069811"/>
                  </a:cubicBezTo>
                  <a:cubicBezTo>
                    <a:pt x="38869" y="1073203"/>
                    <a:pt x="40858" y="1077119"/>
                    <a:pt x="43383" y="1080654"/>
                  </a:cubicBezTo>
                  <a:cubicBezTo>
                    <a:pt x="46884" y="1085556"/>
                    <a:pt x="50725" y="1090209"/>
                    <a:pt x="54226" y="1095111"/>
                  </a:cubicBezTo>
                  <a:cubicBezTo>
                    <a:pt x="56751" y="1098646"/>
                    <a:pt x="59511" y="1102069"/>
                    <a:pt x="61454" y="1105954"/>
                  </a:cubicBezTo>
                  <a:cubicBezTo>
                    <a:pt x="63158" y="1109361"/>
                    <a:pt x="63108" y="1113529"/>
                    <a:pt x="65068" y="1116796"/>
                  </a:cubicBezTo>
                  <a:cubicBezTo>
                    <a:pt x="66821" y="1119718"/>
                    <a:pt x="69887" y="1121615"/>
                    <a:pt x="72297" y="1124025"/>
                  </a:cubicBezTo>
                  <a:cubicBezTo>
                    <a:pt x="86954" y="1182657"/>
                    <a:pt x="64420" y="1099405"/>
                    <a:pt x="83140" y="1149324"/>
                  </a:cubicBezTo>
                  <a:cubicBezTo>
                    <a:pt x="85297" y="1155076"/>
                    <a:pt x="84811" y="1161568"/>
                    <a:pt x="86754" y="1167396"/>
                  </a:cubicBezTo>
                  <a:cubicBezTo>
                    <a:pt x="88458" y="1172507"/>
                    <a:pt x="91910" y="1176880"/>
                    <a:pt x="93982" y="1181853"/>
                  </a:cubicBezTo>
                  <a:cubicBezTo>
                    <a:pt x="97941" y="1191354"/>
                    <a:pt x="100866" y="1201265"/>
                    <a:pt x="104825" y="1210766"/>
                  </a:cubicBezTo>
                  <a:cubicBezTo>
                    <a:pt x="106897" y="1215739"/>
                    <a:pt x="109981" y="1220250"/>
                    <a:pt x="112053" y="1225223"/>
                  </a:cubicBezTo>
                  <a:cubicBezTo>
                    <a:pt x="116012" y="1234725"/>
                    <a:pt x="119826" y="1244312"/>
                    <a:pt x="122896" y="1254137"/>
                  </a:cubicBezTo>
                  <a:cubicBezTo>
                    <a:pt x="125859" y="1263619"/>
                    <a:pt x="127511" y="1273466"/>
                    <a:pt x="130125" y="1283051"/>
                  </a:cubicBezTo>
                  <a:cubicBezTo>
                    <a:pt x="131127" y="1286727"/>
                    <a:pt x="132035" y="1290486"/>
                    <a:pt x="133739" y="1293894"/>
                  </a:cubicBezTo>
                  <a:cubicBezTo>
                    <a:pt x="138083" y="1302581"/>
                    <a:pt x="144427" y="1310241"/>
                    <a:pt x="148196" y="1319193"/>
                  </a:cubicBezTo>
                  <a:cubicBezTo>
                    <a:pt x="154110" y="1333238"/>
                    <a:pt x="156792" y="1348497"/>
                    <a:pt x="162653" y="1362564"/>
                  </a:cubicBezTo>
                  <a:cubicBezTo>
                    <a:pt x="168677" y="1377021"/>
                    <a:pt x="175225" y="1391270"/>
                    <a:pt x="180724" y="1405935"/>
                  </a:cubicBezTo>
                  <a:cubicBezTo>
                    <a:pt x="189895" y="1430392"/>
                    <a:pt x="179214" y="1410844"/>
                    <a:pt x="187952" y="1431234"/>
                  </a:cubicBezTo>
                  <a:cubicBezTo>
                    <a:pt x="198243" y="1455247"/>
                    <a:pt x="209956" y="1481302"/>
                    <a:pt x="224094" y="1503519"/>
                  </a:cubicBezTo>
                  <a:cubicBezTo>
                    <a:pt x="234321" y="1519590"/>
                    <a:pt x="245831" y="1534807"/>
                    <a:pt x="256623" y="1550504"/>
                  </a:cubicBezTo>
                  <a:cubicBezTo>
                    <a:pt x="259084" y="1554083"/>
                    <a:pt x="261070" y="1558010"/>
                    <a:pt x="263851" y="1561347"/>
                  </a:cubicBezTo>
                  <a:cubicBezTo>
                    <a:pt x="284103" y="1585650"/>
                    <a:pt x="275268" y="1576379"/>
                    <a:pt x="289151" y="1590260"/>
                  </a:cubicBezTo>
                  <a:cubicBezTo>
                    <a:pt x="291560" y="1597489"/>
                    <a:pt x="301767" y="1606558"/>
                    <a:pt x="296379" y="1611946"/>
                  </a:cubicBezTo>
                  <a:cubicBezTo>
                    <a:pt x="292765" y="1615560"/>
                    <a:pt x="289974" y="1620252"/>
                    <a:pt x="285536" y="1622788"/>
                  </a:cubicBezTo>
                  <a:cubicBezTo>
                    <a:pt x="281223" y="1625252"/>
                    <a:pt x="276040" y="1626142"/>
                    <a:pt x="271079" y="1626403"/>
                  </a:cubicBezTo>
                  <a:cubicBezTo>
                    <a:pt x="230157" y="1628557"/>
                    <a:pt x="189157" y="1628812"/>
                    <a:pt x="148196" y="1630017"/>
                  </a:cubicBezTo>
                  <a:cubicBezTo>
                    <a:pt x="140386" y="1633141"/>
                    <a:pt x="128176" y="1638434"/>
                    <a:pt x="119282" y="1640860"/>
                  </a:cubicBezTo>
                  <a:cubicBezTo>
                    <a:pt x="105468" y="1644628"/>
                    <a:pt x="82542" y="1649017"/>
                    <a:pt x="68683" y="1655317"/>
                  </a:cubicBezTo>
                  <a:cubicBezTo>
                    <a:pt x="62288" y="1658224"/>
                    <a:pt x="56568" y="1662436"/>
                    <a:pt x="50611" y="1666159"/>
                  </a:cubicBezTo>
                  <a:cubicBezTo>
                    <a:pt x="38458" y="1673755"/>
                    <a:pt x="41645" y="1671512"/>
                    <a:pt x="32540" y="1680616"/>
                  </a:cubicBezTo>
                  <a:cubicBezTo>
                    <a:pt x="31335" y="1684230"/>
                    <a:pt x="28736" y="1687654"/>
                    <a:pt x="28926" y="1691459"/>
                  </a:cubicBezTo>
                  <a:cubicBezTo>
                    <a:pt x="29956" y="1712055"/>
                    <a:pt x="31774" y="1732750"/>
                    <a:pt x="36155" y="1752901"/>
                  </a:cubicBezTo>
                  <a:cubicBezTo>
                    <a:pt x="38455" y="1763482"/>
                    <a:pt x="61875" y="1797646"/>
                    <a:pt x="65068" y="1803500"/>
                  </a:cubicBezTo>
                  <a:cubicBezTo>
                    <a:pt x="66892" y="1806845"/>
                    <a:pt x="66686" y="1811098"/>
                    <a:pt x="68683" y="1814343"/>
                  </a:cubicBezTo>
                  <a:cubicBezTo>
                    <a:pt x="76390" y="1826867"/>
                    <a:pt x="85070" y="1838788"/>
                    <a:pt x="93982" y="1850485"/>
                  </a:cubicBezTo>
                  <a:cubicBezTo>
                    <a:pt x="104359" y="1864105"/>
                    <a:pt x="115931" y="1876777"/>
                    <a:pt x="126510" y="1890241"/>
                  </a:cubicBezTo>
                  <a:cubicBezTo>
                    <a:pt x="129194" y="1893657"/>
                    <a:pt x="131133" y="1897609"/>
                    <a:pt x="133739" y="1901084"/>
                  </a:cubicBezTo>
                  <a:cubicBezTo>
                    <a:pt x="145595" y="1916891"/>
                    <a:pt x="157172" y="1932939"/>
                    <a:pt x="169881" y="1948069"/>
                  </a:cubicBezTo>
                  <a:cubicBezTo>
                    <a:pt x="182495" y="1963086"/>
                    <a:pt x="197024" y="1976423"/>
                    <a:pt x="209638" y="1991440"/>
                  </a:cubicBezTo>
                  <a:cubicBezTo>
                    <a:pt x="222347" y="2006570"/>
                    <a:pt x="233071" y="2023295"/>
                    <a:pt x="245780" y="2038425"/>
                  </a:cubicBezTo>
                  <a:cubicBezTo>
                    <a:pt x="258394" y="2053442"/>
                    <a:pt x="272622" y="2067037"/>
                    <a:pt x="285536" y="2081796"/>
                  </a:cubicBezTo>
                  <a:cubicBezTo>
                    <a:pt x="289503" y="2086329"/>
                    <a:pt x="292119" y="2091994"/>
                    <a:pt x="296379" y="2096253"/>
                  </a:cubicBezTo>
                  <a:cubicBezTo>
                    <a:pt x="300638" y="2100512"/>
                    <a:pt x="306410" y="2103009"/>
                    <a:pt x="310836" y="2107095"/>
                  </a:cubicBezTo>
                  <a:cubicBezTo>
                    <a:pt x="322103" y="2117496"/>
                    <a:pt x="332177" y="2129136"/>
                    <a:pt x="343364" y="2139623"/>
                  </a:cubicBezTo>
                  <a:cubicBezTo>
                    <a:pt x="351467" y="2147220"/>
                    <a:pt x="360408" y="2153879"/>
                    <a:pt x="368664" y="2161309"/>
                  </a:cubicBezTo>
                  <a:cubicBezTo>
                    <a:pt x="380252" y="2171738"/>
                    <a:pt x="379559" y="2174591"/>
                    <a:pt x="393963" y="2182994"/>
                  </a:cubicBezTo>
                  <a:cubicBezTo>
                    <a:pt x="403271" y="2188424"/>
                    <a:pt x="413067" y="2192992"/>
                    <a:pt x="422877" y="2197451"/>
                  </a:cubicBezTo>
                  <a:cubicBezTo>
                    <a:pt x="429213" y="2200331"/>
                    <a:pt x="442044" y="2203146"/>
                    <a:pt x="448177" y="2204679"/>
                  </a:cubicBezTo>
                  <a:cubicBezTo>
                    <a:pt x="452996" y="2203474"/>
                    <a:pt x="458068" y="2203022"/>
                    <a:pt x="462634" y="2201065"/>
                  </a:cubicBezTo>
                  <a:cubicBezTo>
                    <a:pt x="494314" y="2187489"/>
                    <a:pt x="453858" y="2198926"/>
                    <a:pt x="484319" y="2190222"/>
                  </a:cubicBezTo>
                  <a:cubicBezTo>
                    <a:pt x="500610" y="2185567"/>
                    <a:pt x="504886" y="2185552"/>
                    <a:pt x="524076" y="2182994"/>
                  </a:cubicBezTo>
                  <a:lnTo>
                    <a:pt x="552989" y="2179380"/>
                  </a:lnTo>
                  <a:cubicBezTo>
                    <a:pt x="585890" y="2168414"/>
                    <a:pt x="533927" y="2185236"/>
                    <a:pt x="581903" y="2172151"/>
                  </a:cubicBezTo>
                  <a:cubicBezTo>
                    <a:pt x="589254" y="2170146"/>
                    <a:pt x="596197" y="2166771"/>
                    <a:pt x="603589" y="2164923"/>
                  </a:cubicBezTo>
                  <a:lnTo>
                    <a:pt x="618045" y="2161309"/>
                  </a:lnTo>
                  <a:cubicBezTo>
                    <a:pt x="649120" y="2140591"/>
                    <a:pt x="609803" y="2165430"/>
                    <a:pt x="639731" y="2150466"/>
                  </a:cubicBezTo>
                  <a:cubicBezTo>
                    <a:pt x="643616" y="2148523"/>
                    <a:pt x="646604" y="2145001"/>
                    <a:pt x="650574" y="2143237"/>
                  </a:cubicBezTo>
                  <a:cubicBezTo>
                    <a:pt x="673137" y="2133209"/>
                    <a:pt x="667768" y="2141048"/>
                    <a:pt x="683102" y="2128781"/>
                  </a:cubicBezTo>
                  <a:cubicBezTo>
                    <a:pt x="690457" y="2122897"/>
                    <a:pt x="692194" y="2118756"/>
                    <a:pt x="697559" y="2110709"/>
                  </a:cubicBezTo>
                  <a:cubicBezTo>
                    <a:pt x="701712" y="2098251"/>
                    <a:pt x="730689" y="2089626"/>
                    <a:pt x="737315" y="2085410"/>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I"/>
            </a:p>
          </p:txBody>
        </p:sp>
        <p:sp>
          <p:nvSpPr>
            <p:cNvPr id="12" name="Freeform 11">
              <a:extLst>
                <a:ext uri="{FF2B5EF4-FFF2-40B4-BE49-F238E27FC236}">
                  <a16:creationId xmlns:a16="http://schemas.microsoft.com/office/drawing/2014/main" id="{A489F564-2EA0-D10E-94FC-6D28E545C506}"/>
                </a:ext>
              </a:extLst>
            </p:cNvPr>
            <p:cNvSpPr/>
            <p:nvPr/>
          </p:nvSpPr>
          <p:spPr>
            <a:xfrm>
              <a:off x="8066825" y="2735972"/>
              <a:ext cx="430382" cy="484306"/>
            </a:xfrm>
            <a:custGeom>
              <a:avLst/>
              <a:gdLst>
                <a:gd name="connsiteX0" fmla="*/ 10977 w 430382"/>
                <a:gd name="connsiteY0" fmla="*/ 0 h 484306"/>
                <a:gd name="connsiteX1" fmla="*/ 10977 w 430382"/>
                <a:gd name="connsiteY1" fmla="*/ 0 h 484306"/>
                <a:gd name="connsiteX2" fmla="*/ 135 w 430382"/>
                <a:gd name="connsiteY2" fmla="*/ 140954 h 484306"/>
                <a:gd name="connsiteX3" fmla="*/ 29049 w 430382"/>
                <a:gd name="connsiteY3" fmla="*/ 296366 h 484306"/>
                <a:gd name="connsiteX4" fmla="*/ 39891 w 430382"/>
                <a:gd name="connsiteY4" fmla="*/ 336123 h 484306"/>
                <a:gd name="connsiteX5" fmla="*/ 144704 w 430382"/>
                <a:gd name="connsiteY5" fmla="*/ 444550 h 484306"/>
                <a:gd name="connsiteX6" fmla="*/ 198917 w 430382"/>
                <a:gd name="connsiteY6" fmla="*/ 469849 h 484306"/>
                <a:gd name="connsiteX7" fmla="*/ 271202 w 430382"/>
                <a:gd name="connsiteY7" fmla="*/ 484306 h 484306"/>
                <a:gd name="connsiteX8" fmla="*/ 408543 w 430382"/>
                <a:gd name="connsiteY8" fmla="*/ 480692 h 484306"/>
                <a:gd name="connsiteX9" fmla="*/ 415771 w 430382"/>
                <a:gd name="connsiteY9" fmla="*/ 462621 h 484306"/>
                <a:gd name="connsiteX10" fmla="*/ 419385 w 430382"/>
                <a:gd name="connsiteY10" fmla="*/ 444550 h 484306"/>
                <a:gd name="connsiteX11" fmla="*/ 426614 w 430382"/>
                <a:gd name="connsiteY11" fmla="*/ 422864 h 484306"/>
                <a:gd name="connsiteX12" fmla="*/ 430228 w 430382"/>
                <a:gd name="connsiteY12" fmla="*/ 379494 h 484306"/>
                <a:gd name="connsiteX13" fmla="*/ 412157 w 430382"/>
                <a:gd name="connsiteY13" fmla="*/ 274681 h 484306"/>
                <a:gd name="connsiteX14" fmla="*/ 404928 w 430382"/>
                <a:gd name="connsiteY14" fmla="*/ 263838 h 484306"/>
                <a:gd name="connsiteX15" fmla="*/ 386857 w 430382"/>
                <a:gd name="connsiteY15" fmla="*/ 224082 h 484306"/>
                <a:gd name="connsiteX16" fmla="*/ 376015 w 430382"/>
                <a:gd name="connsiteY16" fmla="*/ 206011 h 484306"/>
                <a:gd name="connsiteX17" fmla="*/ 368786 w 430382"/>
                <a:gd name="connsiteY17" fmla="*/ 191554 h 484306"/>
                <a:gd name="connsiteX18" fmla="*/ 332644 w 430382"/>
                <a:gd name="connsiteY18" fmla="*/ 151797 h 484306"/>
                <a:gd name="connsiteX19" fmla="*/ 292887 w 430382"/>
                <a:gd name="connsiteY19" fmla="*/ 140954 h 484306"/>
                <a:gd name="connsiteX20" fmla="*/ 260359 w 430382"/>
                <a:gd name="connsiteY20" fmla="*/ 137340 h 484306"/>
                <a:gd name="connsiteX21" fmla="*/ 155547 w 430382"/>
                <a:gd name="connsiteY21" fmla="*/ 130112 h 484306"/>
                <a:gd name="connsiteX22" fmla="*/ 115790 w 430382"/>
                <a:gd name="connsiteY22" fmla="*/ 122883 h 484306"/>
                <a:gd name="connsiteX23" fmla="*/ 101333 w 430382"/>
                <a:gd name="connsiteY23" fmla="*/ 119269 h 484306"/>
                <a:gd name="connsiteX24" fmla="*/ 94105 w 430382"/>
                <a:gd name="connsiteY24" fmla="*/ 108426 h 484306"/>
                <a:gd name="connsiteX25" fmla="*/ 86876 w 430382"/>
                <a:gd name="connsiteY25" fmla="*/ 86741 h 484306"/>
                <a:gd name="connsiteX26" fmla="*/ 79648 w 430382"/>
                <a:gd name="connsiteY26" fmla="*/ 75898 h 484306"/>
                <a:gd name="connsiteX27" fmla="*/ 72419 w 430382"/>
                <a:gd name="connsiteY27" fmla="*/ 54213 h 484306"/>
                <a:gd name="connsiteX28" fmla="*/ 43505 w 430382"/>
                <a:gd name="connsiteY28" fmla="*/ 32528 h 484306"/>
                <a:gd name="connsiteX29" fmla="*/ 32663 w 430382"/>
                <a:gd name="connsiteY29" fmla="*/ 25299 h 484306"/>
                <a:gd name="connsiteX30" fmla="*/ 10977 w 430382"/>
                <a:gd name="connsiteY30" fmla="*/ 0 h 48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30382" h="484306">
                  <a:moveTo>
                    <a:pt x="10977" y="0"/>
                  </a:moveTo>
                  <a:lnTo>
                    <a:pt x="10977" y="0"/>
                  </a:lnTo>
                  <a:cubicBezTo>
                    <a:pt x="7363" y="46985"/>
                    <a:pt x="-1174" y="93849"/>
                    <a:pt x="135" y="140954"/>
                  </a:cubicBezTo>
                  <a:cubicBezTo>
                    <a:pt x="2406" y="222713"/>
                    <a:pt x="12183" y="237333"/>
                    <a:pt x="29049" y="296366"/>
                  </a:cubicBezTo>
                  <a:cubicBezTo>
                    <a:pt x="32823" y="309574"/>
                    <a:pt x="33405" y="324015"/>
                    <a:pt x="39891" y="336123"/>
                  </a:cubicBezTo>
                  <a:cubicBezTo>
                    <a:pt x="68122" y="388822"/>
                    <a:pt x="94210" y="412992"/>
                    <a:pt x="144704" y="444550"/>
                  </a:cubicBezTo>
                  <a:cubicBezTo>
                    <a:pt x="161615" y="455119"/>
                    <a:pt x="179247" y="466570"/>
                    <a:pt x="198917" y="469849"/>
                  </a:cubicBezTo>
                  <a:cubicBezTo>
                    <a:pt x="252087" y="478711"/>
                    <a:pt x="228069" y="473524"/>
                    <a:pt x="271202" y="484306"/>
                  </a:cubicBezTo>
                  <a:lnTo>
                    <a:pt x="408543" y="480692"/>
                  </a:lnTo>
                  <a:cubicBezTo>
                    <a:pt x="414959" y="479730"/>
                    <a:pt x="413907" y="468835"/>
                    <a:pt x="415771" y="462621"/>
                  </a:cubicBezTo>
                  <a:cubicBezTo>
                    <a:pt x="417536" y="456737"/>
                    <a:pt x="417769" y="450476"/>
                    <a:pt x="419385" y="444550"/>
                  </a:cubicBezTo>
                  <a:cubicBezTo>
                    <a:pt x="421390" y="437199"/>
                    <a:pt x="424204" y="430093"/>
                    <a:pt x="426614" y="422864"/>
                  </a:cubicBezTo>
                  <a:cubicBezTo>
                    <a:pt x="427819" y="408407"/>
                    <a:pt x="431133" y="393973"/>
                    <a:pt x="430228" y="379494"/>
                  </a:cubicBezTo>
                  <a:cubicBezTo>
                    <a:pt x="429873" y="373812"/>
                    <a:pt x="419138" y="295624"/>
                    <a:pt x="412157" y="274681"/>
                  </a:cubicBezTo>
                  <a:cubicBezTo>
                    <a:pt x="410783" y="270560"/>
                    <a:pt x="406871" y="267723"/>
                    <a:pt x="404928" y="263838"/>
                  </a:cubicBezTo>
                  <a:cubicBezTo>
                    <a:pt x="398418" y="250818"/>
                    <a:pt x="393367" y="237102"/>
                    <a:pt x="386857" y="224082"/>
                  </a:cubicBezTo>
                  <a:cubicBezTo>
                    <a:pt x="383716" y="217799"/>
                    <a:pt x="379426" y="212152"/>
                    <a:pt x="376015" y="206011"/>
                  </a:cubicBezTo>
                  <a:cubicBezTo>
                    <a:pt x="373398" y="201301"/>
                    <a:pt x="371853" y="195984"/>
                    <a:pt x="368786" y="191554"/>
                  </a:cubicBezTo>
                  <a:cubicBezTo>
                    <a:pt x="357954" y="175908"/>
                    <a:pt x="349496" y="160223"/>
                    <a:pt x="332644" y="151797"/>
                  </a:cubicBezTo>
                  <a:cubicBezTo>
                    <a:pt x="316817" y="143883"/>
                    <a:pt x="310751" y="143336"/>
                    <a:pt x="292887" y="140954"/>
                  </a:cubicBezTo>
                  <a:cubicBezTo>
                    <a:pt x="282073" y="139512"/>
                    <a:pt x="271235" y="138199"/>
                    <a:pt x="260359" y="137340"/>
                  </a:cubicBezTo>
                  <a:lnTo>
                    <a:pt x="155547" y="130112"/>
                  </a:lnTo>
                  <a:cubicBezTo>
                    <a:pt x="139832" y="127493"/>
                    <a:pt x="130962" y="126255"/>
                    <a:pt x="115790" y="122883"/>
                  </a:cubicBezTo>
                  <a:cubicBezTo>
                    <a:pt x="110941" y="121805"/>
                    <a:pt x="106152" y="120474"/>
                    <a:pt x="101333" y="119269"/>
                  </a:cubicBezTo>
                  <a:cubicBezTo>
                    <a:pt x="98924" y="115655"/>
                    <a:pt x="95869" y="112395"/>
                    <a:pt x="94105" y="108426"/>
                  </a:cubicBezTo>
                  <a:cubicBezTo>
                    <a:pt x="91010" y="101463"/>
                    <a:pt x="91102" y="93081"/>
                    <a:pt x="86876" y="86741"/>
                  </a:cubicBezTo>
                  <a:cubicBezTo>
                    <a:pt x="84467" y="83127"/>
                    <a:pt x="81412" y="79867"/>
                    <a:pt x="79648" y="75898"/>
                  </a:cubicBezTo>
                  <a:cubicBezTo>
                    <a:pt x="76553" y="68935"/>
                    <a:pt x="77807" y="59601"/>
                    <a:pt x="72419" y="54213"/>
                  </a:cubicBezTo>
                  <a:cubicBezTo>
                    <a:pt x="51654" y="33448"/>
                    <a:pt x="62430" y="38836"/>
                    <a:pt x="43505" y="32528"/>
                  </a:cubicBezTo>
                  <a:cubicBezTo>
                    <a:pt x="39891" y="30118"/>
                    <a:pt x="36632" y="27063"/>
                    <a:pt x="32663" y="25299"/>
                  </a:cubicBezTo>
                  <a:cubicBezTo>
                    <a:pt x="14686" y="17309"/>
                    <a:pt x="14591" y="4217"/>
                    <a:pt x="10977" y="0"/>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I"/>
            </a:p>
          </p:txBody>
        </p:sp>
      </p:grpSp>
      <p:pic>
        <p:nvPicPr>
          <p:cNvPr id="9" name="Graphic 8">
            <a:extLst>
              <a:ext uri="{FF2B5EF4-FFF2-40B4-BE49-F238E27FC236}">
                <a16:creationId xmlns:a16="http://schemas.microsoft.com/office/drawing/2014/main" id="{3657BE0B-546E-CA82-D949-4AC7498CA23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934"/>
            <a:ext cx="1403189" cy="1292045"/>
          </a:xfrm>
          <a:prstGeom prst="rect">
            <a:avLst/>
          </a:prstGeom>
        </p:spPr>
      </p:pic>
      <p:sp>
        <p:nvSpPr>
          <p:cNvPr id="2" name="TextBox 1">
            <a:extLst>
              <a:ext uri="{FF2B5EF4-FFF2-40B4-BE49-F238E27FC236}">
                <a16:creationId xmlns:a16="http://schemas.microsoft.com/office/drawing/2014/main" id="{5233058C-5EB0-8E58-134F-97B80C8A2E1C}"/>
              </a:ext>
            </a:extLst>
          </p:cNvPr>
          <p:cNvSpPr txBox="1"/>
          <p:nvPr/>
        </p:nvSpPr>
        <p:spPr>
          <a:xfrm>
            <a:off x="557348" y="1244308"/>
            <a:ext cx="5253361" cy="369332"/>
          </a:xfrm>
          <a:prstGeom prst="rect">
            <a:avLst/>
          </a:prstGeom>
          <a:noFill/>
        </p:spPr>
        <p:txBody>
          <a:bodyPr wrap="none" rtlCol="0">
            <a:spAutoFit/>
          </a:bodyPr>
          <a:lstStyle/>
          <a:p>
            <a:r>
              <a:rPr lang="en-SI" dirty="0">
                <a:latin typeface="Inter Light" panose="02000503000000020004" pitchFamily="2" charset="0"/>
                <a:ea typeface="Inter Light" panose="02000503000000020004" pitchFamily="2" charset="0"/>
              </a:rPr>
              <a:t>DFT and </a:t>
            </a:r>
            <a:r>
              <a:rPr lang="en-SI" sz="1600" dirty="0">
                <a:latin typeface="Inter Light" panose="02000503000000020004" pitchFamily="2" charset="0"/>
                <a:ea typeface="Inter Light" panose="02000503000000020004" pitchFamily="2" charset="0"/>
              </a:rPr>
              <a:t>quantum</a:t>
            </a:r>
            <a:r>
              <a:rPr lang="en-SI" dirty="0">
                <a:latin typeface="Inter Light" panose="02000503000000020004" pitchFamily="2" charset="0"/>
                <a:ea typeface="Inter Light" panose="02000503000000020004" pitchFamily="2" charset="0"/>
              </a:rPr>
              <a:t> modelling proposed workflow</a:t>
            </a:r>
          </a:p>
        </p:txBody>
      </p:sp>
      <p:sp>
        <p:nvSpPr>
          <p:cNvPr id="3" name="TextBox 2">
            <a:extLst>
              <a:ext uri="{FF2B5EF4-FFF2-40B4-BE49-F238E27FC236}">
                <a16:creationId xmlns:a16="http://schemas.microsoft.com/office/drawing/2014/main" id="{A915DAAA-B99B-AC5C-C5ED-40FD8DC392D2}"/>
              </a:ext>
            </a:extLst>
          </p:cNvPr>
          <p:cNvSpPr txBox="1"/>
          <p:nvPr/>
        </p:nvSpPr>
        <p:spPr>
          <a:xfrm>
            <a:off x="1287777" y="1782105"/>
            <a:ext cx="2464017" cy="523220"/>
          </a:xfrm>
          <a:prstGeom prst="rect">
            <a:avLst/>
          </a:prstGeom>
          <a:noFill/>
        </p:spPr>
        <p:txBody>
          <a:bodyPr wrap="square">
            <a:spAutoFit/>
          </a:bodyPr>
          <a:lstStyle/>
          <a:p>
            <a:pPr algn="ctr"/>
            <a:r>
              <a:rPr lang="en-SI" sz="1400" b="1" dirty="0">
                <a:solidFill>
                  <a:srgbClr val="C00000"/>
                </a:solidFill>
                <a:latin typeface="Inter Light" panose="02000503000000020004" pitchFamily="2" charset="0"/>
                <a:ea typeface="Inter Light" panose="02000503000000020004" pitchFamily="2" charset="0"/>
              </a:rPr>
              <a:t>“Standard” DFT approach</a:t>
            </a:r>
            <a:endParaRPr lang="en-SI" sz="1400" dirty="0">
              <a:solidFill>
                <a:srgbClr val="C00000"/>
              </a:solidFill>
              <a:latin typeface="Inter Light" panose="02000503000000020004" pitchFamily="2" charset="0"/>
              <a:ea typeface="Inter Light" panose="02000503000000020004" pitchFamily="2" charset="0"/>
            </a:endParaRPr>
          </a:p>
          <a:p>
            <a:pPr algn="ctr"/>
            <a:endParaRPr lang="en-SI" sz="1400" dirty="0">
              <a:solidFill>
                <a:srgbClr val="C00000"/>
              </a:solidFill>
              <a:latin typeface="Inter Light" panose="02000503000000020004" pitchFamily="2" charset="0"/>
              <a:ea typeface="Inter Light" panose="02000503000000020004" pitchFamily="2" charset="0"/>
            </a:endParaRPr>
          </a:p>
        </p:txBody>
      </p:sp>
      <p:sp>
        <p:nvSpPr>
          <p:cNvPr id="25" name="TextBox 24">
            <a:extLst>
              <a:ext uri="{FF2B5EF4-FFF2-40B4-BE49-F238E27FC236}">
                <a16:creationId xmlns:a16="http://schemas.microsoft.com/office/drawing/2014/main" id="{5A4C6C52-1262-B06D-895E-393162D6BC0F}"/>
              </a:ext>
            </a:extLst>
          </p:cNvPr>
          <p:cNvSpPr txBox="1"/>
          <p:nvPr/>
        </p:nvSpPr>
        <p:spPr>
          <a:xfrm>
            <a:off x="4908255" y="3366009"/>
            <a:ext cx="2860835" cy="738664"/>
          </a:xfrm>
          <a:prstGeom prst="rect">
            <a:avLst/>
          </a:prstGeom>
          <a:noFill/>
        </p:spPr>
        <p:txBody>
          <a:bodyPr wrap="square" rtlCol="0">
            <a:spAutoFit/>
          </a:bodyPr>
          <a:lstStyle/>
          <a:p>
            <a:r>
              <a:rPr lang="en-GB" sz="1400" dirty="0">
                <a:solidFill>
                  <a:srgbClr val="C00000"/>
                </a:solidFill>
                <a:latin typeface="Inter Light" panose="02000503000000020004" pitchFamily="2" charset="0"/>
                <a:ea typeface="Inter Light" panose="02000503000000020004" pitchFamily="2" charset="0"/>
              </a:rPr>
              <a:t>An AI/ML-aided pathway:</a:t>
            </a:r>
          </a:p>
          <a:p>
            <a:pPr marL="285750" indent="-285750">
              <a:buFont typeface="Arial" panose="020B0604020202020204" pitchFamily="34" charset="0"/>
              <a:buChar char="•"/>
            </a:pPr>
            <a:r>
              <a:rPr lang="en-GB" sz="1400" dirty="0">
                <a:latin typeface="Inter Light" panose="02000503000000020004" pitchFamily="2" charset="0"/>
                <a:ea typeface="Inter Light" panose="02000503000000020004" pitchFamily="2" charset="0"/>
              </a:rPr>
              <a:t>Reducing the number of binding-energy calculations</a:t>
            </a:r>
            <a:endParaRPr lang="en-GB" sz="1400" dirty="0">
              <a:solidFill>
                <a:srgbClr val="C00000"/>
              </a:solidFill>
              <a:latin typeface="Inter Light" panose="02000503000000020004" pitchFamily="2" charset="0"/>
              <a:ea typeface="Inter Light" panose="02000503000000020004" pitchFamily="2" charset="0"/>
            </a:endParaRPr>
          </a:p>
        </p:txBody>
      </p:sp>
      <p:sp>
        <p:nvSpPr>
          <p:cNvPr id="27" name="Right Arrow 26">
            <a:extLst>
              <a:ext uri="{FF2B5EF4-FFF2-40B4-BE49-F238E27FC236}">
                <a16:creationId xmlns:a16="http://schemas.microsoft.com/office/drawing/2014/main" id="{0B94469F-E1CA-B1BC-B956-661C8BC63684}"/>
              </a:ext>
            </a:extLst>
          </p:cNvPr>
          <p:cNvSpPr/>
          <p:nvPr/>
        </p:nvSpPr>
        <p:spPr>
          <a:xfrm>
            <a:off x="5843186" y="4337855"/>
            <a:ext cx="674641" cy="901874"/>
          </a:xfrm>
          <a:prstGeom prst="rightArrow">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I"/>
          </a:p>
        </p:txBody>
      </p:sp>
      <p:pic>
        <p:nvPicPr>
          <p:cNvPr id="4" name="Picture 2" descr="A further refined graphical representation of an extremely large three-dimensional parameter space, featuring a very high density of small cubes. This image showcases a single, large cube shape, made up of numerous tiny cubes, so closely packed that they form an almost perfectly smooth surface. The entire cube is uniformly colored in a sleek, glossy gray, emphasizing the smoothness and seamless nature of the surface. This visualization highlights the precision and scalability of parameter space calculations in a visually stunning manner.">
            <a:extLst>
              <a:ext uri="{FF2B5EF4-FFF2-40B4-BE49-F238E27FC236}">
                <a16:creationId xmlns:a16="http://schemas.microsoft.com/office/drawing/2014/main" id="{D72427CD-14D3-1714-5D90-FCEC026CC54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36933" y="2043715"/>
            <a:ext cx="4672248" cy="467224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266" name="Picture 2" descr="A revised graphical representation of an extremely large three-dimensional parameter space, focusing on uniformity and simplicity. The visualization shows a vast, expansive 3D grid composed entirely of small cubes, all uniformly colored in shades of gray. Each cube represents a different calculation but shares the same color to emphasize the uniformity of the parameter space. The structure appears complex yet harmonious, with a slight glow on some cubes to suggest active areas of calculation, creating a visually cohesive and simplified representation.">
            <a:extLst>
              <a:ext uri="{FF2B5EF4-FFF2-40B4-BE49-F238E27FC236}">
                <a16:creationId xmlns:a16="http://schemas.microsoft.com/office/drawing/2014/main" id="{61FE0CF4-97F2-2EAA-8EA5-C395A2736E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69090" y="2129258"/>
            <a:ext cx="4230396" cy="423039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6F49EC4-6914-647A-1B8F-4FA20411735A}"/>
              </a:ext>
            </a:extLst>
          </p:cNvPr>
          <p:cNvSpPr txBox="1"/>
          <p:nvPr/>
        </p:nvSpPr>
        <p:spPr>
          <a:xfrm>
            <a:off x="1403189" y="166214"/>
            <a:ext cx="6430726" cy="369332"/>
          </a:xfrm>
          <a:prstGeom prst="rect">
            <a:avLst/>
          </a:prstGeom>
          <a:noFill/>
        </p:spPr>
        <p:txBody>
          <a:bodyPr wrap="square">
            <a:spAutoFit/>
          </a:bodyPr>
          <a:lstStyle/>
          <a:p>
            <a:r>
              <a:rPr lang="en-GB" dirty="0">
                <a:solidFill>
                  <a:srgbClr val="C00000"/>
                </a:solidFill>
                <a:latin typeface="Inter Light" panose="02000503000000020004" pitchFamily="2" charset="0"/>
                <a:ea typeface="Inter Light" panose="02000503000000020004" pitchFamily="2" charset="0"/>
              </a:rPr>
              <a:t>Material discovery - Big-data-driven challenges</a:t>
            </a:r>
            <a:endParaRPr lang="en-SI" dirty="0">
              <a:solidFill>
                <a:srgbClr val="C00000"/>
              </a:solidFill>
            </a:endParaRPr>
          </a:p>
        </p:txBody>
      </p:sp>
    </p:spTree>
    <p:extLst>
      <p:ext uri="{BB962C8B-B14F-4D97-AF65-F5344CB8AC3E}">
        <p14:creationId xmlns:p14="http://schemas.microsoft.com/office/powerpoint/2010/main" val="2277743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9D484DE-E06F-32FA-BE64-FA56783B6ABA}"/>
              </a:ext>
            </a:extLst>
          </p:cNvPr>
          <p:cNvPicPr>
            <a:picLocks noChangeAspect="1"/>
          </p:cNvPicPr>
          <p:nvPr/>
        </p:nvPicPr>
        <p:blipFill rotWithShape="1">
          <a:blip r:embed="rId3">
            <a:extLst>
              <a:ext uri="{28A0092B-C50C-407E-A947-70E740481C1C}">
                <a14:useLocalDpi xmlns:a14="http://schemas.microsoft.com/office/drawing/2010/main" val="0"/>
              </a:ext>
            </a:extLst>
          </a:blip>
          <a:srcRect l="58035" t="40871"/>
          <a:stretch/>
        </p:blipFill>
        <p:spPr>
          <a:xfrm flipH="1" flipV="1">
            <a:off x="0" y="64612"/>
            <a:ext cx="7143224" cy="5661501"/>
          </a:xfrm>
          <a:prstGeom prst="rect">
            <a:avLst/>
          </a:prstGeom>
        </p:spPr>
      </p:pic>
      <p:sp>
        <p:nvSpPr>
          <p:cNvPr id="6" name="TextBox 5">
            <a:extLst>
              <a:ext uri="{FF2B5EF4-FFF2-40B4-BE49-F238E27FC236}">
                <a16:creationId xmlns:a16="http://schemas.microsoft.com/office/drawing/2014/main" id="{C9AC8C09-05D8-1F64-E7DA-5AE18EC20BFF}"/>
              </a:ext>
            </a:extLst>
          </p:cNvPr>
          <p:cNvSpPr txBox="1"/>
          <p:nvPr/>
        </p:nvSpPr>
        <p:spPr>
          <a:xfrm>
            <a:off x="1412628" y="178452"/>
            <a:ext cx="6137789" cy="369332"/>
          </a:xfrm>
          <a:prstGeom prst="rect">
            <a:avLst/>
          </a:prstGeom>
          <a:noFill/>
        </p:spPr>
        <p:txBody>
          <a:bodyPr wrap="square" rtlCol="0">
            <a:spAutoFit/>
          </a:bodyPr>
          <a:lstStyle/>
          <a:p>
            <a:r>
              <a:rPr lang="en-GB" dirty="0">
                <a:solidFill>
                  <a:srgbClr val="C00000"/>
                </a:solidFill>
                <a:latin typeface="Inter Light" panose="02000503000000020004" pitchFamily="2" charset="0"/>
                <a:ea typeface="Inter Light" panose="02000503000000020004" pitchFamily="2" charset="0"/>
              </a:rPr>
              <a:t>Challenges &amp; prospects</a:t>
            </a:r>
            <a:endParaRPr lang="en-SI" dirty="0">
              <a:solidFill>
                <a:srgbClr val="C00000"/>
              </a:solidFill>
              <a:latin typeface="Inter Light" panose="02000503000000020004" pitchFamily="2" charset="0"/>
              <a:ea typeface="Inter Light" panose="02000503000000020004" pitchFamily="2" charset="0"/>
            </a:endParaRPr>
          </a:p>
        </p:txBody>
      </p:sp>
      <p:pic>
        <p:nvPicPr>
          <p:cNvPr id="9" name="Graphic 8">
            <a:extLst>
              <a:ext uri="{FF2B5EF4-FFF2-40B4-BE49-F238E27FC236}">
                <a16:creationId xmlns:a16="http://schemas.microsoft.com/office/drawing/2014/main" id="{3657BE0B-546E-CA82-D949-4AC7498CA23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934"/>
            <a:ext cx="1403189" cy="1292045"/>
          </a:xfrm>
          <a:prstGeom prst="rect">
            <a:avLst/>
          </a:prstGeom>
        </p:spPr>
      </p:pic>
      <p:grpSp>
        <p:nvGrpSpPr>
          <p:cNvPr id="3" name="Group 2">
            <a:extLst>
              <a:ext uri="{FF2B5EF4-FFF2-40B4-BE49-F238E27FC236}">
                <a16:creationId xmlns:a16="http://schemas.microsoft.com/office/drawing/2014/main" id="{A25408A5-EF04-D7F8-1AFD-FDB9E5FE54F4}"/>
              </a:ext>
            </a:extLst>
          </p:cNvPr>
          <p:cNvGrpSpPr/>
          <p:nvPr/>
        </p:nvGrpSpPr>
        <p:grpSpPr>
          <a:xfrm>
            <a:off x="1556615" y="1039650"/>
            <a:ext cx="7633512" cy="5382310"/>
            <a:chOff x="4432279" y="1430393"/>
            <a:chExt cx="7633512" cy="5382310"/>
          </a:xfrm>
        </p:grpSpPr>
        <p:sp>
          <p:nvSpPr>
            <p:cNvPr id="79" name="TextBox 78">
              <a:extLst>
                <a:ext uri="{FF2B5EF4-FFF2-40B4-BE49-F238E27FC236}">
                  <a16:creationId xmlns:a16="http://schemas.microsoft.com/office/drawing/2014/main" id="{3A941BE9-93CD-7300-8A67-03862C34EDC3}"/>
                </a:ext>
              </a:extLst>
            </p:cNvPr>
            <p:cNvSpPr txBox="1"/>
            <p:nvPr/>
          </p:nvSpPr>
          <p:spPr>
            <a:xfrm>
              <a:off x="7620330" y="6566482"/>
              <a:ext cx="4445461" cy="246221"/>
            </a:xfrm>
            <a:prstGeom prst="rect">
              <a:avLst/>
            </a:prstGeom>
            <a:noFill/>
          </p:spPr>
          <p:txBody>
            <a:bodyPr wrap="square">
              <a:spAutoFit/>
            </a:bodyPr>
            <a:lstStyle/>
            <a:p>
              <a:r>
                <a:rPr lang="en-GB" sz="1000" dirty="0">
                  <a:solidFill>
                    <a:srgbClr val="242424"/>
                  </a:solidFill>
                  <a:highlight>
                    <a:srgbClr val="FFFFFF"/>
                  </a:highlight>
                  <a:latin typeface="+mj-lt"/>
                </a:rPr>
                <a:t>Park, M., </a:t>
              </a:r>
              <a:r>
                <a:rPr lang="en-GB" sz="1000" dirty="0" err="1">
                  <a:solidFill>
                    <a:srgbClr val="242424"/>
                  </a:solidFill>
                  <a:highlight>
                    <a:srgbClr val="FFFFFF"/>
                  </a:highlight>
                  <a:latin typeface="+mj-lt"/>
                </a:rPr>
                <a:t>Leahey</a:t>
              </a:r>
              <a:r>
                <a:rPr lang="en-GB" sz="1000" dirty="0">
                  <a:solidFill>
                    <a:srgbClr val="242424"/>
                  </a:solidFill>
                  <a:highlight>
                    <a:srgbClr val="FFFFFF"/>
                  </a:highlight>
                  <a:latin typeface="+mj-lt"/>
                </a:rPr>
                <a:t>, E., &amp; Funk, R. J. (2023). Nature, 613(7942), 138-144.</a:t>
              </a:r>
              <a:endParaRPr lang="en-SI" sz="1000" dirty="0">
                <a:solidFill>
                  <a:srgbClr val="242424"/>
                </a:solidFill>
                <a:highlight>
                  <a:srgbClr val="FFFFFF"/>
                </a:highlight>
                <a:latin typeface="+mj-lt"/>
              </a:endParaRPr>
            </a:p>
          </p:txBody>
        </p:sp>
        <p:sp>
          <p:nvSpPr>
            <p:cNvPr id="80" name="TextBox 79">
              <a:extLst>
                <a:ext uri="{FF2B5EF4-FFF2-40B4-BE49-F238E27FC236}">
                  <a16:creationId xmlns:a16="http://schemas.microsoft.com/office/drawing/2014/main" id="{1E716884-6698-31A3-286B-AFDCEF5FAC6D}"/>
                </a:ext>
              </a:extLst>
            </p:cNvPr>
            <p:cNvSpPr txBox="1"/>
            <p:nvPr/>
          </p:nvSpPr>
          <p:spPr>
            <a:xfrm>
              <a:off x="5599056" y="6008559"/>
              <a:ext cx="5816138" cy="461665"/>
            </a:xfrm>
            <a:prstGeom prst="rect">
              <a:avLst/>
            </a:prstGeom>
            <a:noFill/>
          </p:spPr>
          <p:txBody>
            <a:bodyPr wrap="square">
              <a:spAutoFit/>
            </a:bodyPr>
            <a:lstStyle/>
            <a:p>
              <a:r>
                <a:rPr lang="en-GB" sz="1200" b="1" i="0" dirty="0">
                  <a:solidFill>
                    <a:srgbClr val="242424"/>
                  </a:solidFill>
                  <a:effectLst/>
                  <a:highlight>
                    <a:srgbClr val="FFFFFF"/>
                  </a:highlight>
                  <a:latin typeface="+mj-lt"/>
                </a:rPr>
                <a:t>CD index:</a:t>
              </a:r>
              <a:r>
                <a:rPr lang="en-GB" sz="1200" i="0" dirty="0">
                  <a:solidFill>
                    <a:srgbClr val="242424"/>
                  </a:solidFill>
                  <a:effectLst/>
                  <a:highlight>
                    <a:srgbClr val="FFFFFF"/>
                  </a:highlight>
                  <a:latin typeface="+mj-lt"/>
                </a:rPr>
                <a:t> If an article is disruptive, subsequent papers will no longer cite the predecessors (the references of that article), where [1]: disruptive and </a:t>
              </a:r>
              <a:r>
                <a:rPr lang="en-GB" sz="1200" dirty="0">
                  <a:solidFill>
                    <a:srgbClr val="242424"/>
                  </a:solidFill>
                  <a:highlight>
                    <a:srgbClr val="FFFFFF"/>
                  </a:highlight>
                  <a:latin typeface="+mj-lt"/>
                </a:rPr>
                <a:t>[</a:t>
              </a:r>
              <a:r>
                <a:rPr lang="en-GB" sz="1200" i="0" dirty="0">
                  <a:solidFill>
                    <a:srgbClr val="242424"/>
                  </a:solidFill>
                  <a:effectLst/>
                  <a:highlight>
                    <a:srgbClr val="FFFFFF"/>
                  </a:highlight>
                  <a:latin typeface="+mj-lt"/>
                </a:rPr>
                <a:t>-1] consolidation work.</a:t>
              </a:r>
              <a:endParaRPr lang="en-SI" sz="1200" dirty="0">
                <a:latin typeface="+mj-lt"/>
                <a:ea typeface="Inter Light" panose="02000503000000020004" pitchFamily="2" charset="0"/>
              </a:endParaRPr>
            </a:p>
          </p:txBody>
        </p:sp>
        <p:pic>
          <p:nvPicPr>
            <p:cNvPr id="81" name="Picture 80">
              <a:extLst>
                <a:ext uri="{FF2B5EF4-FFF2-40B4-BE49-F238E27FC236}">
                  <a16:creationId xmlns:a16="http://schemas.microsoft.com/office/drawing/2014/main" id="{62269CE2-BDCC-8EC4-6502-F89BF7AEEB8C}"/>
                </a:ext>
              </a:extLst>
            </p:cNvPr>
            <p:cNvPicPr>
              <a:picLocks noChangeAspect="1"/>
            </p:cNvPicPr>
            <p:nvPr/>
          </p:nvPicPr>
          <p:blipFill rotWithShape="1">
            <a:blip r:embed="rId6"/>
            <a:srcRect t="5187"/>
            <a:stretch/>
          </p:blipFill>
          <p:spPr>
            <a:xfrm>
              <a:off x="4504410" y="2391269"/>
              <a:ext cx="7284721" cy="3564433"/>
            </a:xfrm>
            <a:prstGeom prst="rect">
              <a:avLst/>
            </a:prstGeom>
          </p:spPr>
        </p:pic>
        <p:sp>
          <p:nvSpPr>
            <p:cNvPr id="82" name="Rounded Rectangle 81">
              <a:extLst>
                <a:ext uri="{FF2B5EF4-FFF2-40B4-BE49-F238E27FC236}">
                  <a16:creationId xmlns:a16="http://schemas.microsoft.com/office/drawing/2014/main" id="{890A16EF-525F-0A0C-050F-BB527205C771}"/>
                </a:ext>
              </a:extLst>
            </p:cNvPr>
            <p:cNvSpPr/>
            <p:nvPr/>
          </p:nvSpPr>
          <p:spPr>
            <a:xfrm>
              <a:off x="4432279" y="1652954"/>
              <a:ext cx="7552836" cy="5140434"/>
            </a:xfrm>
            <a:prstGeom prst="roundRect">
              <a:avLst>
                <a:gd name="adj" fmla="val 2269"/>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I"/>
            </a:p>
          </p:txBody>
        </p:sp>
        <p:sp>
          <p:nvSpPr>
            <p:cNvPr id="77" name="TextBox 76">
              <a:extLst>
                <a:ext uri="{FF2B5EF4-FFF2-40B4-BE49-F238E27FC236}">
                  <a16:creationId xmlns:a16="http://schemas.microsoft.com/office/drawing/2014/main" id="{D01CD41A-9035-B7FD-4C6C-E2F4CB42E2D2}"/>
                </a:ext>
              </a:extLst>
            </p:cNvPr>
            <p:cNvSpPr txBox="1"/>
            <p:nvPr/>
          </p:nvSpPr>
          <p:spPr>
            <a:xfrm>
              <a:off x="4764905" y="1430393"/>
              <a:ext cx="4385412" cy="338554"/>
            </a:xfrm>
            <a:prstGeom prst="rect">
              <a:avLst/>
            </a:prstGeom>
            <a:solidFill>
              <a:schemeClr val="bg1"/>
            </a:solidFill>
          </p:spPr>
          <p:txBody>
            <a:bodyPr wrap="square" rtlCol="0">
              <a:spAutoFit/>
            </a:bodyPr>
            <a:lstStyle/>
            <a:p>
              <a:r>
                <a:rPr lang="en-GB" sz="1600" dirty="0">
                  <a:solidFill>
                    <a:srgbClr val="C00000"/>
                  </a:solidFill>
                  <a:latin typeface="Inter Light" panose="02000503000000020004" pitchFamily="2" charset="0"/>
                  <a:ea typeface="Inter Light" panose="02000503000000020004" pitchFamily="2" charset="0"/>
                </a:rPr>
                <a:t>Are we in the decline of disruptive science?</a:t>
              </a:r>
              <a:endParaRPr lang="en-SI" sz="1600" dirty="0">
                <a:solidFill>
                  <a:srgbClr val="C00000"/>
                </a:solidFill>
                <a:latin typeface="Inter Light" panose="02000503000000020004" pitchFamily="2" charset="0"/>
                <a:ea typeface="Inter Light" panose="02000503000000020004" pitchFamily="2" charset="0"/>
              </a:endParaRPr>
            </a:p>
          </p:txBody>
        </p:sp>
        <p:sp>
          <p:nvSpPr>
            <p:cNvPr id="83" name="TextBox 82">
              <a:extLst>
                <a:ext uri="{FF2B5EF4-FFF2-40B4-BE49-F238E27FC236}">
                  <a16:creationId xmlns:a16="http://schemas.microsoft.com/office/drawing/2014/main" id="{C22E0FD1-D26D-D9E1-BDF0-A35DEA19AF31}"/>
                </a:ext>
              </a:extLst>
            </p:cNvPr>
            <p:cNvSpPr txBox="1"/>
            <p:nvPr/>
          </p:nvSpPr>
          <p:spPr>
            <a:xfrm>
              <a:off x="6187023" y="1801046"/>
              <a:ext cx="4385412" cy="307777"/>
            </a:xfrm>
            <a:prstGeom prst="rect">
              <a:avLst/>
            </a:prstGeom>
            <a:solidFill>
              <a:schemeClr val="bg1"/>
            </a:solidFill>
          </p:spPr>
          <p:txBody>
            <a:bodyPr wrap="square" rtlCol="0">
              <a:spAutoFit/>
            </a:bodyPr>
            <a:lstStyle/>
            <a:p>
              <a:pPr algn="ctr"/>
              <a:r>
                <a:rPr lang="en-GB" sz="1400" dirty="0">
                  <a:latin typeface="Inter Light" panose="02000503000000020004" pitchFamily="2" charset="0"/>
                  <a:ea typeface="Inter Light" panose="02000503000000020004" pitchFamily="2" charset="0"/>
                </a:rPr>
                <a:t>Decline of CD index over time</a:t>
              </a:r>
              <a:endParaRPr lang="en-SI" sz="1400" dirty="0">
                <a:latin typeface="Inter Light" panose="02000503000000020004" pitchFamily="2" charset="0"/>
                <a:ea typeface="Inter Light" panose="02000503000000020004" pitchFamily="2" charset="0"/>
              </a:endParaRPr>
            </a:p>
          </p:txBody>
        </p:sp>
      </p:grpSp>
      <p:pic>
        <p:nvPicPr>
          <p:cNvPr id="4" name="Picture 3">
            <a:extLst>
              <a:ext uri="{FF2B5EF4-FFF2-40B4-BE49-F238E27FC236}">
                <a16:creationId xmlns:a16="http://schemas.microsoft.com/office/drawing/2014/main" id="{767FC1A7-3E31-2874-F896-0009A26E5F78}"/>
              </a:ext>
            </a:extLst>
          </p:cNvPr>
          <p:cNvPicPr>
            <a:picLocks noChangeAspect="1"/>
          </p:cNvPicPr>
          <p:nvPr/>
        </p:nvPicPr>
        <p:blipFill>
          <a:blip r:embed="rId7"/>
          <a:stretch>
            <a:fillRect/>
          </a:stretch>
        </p:blipFill>
        <p:spPr>
          <a:xfrm>
            <a:off x="9343553" y="40570"/>
            <a:ext cx="2825359" cy="1438574"/>
          </a:xfrm>
          <a:prstGeom prst="rect">
            <a:avLst/>
          </a:prstGeom>
        </p:spPr>
      </p:pic>
      <p:pic>
        <p:nvPicPr>
          <p:cNvPr id="5" name="Graphic 4">
            <a:extLst>
              <a:ext uri="{FF2B5EF4-FFF2-40B4-BE49-F238E27FC236}">
                <a16:creationId xmlns:a16="http://schemas.microsoft.com/office/drawing/2014/main" id="{100F1251-2E78-1DC9-8851-2BEF2CE9593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605140" y="34135"/>
            <a:ext cx="318835" cy="301445"/>
          </a:xfrm>
          <a:prstGeom prst="rect">
            <a:avLst/>
          </a:prstGeom>
        </p:spPr>
      </p:pic>
      <p:pic>
        <p:nvPicPr>
          <p:cNvPr id="10" name="Graphic 9">
            <a:extLst>
              <a:ext uri="{FF2B5EF4-FFF2-40B4-BE49-F238E27FC236}">
                <a16:creationId xmlns:a16="http://schemas.microsoft.com/office/drawing/2014/main" id="{D1880B20-DA50-4528-00D3-370004AA222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230978" y="16094"/>
            <a:ext cx="318835" cy="318836"/>
          </a:xfrm>
          <a:prstGeom prst="rect">
            <a:avLst/>
          </a:prstGeom>
        </p:spPr>
      </p:pic>
      <p:pic>
        <p:nvPicPr>
          <p:cNvPr id="14" name="Picture 4" descr="3,682,600+ Environment Symbols Stock Illustrations, Royalty-Free Vector  Graphics &amp; Clip Art - iStock">
            <a:extLst>
              <a:ext uri="{FF2B5EF4-FFF2-40B4-BE49-F238E27FC236}">
                <a16:creationId xmlns:a16="http://schemas.microsoft.com/office/drawing/2014/main" id="{E59C2F19-7E3F-44DB-23C8-5EDF510939DC}"/>
              </a:ext>
            </a:extLst>
          </p:cNvPr>
          <p:cNvPicPr>
            <a:picLocks noChangeAspect="1" noChangeArrowheads="1"/>
          </p:cNvPicPr>
          <p:nvPr/>
        </p:nvPicPr>
        <p:blipFill>
          <a:blip r:embed="rId12">
            <a:alphaModFix amt="50000"/>
            <a:extLst>
              <a:ext uri="{28A0092B-C50C-407E-A947-70E740481C1C}">
                <a14:useLocalDpi xmlns:a14="http://schemas.microsoft.com/office/drawing/2010/main" val="0"/>
              </a:ext>
            </a:extLst>
          </a:blip>
          <a:srcRect/>
          <a:stretch>
            <a:fillRect/>
          </a:stretch>
        </p:blipFill>
        <p:spPr bwMode="auto">
          <a:xfrm>
            <a:off x="10921388" y="-79772"/>
            <a:ext cx="562124" cy="56212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C77ADE8-CBE0-BDCF-DA79-E1548C4DED08}"/>
              </a:ext>
            </a:extLst>
          </p:cNvPr>
          <p:cNvSpPr txBox="1"/>
          <p:nvPr/>
        </p:nvSpPr>
        <p:spPr>
          <a:xfrm>
            <a:off x="9972215" y="359242"/>
            <a:ext cx="1633210" cy="246221"/>
          </a:xfrm>
          <a:prstGeom prst="rect">
            <a:avLst/>
          </a:prstGeom>
          <a:noFill/>
        </p:spPr>
        <p:txBody>
          <a:bodyPr wrap="square">
            <a:spAutoFit/>
          </a:bodyPr>
          <a:lstStyle/>
          <a:p>
            <a:pPr lvl="0" algn="ctr">
              <a:buNone/>
            </a:pPr>
            <a:r>
              <a:rPr lang="en-US" sz="1000" cap="none" spc="0" dirty="0">
                <a:ln w="0"/>
                <a:solidFill>
                  <a:schemeClr val="tx1"/>
                </a:solidFill>
                <a:latin typeface="Inter Light Italic" panose="02000503000000020004" pitchFamily="2" charset="0"/>
                <a:ea typeface="Inter Light Italic" panose="02000503000000020004" pitchFamily="2" charset="0"/>
              </a:rPr>
              <a:t>Societal Challenges</a:t>
            </a:r>
            <a:endParaRPr lang="sl-SI" sz="1000" cap="none" spc="0" dirty="0">
              <a:ln w="0"/>
              <a:solidFill>
                <a:schemeClr val="tx1"/>
              </a:solidFill>
              <a:latin typeface="Inter Light Italic" panose="02000503000000020004" pitchFamily="2" charset="0"/>
              <a:ea typeface="Inter Light Italic" panose="02000503000000020004" pitchFamily="2" charset="0"/>
            </a:endParaRPr>
          </a:p>
        </p:txBody>
      </p:sp>
    </p:spTree>
    <p:extLst>
      <p:ext uri="{BB962C8B-B14F-4D97-AF65-F5344CB8AC3E}">
        <p14:creationId xmlns:p14="http://schemas.microsoft.com/office/powerpoint/2010/main" val="310365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2E76CE8-9380-21FB-2A99-54C98C9CA6D1}"/>
              </a:ext>
            </a:extLst>
          </p:cNvPr>
          <p:cNvGrpSpPr/>
          <p:nvPr/>
        </p:nvGrpSpPr>
        <p:grpSpPr>
          <a:xfrm>
            <a:off x="5077683" y="4744675"/>
            <a:ext cx="2257542" cy="1674291"/>
            <a:chOff x="4481632" y="1080655"/>
            <a:chExt cx="4015575" cy="2978125"/>
          </a:xfrm>
        </p:grpSpPr>
        <p:pic>
          <p:nvPicPr>
            <p:cNvPr id="6" name="Picture 5" descr="Diagram&#10;&#10;Description automatically generated">
              <a:extLst>
                <a:ext uri="{FF2B5EF4-FFF2-40B4-BE49-F238E27FC236}">
                  <a16:creationId xmlns:a16="http://schemas.microsoft.com/office/drawing/2014/main" id="{8F41728D-5C81-4ED5-4594-436E07CC7D4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61862" t="15342" r="9750" b="67076"/>
            <a:stretch/>
          </p:blipFill>
          <p:spPr>
            <a:xfrm rot="1462417">
              <a:off x="4895543" y="1728370"/>
              <a:ext cx="3241842" cy="1957630"/>
            </a:xfrm>
            <a:prstGeom prst="rect">
              <a:avLst/>
            </a:prstGeom>
          </p:spPr>
        </p:pic>
        <p:sp>
          <p:nvSpPr>
            <p:cNvPr id="11" name="Freeform 10">
              <a:extLst>
                <a:ext uri="{FF2B5EF4-FFF2-40B4-BE49-F238E27FC236}">
                  <a16:creationId xmlns:a16="http://schemas.microsoft.com/office/drawing/2014/main" id="{B13335D6-EC87-B686-2D61-62B7B92B12E1}"/>
                </a:ext>
              </a:extLst>
            </p:cNvPr>
            <p:cNvSpPr/>
            <p:nvPr/>
          </p:nvSpPr>
          <p:spPr>
            <a:xfrm>
              <a:off x="4597245" y="2848013"/>
              <a:ext cx="2399903" cy="1210767"/>
            </a:xfrm>
            <a:custGeom>
              <a:avLst/>
              <a:gdLst>
                <a:gd name="connsiteX0" fmla="*/ 661458 w 2399903"/>
                <a:gd name="connsiteY0" fmla="*/ 328895 h 1210767"/>
                <a:gd name="connsiteX1" fmla="*/ 661458 w 2399903"/>
                <a:gd name="connsiteY1" fmla="*/ 328895 h 1210767"/>
                <a:gd name="connsiteX2" fmla="*/ 712058 w 2399903"/>
                <a:gd name="connsiteY2" fmla="*/ 350580 h 1210767"/>
                <a:gd name="connsiteX3" fmla="*/ 722900 w 2399903"/>
                <a:gd name="connsiteY3" fmla="*/ 354195 h 1210767"/>
                <a:gd name="connsiteX4" fmla="*/ 748200 w 2399903"/>
                <a:gd name="connsiteY4" fmla="*/ 357809 h 1210767"/>
                <a:gd name="connsiteX5" fmla="*/ 759043 w 2399903"/>
                <a:gd name="connsiteY5" fmla="*/ 361423 h 1210767"/>
                <a:gd name="connsiteX6" fmla="*/ 769885 w 2399903"/>
                <a:gd name="connsiteY6" fmla="*/ 368651 h 1210767"/>
                <a:gd name="connsiteX7" fmla="*/ 791571 w 2399903"/>
                <a:gd name="connsiteY7" fmla="*/ 375880 h 1210767"/>
                <a:gd name="connsiteX8" fmla="*/ 802413 w 2399903"/>
                <a:gd name="connsiteY8" fmla="*/ 379494 h 1210767"/>
                <a:gd name="connsiteX9" fmla="*/ 813256 w 2399903"/>
                <a:gd name="connsiteY9" fmla="*/ 383108 h 1210767"/>
                <a:gd name="connsiteX10" fmla="*/ 820484 w 2399903"/>
                <a:gd name="connsiteY10" fmla="*/ 390337 h 1210767"/>
                <a:gd name="connsiteX11" fmla="*/ 860241 w 2399903"/>
                <a:gd name="connsiteY11" fmla="*/ 401180 h 1210767"/>
                <a:gd name="connsiteX12" fmla="*/ 871084 w 2399903"/>
                <a:gd name="connsiteY12" fmla="*/ 404794 h 1210767"/>
                <a:gd name="connsiteX13" fmla="*/ 881926 w 2399903"/>
                <a:gd name="connsiteY13" fmla="*/ 412022 h 1210767"/>
                <a:gd name="connsiteX14" fmla="*/ 907226 w 2399903"/>
                <a:gd name="connsiteY14" fmla="*/ 419251 h 1210767"/>
                <a:gd name="connsiteX15" fmla="*/ 961439 w 2399903"/>
                <a:gd name="connsiteY15" fmla="*/ 426479 h 1210767"/>
                <a:gd name="connsiteX16" fmla="*/ 975896 w 2399903"/>
                <a:gd name="connsiteY16" fmla="*/ 430093 h 1210767"/>
                <a:gd name="connsiteX17" fmla="*/ 997582 w 2399903"/>
                <a:gd name="connsiteY17" fmla="*/ 437322 h 1210767"/>
                <a:gd name="connsiteX18" fmla="*/ 1033724 w 2399903"/>
                <a:gd name="connsiteY18" fmla="*/ 459007 h 1210767"/>
                <a:gd name="connsiteX19" fmla="*/ 1059024 w 2399903"/>
                <a:gd name="connsiteY19" fmla="*/ 466236 h 1210767"/>
                <a:gd name="connsiteX20" fmla="*/ 1069866 w 2399903"/>
                <a:gd name="connsiteY20" fmla="*/ 473464 h 1210767"/>
                <a:gd name="connsiteX21" fmla="*/ 1095166 w 2399903"/>
                <a:gd name="connsiteY21" fmla="*/ 480693 h 1210767"/>
                <a:gd name="connsiteX22" fmla="*/ 1106009 w 2399903"/>
                <a:gd name="connsiteY22" fmla="*/ 487921 h 1210767"/>
                <a:gd name="connsiteX23" fmla="*/ 1149379 w 2399903"/>
                <a:gd name="connsiteY23" fmla="*/ 502378 h 1210767"/>
                <a:gd name="connsiteX24" fmla="*/ 1167450 w 2399903"/>
                <a:gd name="connsiteY24" fmla="*/ 505992 h 1210767"/>
                <a:gd name="connsiteX25" fmla="*/ 1178293 w 2399903"/>
                <a:gd name="connsiteY25" fmla="*/ 509606 h 1210767"/>
                <a:gd name="connsiteX26" fmla="*/ 1243349 w 2399903"/>
                <a:gd name="connsiteY26" fmla="*/ 513221 h 1210767"/>
                <a:gd name="connsiteX27" fmla="*/ 1344548 w 2399903"/>
                <a:gd name="connsiteY27" fmla="*/ 520449 h 1210767"/>
                <a:gd name="connsiteX28" fmla="*/ 1351776 w 2399903"/>
                <a:gd name="connsiteY28" fmla="*/ 527678 h 1210767"/>
                <a:gd name="connsiteX29" fmla="*/ 1373461 w 2399903"/>
                <a:gd name="connsiteY29" fmla="*/ 542134 h 1210767"/>
                <a:gd name="connsiteX30" fmla="*/ 1391533 w 2399903"/>
                <a:gd name="connsiteY30" fmla="*/ 556591 h 1210767"/>
                <a:gd name="connsiteX31" fmla="*/ 1398761 w 2399903"/>
                <a:gd name="connsiteY31" fmla="*/ 563820 h 1210767"/>
                <a:gd name="connsiteX32" fmla="*/ 1409604 w 2399903"/>
                <a:gd name="connsiteY32" fmla="*/ 567434 h 1210767"/>
                <a:gd name="connsiteX33" fmla="*/ 1434903 w 2399903"/>
                <a:gd name="connsiteY33" fmla="*/ 585505 h 1210767"/>
                <a:gd name="connsiteX34" fmla="*/ 1452975 w 2399903"/>
                <a:gd name="connsiteY34" fmla="*/ 596348 h 1210767"/>
                <a:gd name="connsiteX35" fmla="*/ 1478274 w 2399903"/>
                <a:gd name="connsiteY35" fmla="*/ 610805 h 1210767"/>
                <a:gd name="connsiteX36" fmla="*/ 1492731 w 2399903"/>
                <a:gd name="connsiteY36" fmla="*/ 614419 h 1210767"/>
                <a:gd name="connsiteX37" fmla="*/ 1510802 w 2399903"/>
                <a:gd name="connsiteY37" fmla="*/ 625262 h 1210767"/>
                <a:gd name="connsiteX38" fmla="*/ 1525259 w 2399903"/>
                <a:gd name="connsiteY38" fmla="*/ 632490 h 1210767"/>
                <a:gd name="connsiteX39" fmla="*/ 1568630 w 2399903"/>
                <a:gd name="connsiteY39" fmla="*/ 643333 h 1210767"/>
                <a:gd name="connsiteX40" fmla="*/ 1597544 w 2399903"/>
                <a:gd name="connsiteY40" fmla="*/ 650561 h 1210767"/>
                <a:gd name="connsiteX41" fmla="*/ 1612001 w 2399903"/>
                <a:gd name="connsiteY41" fmla="*/ 654176 h 1210767"/>
                <a:gd name="connsiteX42" fmla="*/ 1622843 w 2399903"/>
                <a:gd name="connsiteY42" fmla="*/ 657790 h 1210767"/>
                <a:gd name="connsiteX43" fmla="*/ 1633686 w 2399903"/>
                <a:gd name="connsiteY43" fmla="*/ 665018 h 1210767"/>
                <a:gd name="connsiteX44" fmla="*/ 1658986 w 2399903"/>
                <a:gd name="connsiteY44" fmla="*/ 672247 h 1210767"/>
                <a:gd name="connsiteX45" fmla="*/ 1691514 w 2399903"/>
                <a:gd name="connsiteY45" fmla="*/ 683089 h 1210767"/>
                <a:gd name="connsiteX46" fmla="*/ 1767412 w 2399903"/>
                <a:gd name="connsiteY46" fmla="*/ 704775 h 1210767"/>
                <a:gd name="connsiteX47" fmla="*/ 1796326 w 2399903"/>
                <a:gd name="connsiteY47" fmla="*/ 712003 h 1210767"/>
                <a:gd name="connsiteX48" fmla="*/ 1861382 w 2399903"/>
                <a:gd name="connsiteY48" fmla="*/ 730074 h 1210767"/>
                <a:gd name="connsiteX49" fmla="*/ 1893911 w 2399903"/>
                <a:gd name="connsiteY49" fmla="*/ 740917 h 1210767"/>
                <a:gd name="connsiteX50" fmla="*/ 1922824 w 2399903"/>
                <a:gd name="connsiteY50" fmla="*/ 755374 h 1210767"/>
                <a:gd name="connsiteX51" fmla="*/ 1940895 w 2399903"/>
                <a:gd name="connsiteY51" fmla="*/ 766217 h 1210767"/>
                <a:gd name="connsiteX52" fmla="*/ 1951738 w 2399903"/>
                <a:gd name="connsiteY52" fmla="*/ 769831 h 1210767"/>
                <a:gd name="connsiteX53" fmla="*/ 1969809 w 2399903"/>
                <a:gd name="connsiteY53" fmla="*/ 780674 h 1210767"/>
                <a:gd name="connsiteX54" fmla="*/ 1984266 w 2399903"/>
                <a:gd name="connsiteY54" fmla="*/ 787902 h 1210767"/>
                <a:gd name="connsiteX55" fmla="*/ 1995109 w 2399903"/>
                <a:gd name="connsiteY55" fmla="*/ 795131 h 1210767"/>
                <a:gd name="connsiteX56" fmla="*/ 2020409 w 2399903"/>
                <a:gd name="connsiteY56" fmla="*/ 816816 h 1210767"/>
                <a:gd name="connsiteX57" fmla="*/ 2067394 w 2399903"/>
                <a:gd name="connsiteY57" fmla="*/ 842116 h 1210767"/>
                <a:gd name="connsiteX58" fmla="*/ 2081850 w 2399903"/>
                <a:gd name="connsiteY58" fmla="*/ 852958 h 1210767"/>
                <a:gd name="connsiteX59" fmla="*/ 2089079 w 2399903"/>
                <a:gd name="connsiteY59" fmla="*/ 860187 h 1210767"/>
                <a:gd name="connsiteX60" fmla="*/ 2099922 w 2399903"/>
                <a:gd name="connsiteY60" fmla="*/ 863801 h 1210767"/>
                <a:gd name="connsiteX61" fmla="*/ 2114378 w 2399903"/>
                <a:gd name="connsiteY61" fmla="*/ 878258 h 1210767"/>
                <a:gd name="connsiteX62" fmla="*/ 2132450 w 2399903"/>
                <a:gd name="connsiteY62" fmla="*/ 885486 h 1210767"/>
                <a:gd name="connsiteX63" fmla="*/ 2154135 w 2399903"/>
                <a:gd name="connsiteY63" fmla="*/ 899943 h 1210767"/>
                <a:gd name="connsiteX64" fmla="*/ 2154135 w 2399903"/>
                <a:gd name="connsiteY64" fmla="*/ 899943 h 1210767"/>
                <a:gd name="connsiteX65" fmla="*/ 2208348 w 2399903"/>
                <a:gd name="connsiteY65" fmla="*/ 936085 h 1210767"/>
                <a:gd name="connsiteX66" fmla="*/ 2226420 w 2399903"/>
                <a:gd name="connsiteY66" fmla="*/ 946928 h 1210767"/>
                <a:gd name="connsiteX67" fmla="*/ 2244491 w 2399903"/>
                <a:gd name="connsiteY67" fmla="*/ 957771 h 1210767"/>
                <a:gd name="connsiteX68" fmla="*/ 2255333 w 2399903"/>
                <a:gd name="connsiteY68" fmla="*/ 961385 h 1210767"/>
                <a:gd name="connsiteX69" fmla="*/ 2262562 w 2399903"/>
                <a:gd name="connsiteY69" fmla="*/ 968614 h 1210767"/>
                <a:gd name="connsiteX70" fmla="*/ 2277019 w 2399903"/>
                <a:gd name="connsiteY70" fmla="*/ 972228 h 1210767"/>
                <a:gd name="connsiteX71" fmla="*/ 2313161 w 2399903"/>
                <a:gd name="connsiteY71" fmla="*/ 1008370 h 1210767"/>
                <a:gd name="connsiteX72" fmla="*/ 2320390 w 2399903"/>
                <a:gd name="connsiteY72" fmla="*/ 1015599 h 1210767"/>
                <a:gd name="connsiteX73" fmla="*/ 2338461 w 2399903"/>
                <a:gd name="connsiteY73" fmla="*/ 1026441 h 1210767"/>
                <a:gd name="connsiteX74" fmla="*/ 2367375 w 2399903"/>
                <a:gd name="connsiteY74" fmla="*/ 1062584 h 1210767"/>
                <a:gd name="connsiteX75" fmla="*/ 2381831 w 2399903"/>
                <a:gd name="connsiteY75" fmla="*/ 1073426 h 1210767"/>
                <a:gd name="connsiteX76" fmla="*/ 2396288 w 2399903"/>
                <a:gd name="connsiteY76" fmla="*/ 1091497 h 1210767"/>
                <a:gd name="connsiteX77" fmla="*/ 2399903 w 2399903"/>
                <a:gd name="connsiteY77" fmla="*/ 1102340 h 1210767"/>
                <a:gd name="connsiteX78" fmla="*/ 2396288 w 2399903"/>
                <a:gd name="connsiteY78" fmla="*/ 1113183 h 1210767"/>
                <a:gd name="connsiteX79" fmla="*/ 2370989 w 2399903"/>
                <a:gd name="connsiteY79" fmla="*/ 1134868 h 1210767"/>
                <a:gd name="connsiteX80" fmla="*/ 2363760 w 2399903"/>
                <a:gd name="connsiteY80" fmla="*/ 1142097 h 1210767"/>
                <a:gd name="connsiteX81" fmla="*/ 2334846 w 2399903"/>
                <a:gd name="connsiteY81" fmla="*/ 1152939 h 1210767"/>
                <a:gd name="connsiteX82" fmla="*/ 2291476 w 2399903"/>
                <a:gd name="connsiteY82" fmla="*/ 1178239 h 1210767"/>
                <a:gd name="connsiteX83" fmla="*/ 2208348 w 2399903"/>
                <a:gd name="connsiteY83" fmla="*/ 1203538 h 1210767"/>
                <a:gd name="connsiteX84" fmla="*/ 2179435 w 2399903"/>
                <a:gd name="connsiteY84" fmla="*/ 1207153 h 1210767"/>
                <a:gd name="connsiteX85" fmla="*/ 2154135 w 2399903"/>
                <a:gd name="connsiteY85" fmla="*/ 1210767 h 1210767"/>
                <a:gd name="connsiteX86" fmla="*/ 2031251 w 2399903"/>
                <a:gd name="connsiteY86" fmla="*/ 1207153 h 1210767"/>
                <a:gd name="connsiteX87" fmla="*/ 1962581 w 2399903"/>
                <a:gd name="connsiteY87" fmla="*/ 1199924 h 1210767"/>
                <a:gd name="connsiteX88" fmla="*/ 1930053 w 2399903"/>
                <a:gd name="connsiteY88" fmla="*/ 1196310 h 1210767"/>
                <a:gd name="connsiteX89" fmla="*/ 1893911 w 2399903"/>
                <a:gd name="connsiteY89" fmla="*/ 1185467 h 1210767"/>
                <a:gd name="connsiteX90" fmla="*/ 1864997 w 2399903"/>
                <a:gd name="connsiteY90" fmla="*/ 1171010 h 1210767"/>
                <a:gd name="connsiteX91" fmla="*/ 1832469 w 2399903"/>
                <a:gd name="connsiteY91" fmla="*/ 1163782 h 1210767"/>
                <a:gd name="connsiteX92" fmla="*/ 1781869 w 2399903"/>
                <a:gd name="connsiteY92" fmla="*/ 1145711 h 1210767"/>
                <a:gd name="connsiteX93" fmla="*/ 1738499 w 2399903"/>
                <a:gd name="connsiteY93" fmla="*/ 1131254 h 1210767"/>
                <a:gd name="connsiteX94" fmla="*/ 1724042 w 2399903"/>
                <a:gd name="connsiteY94" fmla="*/ 1124025 h 1210767"/>
                <a:gd name="connsiteX95" fmla="*/ 1698742 w 2399903"/>
                <a:gd name="connsiteY95" fmla="*/ 1109568 h 1210767"/>
                <a:gd name="connsiteX96" fmla="*/ 1640914 w 2399903"/>
                <a:gd name="connsiteY96" fmla="*/ 1084269 h 1210767"/>
                <a:gd name="connsiteX97" fmla="*/ 1593929 w 2399903"/>
                <a:gd name="connsiteY97" fmla="*/ 1066198 h 1210767"/>
                <a:gd name="connsiteX98" fmla="*/ 1536102 w 2399903"/>
                <a:gd name="connsiteY98" fmla="*/ 1037284 h 1210767"/>
                <a:gd name="connsiteX99" fmla="*/ 1499960 w 2399903"/>
                <a:gd name="connsiteY99" fmla="*/ 1019213 h 1210767"/>
                <a:gd name="connsiteX100" fmla="*/ 1452975 w 2399903"/>
                <a:gd name="connsiteY100" fmla="*/ 993913 h 1210767"/>
                <a:gd name="connsiteX101" fmla="*/ 1348162 w 2399903"/>
                <a:gd name="connsiteY101" fmla="*/ 943314 h 1210767"/>
                <a:gd name="connsiteX102" fmla="*/ 1203593 w 2399903"/>
                <a:gd name="connsiteY102" fmla="*/ 881872 h 1210767"/>
                <a:gd name="connsiteX103" fmla="*/ 1087937 w 2399903"/>
                <a:gd name="connsiteY103" fmla="*/ 827659 h 1210767"/>
                <a:gd name="connsiteX104" fmla="*/ 1037338 w 2399903"/>
                <a:gd name="connsiteY104" fmla="*/ 795131 h 1210767"/>
                <a:gd name="connsiteX105" fmla="*/ 1015653 w 2399903"/>
                <a:gd name="connsiteY105" fmla="*/ 773445 h 1210767"/>
                <a:gd name="connsiteX106" fmla="*/ 1008424 w 2399903"/>
                <a:gd name="connsiteY106" fmla="*/ 762602 h 1210767"/>
                <a:gd name="connsiteX107" fmla="*/ 979511 w 2399903"/>
                <a:gd name="connsiteY107" fmla="*/ 730074 h 1210767"/>
                <a:gd name="connsiteX108" fmla="*/ 972282 w 2399903"/>
                <a:gd name="connsiteY108" fmla="*/ 719232 h 1210767"/>
                <a:gd name="connsiteX109" fmla="*/ 957825 w 2399903"/>
                <a:gd name="connsiteY109" fmla="*/ 701161 h 1210767"/>
                <a:gd name="connsiteX110" fmla="*/ 950597 w 2399903"/>
                <a:gd name="connsiteY110" fmla="*/ 690318 h 1210767"/>
                <a:gd name="connsiteX111" fmla="*/ 939754 w 2399903"/>
                <a:gd name="connsiteY111" fmla="*/ 679475 h 1210767"/>
                <a:gd name="connsiteX112" fmla="*/ 925297 w 2399903"/>
                <a:gd name="connsiteY112" fmla="*/ 661404 h 1210767"/>
                <a:gd name="connsiteX113" fmla="*/ 910840 w 2399903"/>
                <a:gd name="connsiteY113" fmla="*/ 646947 h 1210767"/>
                <a:gd name="connsiteX114" fmla="*/ 896383 w 2399903"/>
                <a:gd name="connsiteY114" fmla="*/ 628876 h 1210767"/>
                <a:gd name="connsiteX115" fmla="*/ 881926 w 2399903"/>
                <a:gd name="connsiteY115" fmla="*/ 614419 h 1210767"/>
                <a:gd name="connsiteX116" fmla="*/ 863855 w 2399903"/>
                <a:gd name="connsiteY116" fmla="*/ 589119 h 1210767"/>
                <a:gd name="connsiteX117" fmla="*/ 845784 w 2399903"/>
                <a:gd name="connsiteY117" fmla="*/ 571048 h 1210767"/>
                <a:gd name="connsiteX118" fmla="*/ 838556 w 2399903"/>
                <a:gd name="connsiteY118" fmla="*/ 560206 h 1210767"/>
                <a:gd name="connsiteX119" fmla="*/ 827713 w 2399903"/>
                <a:gd name="connsiteY119" fmla="*/ 552977 h 1210767"/>
                <a:gd name="connsiteX120" fmla="*/ 798799 w 2399903"/>
                <a:gd name="connsiteY120" fmla="*/ 527678 h 1210767"/>
                <a:gd name="connsiteX121" fmla="*/ 787956 w 2399903"/>
                <a:gd name="connsiteY121" fmla="*/ 524063 h 1210767"/>
                <a:gd name="connsiteX122" fmla="*/ 777114 w 2399903"/>
                <a:gd name="connsiteY122" fmla="*/ 516835 h 1210767"/>
                <a:gd name="connsiteX123" fmla="*/ 762657 w 2399903"/>
                <a:gd name="connsiteY123" fmla="*/ 513221 h 1210767"/>
                <a:gd name="connsiteX124" fmla="*/ 733743 w 2399903"/>
                <a:gd name="connsiteY124" fmla="*/ 502378 h 1210767"/>
                <a:gd name="connsiteX125" fmla="*/ 672301 w 2399903"/>
                <a:gd name="connsiteY125" fmla="*/ 477078 h 1210767"/>
                <a:gd name="connsiteX126" fmla="*/ 621702 w 2399903"/>
                <a:gd name="connsiteY126" fmla="*/ 462621 h 1210767"/>
                <a:gd name="connsiteX127" fmla="*/ 560260 w 2399903"/>
                <a:gd name="connsiteY127" fmla="*/ 448165 h 1210767"/>
                <a:gd name="connsiteX128" fmla="*/ 491590 w 2399903"/>
                <a:gd name="connsiteY128" fmla="*/ 426479 h 1210767"/>
                <a:gd name="connsiteX129" fmla="*/ 365092 w 2399903"/>
                <a:gd name="connsiteY129" fmla="*/ 393951 h 1210767"/>
                <a:gd name="connsiteX130" fmla="*/ 267507 w 2399903"/>
                <a:gd name="connsiteY130" fmla="*/ 357809 h 1210767"/>
                <a:gd name="connsiteX131" fmla="*/ 224137 w 2399903"/>
                <a:gd name="connsiteY131" fmla="*/ 343352 h 1210767"/>
                <a:gd name="connsiteX132" fmla="*/ 187994 w 2399903"/>
                <a:gd name="connsiteY132" fmla="*/ 328895 h 1210767"/>
                <a:gd name="connsiteX133" fmla="*/ 126552 w 2399903"/>
                <a:gd name="connsiteY133" fmla="*/ 307210 h 1210767"/>
                <a:gd name="connsiteX134" fmla="*/ 90410 w 2399903"/>
                <a:gd name="connsiteY134" fmla="*/ 281910 h 1210767"/>
                <a:gd name="connsiteX135" fmla="*/ 79567 w 2399903"/>
                <a:gd name="connsiteY135" fmla="*/ 278296 h 1210767"/>
                <a:gd name="connsiteX136" fmla="*/ 61496 w 2399903"/>
                <a:gd name="connsiteY136" fmla="*/ 256610 h 1210767"/>
                <a:gd name="connsiteX137" fmla="*/ 43425 w 2399903"/>
                <a:gd name="connsiteY137" fmla="*/ 234925 h 1210767"/>
                <a:gd name="connsiteX138" fmla="*/ 28968 w 2399903"/>
                <a:gd name="connsiteY138" fmla="*/ 206011 h 1210767"/>
                <a:gd name="connsiteX139" fmla="*/ 18126 w 2399903"/>
                <a:gd name="connsiteY139" fmla="*/ 191554 h 1210767"/>
                <a:gd name="connsiteX140" fmla="*/ 7283 w 2399903"/>
                <a:gd name="connsiteY140" fmla="*/ 166255 h 1210767"/>
                <a:gd name="connsiteX141" fmla="*/ 3669 w 2399903"/>
                <a:gd name="connsiteY141" fmla="*/ 43371 h 1210767"/>
                <a:gd name="connsiteX142" fmla="*/ 3669 w 2399903"/>
                <a:gd name="connsiteY142" fmla="*/ 7229 h 1210767"/>
                <a:gd name="connsiteX143" fmla="*/ 10897 w 2399903"/>
                <a:gd name="connsiteY143" fmla="*/ 0 h 1210767"/>
                <a:gd name="connsiteX144" fmla="*/ 97639 w 2399903"/>
                <a:gd name="connsiteY144" fmla="*/ 3614 h 1210767"/>
                <a:gd name="connsiteX145" fmla="*/ 144624 w 2399903"/>
                <a:gd name="connsiteY145" fmla="*/ 14457 h 1210767"/>
                <a:gd name="connsiteX146" fmla="*/ 177152 w 2399903"/>
                <a:gd name="connsiteY146" fmla="*/ 18071 h 1210767"/>
                <a:gd name="connsiteX147" fmla="*/ 198837 w 2399903"/>
                <a:gd name="connsiteY147" fmla="*/ 28914 h 1210767"/>
                <a:gd name="connsiteX148" fmla="*/ 209680 w 2399903"/>
                <a:gd name="connsiteY148" fmla="*/ 32528 h 1210767"/>
                <a:gd name="connsiteX149" fmla="*/ 216908 w 2399903"/>
                <a:gd name="connsiteY149" fmla="*/ 57828 h 1210767"/>
                <a:gd name="connsiteX150" fmla="*/ 227751 w 2399903"/>
                <a:gd name="connsiteY150" fmla="*/ 112041 h 1210767"/>
                <a:gd name="connsiteX151" fmla="*/ 234979 w 2399903"/>
                <a:gd name="connsiteY151" fmla="*/ 119270 h 1210767"/>
                <a:gd name="connsiteX152" fmla="*/ 238594 w 2399903"/>
                <a:gd name="connsiteY152" fmla="*/ 133727 h 1210767"/>
                <a:gd name="connsiteX153" fmla="*/ 263893 w 2399903"/>
                <a:gd name="connsiteY153" fmla="*/ 177097 h 1210767"/>
                <a:gd name="connsiteX154" fmla="*/ 281964 w 2399903"/>
                <a:gd name="connsiteY154" fmla="*/ 195168 h 1210767"/>
                <a:gd name="connsiteX155" fmla="*/ 289193 w 2399903"/>
                <a:gd name="connsiteY155" fmla="*/ 202397 h 1210767"/>
                <a:gd name="connsiteX156" fmla="*/ 314492 w 2399903"/>
                <a:gd name="connsiteY156" fmla="*/ 231311 h 1210767"/>
                <a:gd name="connsiteX157" fmla="*/ 336178 w 2399903"/>
                <a:gd name="connsiteY157" fmla="*/ 249382 h 1210767"/>
                <a:gd name="connsiteX158" fmla="*/ 365092 w 2399903"/>
                <a:gd name="connsiteY158" fmla="*/ 271067 h 1210767"/>
                <a:gd name="connsiteX159" fmla="*/ 394005 w 2399903"/>
                <a:gd name="connsiteY159" fmla="*/ 292753 h 1210767"/>
                <a:gd name="connsiteX160" fmla="*/ 404848 w 2399903"/>
                <a:gd name="connsiteY160" fmla="*/ 296367 h 1210767"/>
                <a:gd name="connsiteX161" fmla="*/ 433762 w 2399903"/>
                <a:gd name="connsiteY161" fmla="*/ 303595 h 1210767"/>
                <a:gd name="connsiteX162" fmla="*/ 469904 w 2399903"/>
                <a:gd name="connsiteY162" fmla="*/ 318052 h 1210767"/>
                <a:gd name="connsiteX163" fmla="*/ 480747 w 2399903"/>
                <a:gd name="connsiteY163" fmla="*/ 321667 h 1210767"/>
                <a:gd name="connsiteX164" fmla="*/ 509661 w 2399903"/>
                <a:gd name="connsiteY164" fmla="*/ 325281 h 1210767"/>
                <a:gd name="connsiteX165" fmla="*/ 534960 w 2399903"/>
                <a:gd name="connsiteY165" fmla="*/ 332509 h 1210767"/>
                <a:gd name="connsiteX166" fmla="*/ 549417 w 2399903"/>
                <a:gd name="connsiteY166" fmla="*/ 336123 h 1210767"/>
                <a:gd name="connsiteX167" fmla="*/ 560260 w 2399903"/>
                <a:gd name="connsiteY167" fmla="*/ 339738 h 1210767"/>
                <a:gd name="connsiteX168" fmla="*/ 596402 w 2399903"/>
                <a:gd name="connsiteY168" fmla="*/ 343352 h 1210767"/>
                <a:gd name="connsiteX169" fmla="*/ 632544 w 2399903"/>
                <a:gd name="connsiteY169" fmla="*/ 336123 h 1210767"/>
                <a:gd name="connsiteX170" fmla="*/ 661458 w 2399903"/>
                <a:gd name="connsiteY170" fmla="*/ 328895 h 121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2399903" h="1210767">
                  <a:moveTo>
                    <a:pt x="661458" y="328895"/>
                  </a:moveTo>
                  <a:lnTo>
                    <a:pt x="661458" y="328895"/>
                  </a:lnTo>
                  <a:cubicBezTo>
                    <a:pt x="697198" y="346765"/>
                    <a:pt x="680141" y="339941"/>
                    <a:pt x="712058" y="350580"/>
                  </a:cubicBezTo>
                  <a:cubicBezTo>
                    <a:pt x="715672" y="351785"/>
                    <a:pt x="719129" y="353656"/>
                    <a:pt x="722900" y="354195"/>
                  </a:cubicBezTo>
                  <a:lnTo>
                    <a:pt x="748200" y="357809"/>
                  </a:lnTo>
                  <a:cubicBezTo>
                    <a:pt x="751814" y="359014"/>
                    <a:pt x="755635" y="359719"/>
                    <a:pt x="759043" y="361423"/>
                  </a:cubicBezTo>
                  <a:cubicBezTo>
                    <a:pt x="762928" y="363365"/>
                    <a:pt x="765916" y="366887"/>
                    <a:pt x="769885" y="368651"/>
                  </a:cubicBezTo>
                  <a:cubicBezTo>
                    <a:pt x="776848" y="371746"/>
                    <a:pt x="784342" y="373470"/>
                    <a:pt x="791571" y="375880"/>
                  </a:cubicBezTo>
                  <a:lnTo>
                    <a:pt x="802413" y="379494"/>
                  </a:lnTo>
                  <a:lnTo>
                    <a:pt x="813256" y="383108"/>
                  </a:lnTo>
                  <a:cubicBezTo>
                    <a:pt x="815665" y="385518"/>
                    <a:pt x="817436" y="388813"/>
                    <a:pt x="820484" y="390337"/>
                  </a:cubicBezTo>
                  <a:cubicBezTo>
                    <a:pt x="835984" y="398087"/>
                    <a:pt x="844384" y="397215"/>
                    <a:pt x="860241" y="401180"/>
                  </a:cubicBezTo>
                  <a:cubicBezTo>
                    <a:pt x="863937" y="402104"/>
                    <a:pt x="867470" y="403589"/>
                    <a:pt x="871084" y="404794"/>
                  </a:cubicBezTo>
                  <a:cubicBezTo>
                    <a:pt x="874698" y="407203"/>
                    <a:pt x="878041" y="410080"/>
                    <a:pt x="881926" y="412022"/>
                  </a:cubicBezTo>
                  <a:cubicBezTo>
                    <a:pt x="886347" y="414232"/>
                    <a:pt x="903591" y="418590"/>
                    <a:pt x="907226" y="419251"/>
                  </a:cubicBezTo>
                  <a:cubicBezTo>
                    <a:pt x="942427" y="425652"/>
                    <a:pt x="923747" y="420197"/>
                    <a:pt x="961439" y="426479"/>
                  </a:cubicBezTo>
                  <a:cubicBezTo>
                    <a:pt x="966339" y="427296"/>
                    <a:pt x="971138" y="428666"/>
                    <a:pt x="975896" y="430093"/>
                  </a:cubicBezTo>
                  <a:cubicBezTo>
                    <a:pt x="983194" y="432283"/>
                    <a:pt x="997582" y="437322"/>
                    <a:pt x="997582" y="437322"/>
                  </a:cubicBezTo>
                  <a:cubicBezTo>
                    <a:pt x="1013000" y="447601"/>
                    <a:pt x="1018163" y="452339"/>
                    <a:pt x="1033724" y="459007"/>
                  </a:cubicBezTo>
                  <a:cubicBezTo>
                    <a:pt x="1040980" y="462116"/>
                    <a:pt x="1051693" y="464403"/>
                    <a:pt x="1059024" y="466236"/>
                  </a:cubicBezTo>
                  <a:cubicBezTo>
                    <a:pt x="1062638" y="468645"/>
                    <a:pt x="1065874" y="471753"/>
                    <a:pt x="1069866" y="473464"/>
                  </a:cubicBezTo>
                  <a:cubicBezTo>
                    <a:pt x="1086098" y="480420"/>
                    <a:pt x="1081084" y="473652"/>
                    <a:pt x="1095166" y="480693"/>
                  </a:cubicBezTo>
                  <a:cubicBezTo>
                    <a:pt x="1099051" y="482636"/>
                    <a:pt x="1102040" y="486157"/>
                    <a:pt x="1106009" y="487921"/>
                  </a:cubicBezTo>
                  <a:cubicBezTo>
                    <a:pt x="1106014" y="487923"/>
                    <a:pt x="1149373" y="502377"/>
                    <a:pt x="1149379" y="502378"/>
                  </a:cubicBezTo>
                  <a:cubicBezTo>
                    <a:pt x="1155403" y="503583"/>
                    <a:pt x="1161490" y="504502"/>
                    <a:pt x="1167450" y="505992"/>
                  </a:cubicBezTo>
                  <a:cubicBezTo>
                    <a:pt x="1171146" y="506916"/>
                    <a:pt x="1174500" y="509245"/>
                    <a:pt x="1178293" y="509606"/>
                  </a:cubicBezTo>
                  <a:cubicBezTo>
                    <a:pt x="1199914" y="511665"/>
                    <a:pt x="1221668" y="511946"/>
                    <a:pt x="1243349" y="513221"/>
                  </a:cubicBezTo>
                  <a:cubicBezTo>
                    <a:pt x="1304831" y="516838"/>
                    <a:pt x="1290061" y="515909"/>
                    <a:pt x="1344548" y="520449"/>
                  </a:cubicBezTo>
                  <a:cubicBezTo>
                    <a:pt x="1346957" y="522859"/>
                    <a:pt x="1349050" y="525633"/>
                    <a:pt x="1351776" y="527678"/>
                  </a:cubicBezTo>
                  <a:cubicBezTo>
                    <a:pt x="1358726" y="532890"/>
                    <a:pt x="1367318" y="535991"/>
                    <a:pt x="1373461" y="542134"/>
                  </a:cubicBezTo>
                  <a:cubicBezTo>
                    <a:pt x="1390920" y="559593"/>
                    <a:pt x="1368730" y="538348"/>
                    <a:pt x="1391533" y="556591"/>
                  </a:cubicBezTo>
                  <a:cubicBezTo>
                    <a:pt x="1394194" y="558720"/>
                    <a:pt x="1395839" y="562067"/>
                    <a:pt x="1398761" y="563820"/>
                  </a:cubicBezTo>
                  <a:cubicBezTo>
                    <a:pt x="1402028" y="565780"/>
                    <a:pt x="1405990" y="566229"/>
                    <a:pt x="1409604" y="567434"/>
                  </a:cubicBezTo>
                  <a:cubicBezTo>
                    <a:pt x="1426755" y="584585"/>
                    <a:pt x="1417596" y="579736"/>
                    <a:pt x="1434903" y="585505"/>
                  </a:cubicBezTo>
                  <a:cubicBezTo>
                    <a:pt x="1449023" y="599625"/>
                    <a:pt x="1434207" y="586964"/>
                    <a:pt x="1452975" y="596348"/>
                  </a:cubicBezTo>
                  <a:cubicBezTo>
                    <a:pt x="1473948" y="606834"/>
                    <a:pt x="1452926" y="601299"/>
                    <a:pt x="1478274" y="610805"/>
                  </a:cubicBezTo>
                  <a:cubicBezTo>
                    <a:pt x="1482925" y="612549"/>
                    <a:pt x="1487912" y="613214"/>
                    <a:pt x="1492731" y="614419"/>
                  </a:cubicBezTo>
                  <a:cubicBezTo>
                    <a:pt x="1504752" y="626440"/>
                    <a:pt x="1494382" y="618225"/>
                    <a:pt x="1510802" y="625262"/>
                  </a:cubicBezTo>
                  <a:cubicBezTo>
                    <a:pt x="1515754" y="627384"/>
                    <a:pt x="1520117" y="630883"/>
                    <a:pt x="1525259" y="632490"/>
                  </a:cubicBezTo>
                  <a:cubicBezTo>
                    <a:pt x="1539483" y="636935"/>
                    <a:pt x="1554173" y="639719"/>
                    <a:pt x="1568630" y="643333"/>
                  </a:cubicBezTo>
                  <a:lnTo>
                    <a:pt x="1597544" y="650561"/>
                  </a:lnTo>
                  <a:cubicBezTo>
                    <a:pt x="1602363" y="651766"/>
                    <a:pt x="1607289" y="652605"/>
                    <a:pt x="1612001" y="654176"/>
                  </a:cubicBezTo>
                  <a:cubicBezTo>
                    <a:pt x="1615615" y="655381"/>
                    <a:pt x="1619436" y="656086"/>
                    <a:pt x="1622843" y="657790"/>
                  </a:cubicBezTo>
                  <a:cubicBezTo>
                    <a:pt x="1626728" y="659733"/>
                    <a:pt x="1629653" y="663405"/>
                    <a:pt x="1633686" y="665018"/>
                  </a:cubicBezTo>
                  <a:cubicBezTo>
                    <a:pt x="1641830" y="668275"/>
                    <a:pt x="1650614" y="669631"/>
                    <a:pt x="1658986" y="672247"/>
                  </a:cubicBezTo>
                  <a:cubicBezTo>
                    <a:pt x="1669895" y="675656"/>
                    <a:pt x="1680525" y="679949"/>
                    <a:pt x="1691514" y="683089"/>
                  </a:cubicBezTo>
                  <a:cubicBezTo>
                    <a:pt x="1716813" y="690318"/>
                    <a:pt x="1741886" y="698394"/>
                    <a:pt x="1767412" y="704775"/>
                  </a:cubicBezTo>
                  <a:lnTo>
                    <a:pt x="1796326" y="712003"/>
                  </a:lnTo>
                  <a:cubicBezTo>
                    <a:pt x="1818059" y="717854"/>
                    <a:pt x="1839851" y="723521"/>
                    <a:pt x="1861382" y="730074"/>
                  </a:cubicBezTo>
                  <a:cubicBezTo>
                    <a:pt x="1923979" y="749125"/>
                    <a:pt x="1842602" y="728091"/>
                    <a:pt x="1893911" y="740917"/>
                  </a:cubicBezTo>
                  <a:cubicBezTo>
                    <a:pt x="1919027" y="757664"/>
                    <a:pt x="1887462" y="737693"/>
                    <a:pt x="1922824" y="755374"/>
                  </a:cubicBezTo>
                  <a:cubicBezTo>
                    <a:pt x="1929107" y="758516"/>
                    <a:pt x="1934612" y="763075"/>
                    <a:pt x="1940895" y="766217"/>
                  </a:cubicBezTo>
                  <a:cubicBezTo>
                    <a:pt x="1944303" y="767921"/>
                    <a:pt x="1948330" y="768127"/>
                    <a:pt x="1951738" y="769831"/>
                  </a:cubicBezTo>
                  <a:cubicBezTo>
                    <a:pt x="1958021" y="772973"/>
                    <a:pt x="1963668" y="777262"/>
                    <a:pt x="1969809" y="780674"/>
                  </a:cubicBezTo>
                  <a:cubicBezTo>
                    <a:pt x="1974519" y="783291"/>
                    <a:pt x="1979588" y="785229"/>
                    <a:pt x="1984266" y="787902"/>
                  </a:cubicBezTo>
                  <a:cubicBezTo>
                    <a:pt x="1988038" y="790057"/>
                    <a:pt x="1991772" y="792350"/>
                    <a:pt x="1995109" y="795131"/>
                  </a:cubicBezTo>
                  <a:cubicBezTo>
                    <a:pt x="2007771" y="805682"/>
                    <a:pt x="2004740" y="808269"/>
                    <a:pt x="2020409" y="816816"/>
                  </a:cubicBezTo>
                  <a:cubicBezTo>
                    <a:pt x="2060096" y="838464"/>
                    <a:pt x="2032011" y="815579"/>
                    <a:pt x="2067394" y="842116"/>
                  </a:cubicBezTo>
                  <a:cubicBezTo>
                    <a:pt x="2072213" y="845730"/>
                    <a:pt x="2077223" y="849102"/>
                    <a:pt x="2081850" y="852958"/>
                  </a:cubicBezTo>
                  <a:cubicBezTo>
                    <a:pt x="2084468" y="855140"/>
                    <a:pt x="2086157" y="858434"/>
                    <a:pt x="2089079" y="860187"/>
                  </a:cubicBezTo>
                  <a:cubicBezTo>
                    <a:pt x="2092346" y="862147"/>
                    <a:pt x="2096308" y="862596"/>
                    <a:pt x="2099922" y="863801"/>
                  </a:cubicBezTo>
                  <a:cubicBezTo>
                    <a:pt x="2104741" y="868620"/>
                    <a:pt x="2108708" y="874478"/>
                    <a:pt x="2114378" y="878258"/>
                  </a:cubicBezTo>
                  <a:cubicBezTo>
                    <a:pt x="2119776" y="881857"/>
                    <a:pt x="2126754" y="882379"/>
                    <a:pt x="2132450" y="885486"/>
                  </a:cubicBezTo>
                  <a:cubicBezTo>
                    <a:pt x="2140077" y="889646"/>
                    <a:pt x="2146907" y="895124"/>
                    <a:pt x="2154135" y="899943"/>
                  </a:cubicBezTo>
                  <a:lnTo>
                    <a:pt x="2154135" y="899943"/>
                  </a:lnTo>
                  <a:cubicBezTo>
                    <a:pt x="2183177" y="923177"/>
                    <a:pt x="2165592" y="910431"/>
                    <a:pt x="2208348" y="936085"/>
                  </a:cubicBezTo>
                  <a:lnTo>
                    <a:pt x="2226420" y="946928"/>
                  </a:lnTo>
                  <a:cubicBezTo>
                    <a:pt x="2232444" y="950542"/>
                    <a:pt x="2237827" y="955550"/>
                    <a:pt x="2244491" y="957771"/>
                  </a:cubicBezTo>
                  <a:lnTo>
                    <a:pt x="2255333" y="961385"/>
                  </a:lnTo>
                  <a:cubicBezTo>
                    <a:pt x="2257743" y="963795"/>
                    <a:pt x="2259514" y="967090"/>
                    <a:pt x="2262562" y="968614"/>
                  </a:cubicBezTo>
                  <a:cubicBezTo>
                    <a:pt x="2267005" y="970835"/>
                    <a:pt x="2273002" y="969306"/>
                    <a:pt x="2277019" y="972228"/>
                  </a:cubicBezTo>
                  <a:lnTo>
                    <a:pt x="2313161" y="1008370"/>
                  </a:lnTo>
                  <a:cubicBezTo>
                    <a:pt x="2315571" y="1010780"/>
                    <a:pt x="2317468" y="1013846"/>
                    <a:pt x="2320390" y="1015599"/>
                  </a:cubicBezTo>
                  <a:lnTo>
                    <a:pt x="2338461" y="1026441"/>
                  </a:lnTo>
                  <a:cubicBezTo>
                    <a:pt x="2351447" y="1045920"/>
                    <a:pt x="2350895" y="1048164"/>
                    <a:pt x="2367375" y="1062584"/>
                  </a:cubicBezTo>
                  <a:cubicBezTo>
                    <a:pt x="2371908" y="1066550"/>
                    <a:pt x="2377204" y="1069570"/>
                    <a:pt x="2381831" y="1073426"/>
                  </a:cubicBezTo>
                  <a:cubicBezTo>
                    <a:pt x="2387594" y="1078229"/>
                    <a:pt x="2392953" y="1084827"/>
                    <a:pt x="2396288" y="1091497"/>
                  </a:cubicBezTo>
                  <a:cubicBezTo>
                    <a:pt x="2397992" y="1094905"/>
                    <a:pt x="2398698" y="1098726"/>
                    <a:pt x="2399903" y="1102340"/>
                  </a:cubicBezTo>
                  <a:cubicBezTo>
                    <a:pt x="2398698" y="1105954"/>
                    <a:pt x="2398503" y="1110083"/>
                    <a:pt x="2396288" y="1113183"/>
                  </a:cubicBezTo>
                  <a:cubicBezTo>
                    <a:pt x="2384687" y="1129425"/>
                    <a:pt x="2383724" y="1124680"/>
                    <a:pt x="2370989" y="1134868"/>
                  </a:cubicBezTo>
                  <a:cubicBezTo>
                    <a:pt x="2368328" y="1136997"/>
                    <a:pt x="2366808" y="1140573"/>
                    <a:pt x="2363760" y="1142097"/>
                  </a:cubicBezTo>
                  <a:cubicBezTo>
                    <a:pt x="2354553" y="1146700"/>
                    <a:pt x="2344053" y="1148336"/>
                    <a:pt x="2334846" y="1152939"/>
                  </a:cubicBezTo>
                  <a:cubicBezTo>
                    <a:pt x="2295483" y="1172620"/>
                    <a:pt x="2331121" y="1162821"/>
                    <a:pt x="2291476" y="1178239"/>
                  </a:cubicBezTo>
                  <a:cubicBezTo>
                    <a:pt x="2273704" y="1185150"/>
                    <a:pt x="2227986" y="1199404"/>
                    <a:pt x="2208348" y="1203538"/>
                  </a:cubicBezTo>
                  <a:cubicBezTo>
                    <a:pt x="2198844" y="1205539"/>
                    <a:pt x="2189062" y="1205869"/>
                    <a:pt x="2179435" y="1207153"/>
                  </a:cubicBezTo>
                  <a:lnTo>
                    <a:pt x="2154135" y="1210767"/>
                  </a:lnTo>
                  <a:lnTo>
                    <a:pt x="2031251" y="1207153"/>
                  </a:lnTo>
                  <a:cubicBezTo>
                    <a:pt x="1989959" y="1205358"/>
                    <a:pt x="1996035" y="1204106"/>
                    <a:pt x="1962581" y="1199924"/>
                  </a:cubicBezTo>
                  <a:cubicBezTo>
                    <a:pt x="1951756" y="1198571"/>
                    <a:pt x="1940896" y="1197515"/>
                    <a:pt x="1930053" y="1196310"/>
                  </a:cubicBezTo>
                  <a:cubicBezTo>
                    <a:pt x="1918006" y="1192696"/>
                    <a:pt x="1905634" y="1190026"/>
                    <a:pt x="1893911" y="1185467"/>
                  </a:cubicBezTo>
                  <a:cubicBezTo>
                    <a:pt x="1883868" y="1181561"/>
                    <a:pt x="1875158" y="1174596"/>
                    <a:pt x="1864997" y="1171010"/>
                  </a:cubicBezTo>
                  <a:cubicBezTo>
                    <a:pt x="1854523" y="1167313"/>
                    <a:pt x="1843312" y="1166191"/>
                    <a:pt x="1832469" y="1163782"/>
                  </a:cubicBezTo>
                  <a:cubicBezTo>
                    <a:pt x="1803222" y="1149158"/>
                    <a:pt x="1831436" y="1162233"/>
                    <a:pt x="1781869" y="1145711"/>
                  </a:cubicBezTo>
                  <a:cubicBezTo>
                    <a:pt x="1731515" y="1128926"/>
                    <a:pt x="1771045" y="1139390"/>
                    <a:pt x="1738499" y="1131254"/>
                  </a:cubicBezTo>
                  <a:cubicBezTo>
                    <a:pt x="1733680" y="1128844"/>
                    <a:pt x="1728772" y="1126605"/>
                    <a:pt x="1724042" y="1124025"/>
                  </a:cubicBezTo>
                  <a:cubicBezTo>
                    <a:pt x="1715515" y="1119374"/>
                    <a:pt x="1707505" y="1113759"/>
                    <a:pt x="1698742" y="1109568"/>
                  </a:cubicBezTo>
                  <a:cubicBezTo>
                    <a:pt x="1679761" y="1100490"/>
                    <a:pt x="1660874" y="1090923"/>
                    <a:pt x="1640914" y="1084269"/>
                  </a:cubicBezTo>
                  <a:cubicBezTo>
                    <a:pt x="1619730" y="1077207"/>
                    <a:pt x="1615148" y="1076346"/>
                    <a:pt x="1593929" y="1066198"/>
                  </a:cubicBezTo>
                  <a:cubicBezTo>
                    <a:pt x="1574487" y="1056900"/>
                    <a:pt x="1555378" y="1046922"/>
                    <a:pt x="1536102" y="1037284"/>
                  </a:cubicBezTo>
                  <a:cubicBezTo>
                    <a:pt x="1524055" y="1031260"/>
                    <a:pt x="1511902" y="1025443"/>
                    <a:pt x="1499960" y="1019213"/>
                  </a:cubicBezTo>
                  <a:cubicBezTo>
                    <a:pt x="1484190" y="1010985"/>
                    <a:pt x="1468757" y="1002119"/>
                    <a:pt x="1452975" y="993913"/>
                  </a:cubicBezTo>
                  <a:cubicBezTo>
                    <a:pt x="1428826" y="981355"/>
                    <a:pt x="1368959" y="952153"/>
                    <a:pt x="1348162" y="943314"/>
                  </a:cubicBezTo>
                  <a:cubicBezTo>
                    <a:pt x="1299972" y="922833"/>
                    <a:pt x="1251004" y="904096"/>
                    <a:pt x="1203593" y="881872"/>
                  </a:cubicBezTo>
                  <a:lnTo>
                    <a:pt x="1087937" y="827659"/>
                  </a:lnTo>
                  <a:cubicBezTo>
                    <a:pt x="1064162" y="803881"/>
                    <a:pt x="1106801" y="845299"/>
                    <a:pt x="1037338" y="795131"/>
                  </a:cubicBezTo>
                  <a:cubicBezTo>
                    <a:pt x="1029051" y="789146"/>
                    <a:pt x="1022444" y="781086"/>
                    <a:pt x="1015653" y="773445"/>
                  </a:cubicBezTo>
                  <a:cubicBezTo>
                    <a:pt x="1012767" y="770198"/>
                    <a:pt x="1011205" y="765939"/>
                    <a:pt x="1008424" y="762602"/>
                  </a:cubicBezTo>
                  <a:cubicBezTo>
                    <a:pt x="999137" y="751457"/>
                    <a:pt x="988798" y="741218"/>
                    <a:pt x="979511" y="730074"/>
                  </a:cubicBezTo>
                  <a:cubicBezTo>
                    <a:pt x="976730" y="726737"/>
                    <a:pt x="974888" y="722707"/>
                    <a:pt x="972282" y="719232"/>
                  </a:cubicBezTo>
                  <a:cubicBezTo>
                    <a:pt x="967653" y="713061"/>
                    <a:pt x="962453" y="707332"/>
                    <a:pt x="957825" y="701161"/>
                  </a:cubicBezTo>
                  <a:cubicBezTo>
                    <a:pt x="955219" y="697686"/>
                    <a:pt x="953378" y="693655"/>
                    <a:pt x="950597" y="690318"/>
                  </a:cubicBezTo>
                  <a:cubicBezTo>
                    <a:pt x="947325" y="686391"/>
                    <a:pt x="943120" y="683322"/>
                    <a:pt x="939754" y="679475"/>
                  </a:cubicBezTo>
                  <a:cubicBezTo>
                    <a:pt x="934674" y="673670"/>
                    <a:pt x="930422" y="667170"/>
                    <a:pt x="925297" y="661404"/>
                  </a:cubicBezTo>
                  <a:cubicBezTo>
                    <a:pt x="920769" y="656310"/>
                    <a:pt x="915368" y="652041"/>
                    <a:pt x="910840" y="646947"/>
                  </a:cubicBezTo>
                  <a:cubicBezTo>
                    <a:pt x="905715" y="641181"/>
                    <a:pt x="901508" y="634642"/>
                    <a:pt x="896383" y="628876"/>
                  </a:cubicBezTo>
                  <a:cubicBezTo>
                    <a:pt x="891855" y="623782"/>
                    <a:pt x="886361" y="619593"/>
                    <a:pt x="881926" y="614419"/>
                  </a:cubicBezTo>
                  <a:cubicBezTo>
                    <a:pt x="835305" y="560026"/>
                    <a:pt x="927300" y="660494"/>
                    <a:pt x="863855" y="589119"/>
                  </a:cubicBezTo>
                  <a:cubicBezTo>
                    <a:pt x="858195" y="582752"/>
                    <a:pt x="850509" y="578136"/>
                    <a:pt x="845784" y="571048"/>
                  </a:cubicBezTo>
                  <a:cubicBezTo>
                    <a:pt x="843375" y="567434"/>
                    <a:pt x="841627" y="563277"/>
                    <a:pt x="838556" y="560206"/>
                  </a:cubicBezTo>
                  <a:cubicBezTo>
                    <a:pt x="835484" y="557134"/>
                    <a:pt x="831050" y="555758"/>
                    <a:pt x="827713" y="552977"/>
                  </a:cubicBezTo>
                  <a:cubicBezTo>
                    <a:pt x="810656" y="538763"/>
                    <a:pt x="822007" y="542183"/>
                    <a:pt x="798799" y="527678"/>
                  </a:cubicBezTo>
                  <a:cubicBezTo>
                    <a:pt x="795568" y="525659"/>
                    <a:pt x="791364" y="525767"/>
                    <a:pt x="787956" y="524063"/>
                  </a:cubicBezTo>
                  <a:cubicBezTo>
                    <a:pt x="784071" y="522120"/>
                    <a:pt x="781106" y="518546"/>
                    <a:pt x="777114" y="516835"/>
                  </a:cubicBezTo>
                  <a:cubicBezTo>
                    <a:pt x="772548" y="514878"/>
                    <a:pt x="767369" y="514792"/>
                    <a:pt x="762657" y="513221"/>
                  </a:cubicBezTo>
                  <a:cubicBezTo>
                    <a:pt x="752892" y="509966"/>
                    <a:pt x="743230" y="506372"/>
                    <a:pt x="733743" y="502378"/>
                  </a:cubicBezTo>
                  <a:cubicBezTo>
                    <a:pt x="692818" y="485147"/>
                    <a:pt x="704776" y="486821"/>
                    <a:pt x="672301" y="477078"/>
                  </a:cubicBezTo>
                  <a:cubicBezTo>
                    <a:pt x="655500" y="472037"/>
                    <a:pt x="638675" y="467049"/>
                    <a:pt x="621702" y="462621"/>
                  </a:cubicBezTo>
                  <a:cubicBezTo>
                    <a:pt x="591410" y="454719"/>
                    <a:pt x="589275" y="456762"/>
                    <a:pt x="560260" y="448165"/>
                  </a:cubicBezTo>
                  <a:cubicBezTo>
                    <a:pt x="537245" y="441346"/>
                    <a:pt x="514838" y="432457"/>
                    <a:pt x="491590" y="426479"/>
                  </a:cubicBezTo>
                  <a:cubicBezTo>
                    <a:pt x="449424" y="415636"/>
                    <a:pt x="406396" y="407718"/>
                    <a:pt x="365092" y="393951"/>
                  </a:cubicBezTo>
                  <a:cubicBezTo>
                    <a:pt x="319390" y="378718"/>
                    <a:pt x="402907" y="406704"/>
                    <a:pt x="267507" y="357809"/>
                  </a:cubicBezTo>
                  <a:cubicBezTo>
                    <a:pt x="253174" y="352633"/>
                    <a:pt x="238458" y="348560"/>
                    <a:pt x="224137" y="343352"/>
                  </a:cubicBezTo>
                  <a:cubicBezTo>
                    <a:pt x="211943" y="338918"/>
                    <a:pt x="200170" y="333381"/>
                    <a:pt x="187994" y="328895"/>
                  </a:cubicBezTo>
                  <a:cubicBezTo>
                    <a:pt x="170659" y="322508"/>
                    <a:pt x="143690" y="315120"/>
                    <a:pt x="126552" y="307210"/>
                  </a:cubicBezTo>
                  <a:cubicBezTo>
                    <a:pt x="99813" y="294869"/>
                    <a:pt x="116221" y="298042"/>
                    <a:pt x="90410" y="281910"/>
                  </a:cubicBezTo>
                  <a:cubicBezTo>
                    <a:pt x="87179" y="279891"/>
                    <a:pt x="83181" y="279501"/>
                    <a:pt x="79567" y="278296"/>
                  </a:cubicBezTo>
                  <a:cubicBezTo>
                    <a:pt x="63592" y="254331"/>
                    <a:pt x="82367" y="280961"/>
                    <a:pt x="61496" y="256610"/>
                  </a:cubicBezTo>
                  <a:cubicBezTo>
                    <a:pt x="35733" y="226552"/>
                    <a:pt x="62198" y="253696"/>
                    <a:pt x="43425" y="234925"/>
                  </a:cubicBezTo>
                  <a:cubicBezTo>
                    <a:pt x="38606" y="225287"/>
                    <a:pt x="35433" y="214632"/>
                    <a:pt x="28968" y="206011"/>
                  </a:cubicBezTo>
                  <a:cubicBezTo>
                    <a:pt x="25354" y="201192"/>
                    <a:pt x="21318" y="196662"/>
                    <a:pt x="18126" y="191554"/>
                  </a:cubicBezTo>
                  <a:cubicBezTo>
                    <a:pt x="11744" y="181343"/>
                    <a:pt x="10797" y="176797"/>
                    <a:pt x="7283" y="166255"/>
                  </a:cubicBezTo>
                  <a:cubicBezTo>
                    <a:pt x="6078" y="125294"/>
                    <a:pt x="5716" y="84299"/>
                    <a:pt x="3669" y="43371"/>
                  </a:cubicBezTo>
                  <a:cubicBezTo>
                    <a:pt x="2781" y="25604"/>
                    <a:pt x="-4125" y="22817"/>
                    <a:pt x="3669" y="7229"/>
                  </a:cubicBezTo>
                  <a:cubicBezTo>
                    <a:pt x="5193" y="4181"/>
                    <a:pt x="8488" y="2410"/>
                    <a:pt x="10897" y="0"/>
                  </a:cubicBezTo>
                  <a:cubicBezTo>
                    <a:pt x="39811" y="1205"/>
                    <a:pt x="68769" y="1623"/>
                    <a:pt x="97639" y="3614"/>
                  </a:cubicBezTo>
                  <a:cubicBezTo>
                    <a:pt x="106286" y="4210"/>
                    <a:pt x="140745" y="13772"/>
                    <a:pt x="144624" y="14457"/>
                  </a:cubicBezTo>
                  <a:cubicBezTo>
                    <a:pt x="155367" y="16353"/>
                    <a:pt x="166309" y="16866"/>
                    <a:pt x="177152" y="18071"/>
                  </a:cubicBezTo>
                  <a:cubicBezTo>
                    <a:pt x="184380" y="21685"/>
                    <a:pt x="191452" y="25632"/>
                    <a:pt x="198837" y="28914"/>
                  </a:cubicBezTo>
                  <a:cubicBezTo>
                    <a:pt x="202318" y="30461"/>
                    <a:pt x="206986" y="29834"/>
                    <a:pt x="209680" y="32528"/>
                  </a:cubicBezTo>
                  <a:cubicBezTo>
                    <a:pt x="211402" y="34250"/>
                    <a:pt x="216885" y="57711"/>
                    <a:pt x="216908" y="57828"/>
                  </a:cubicBezTo>
                  <a:cubicBezTo>
                    <a:pt x="220242" y="74497"/>
                    <a:pt x="222125" y="96569"/>
                    <a:pt x="227751" y="112041"/>
                  </a:cubicBezTo>
                  <a:cubicBezTo>
                    <a:pt x="228915" y="115243"/>
                    <a:pt x="232570" y="116860"/>
                    <a:pt x="234979" y="119270"/>
                  </a:cubicBezTo>
                  <a:cubicBezTo>
                    <a:pt x="236184" y="124089"/>
                    <a:pt x="237229" y="128951"/>
                    <a:pt x="238594" y="133727"/>
                  </a:cubicBezTo>
                  <a:cubicBezTo>
                    <a:pt x="243391" y="150515"/>
                    <a:pt x="250144" y="163348"/>
                    <a:pt x="263893" y="177097"/>
                  </a:cubicBezTo>
                  <a:lnTo>
                    <a:pt x="281964" y="195168"/>
                  </a:lnTo>
                  <a:cubicBezTo>
                    <a:pt x="284374" y="197578"/>
                    <a:pt x="287064" y="199736"/>
                    <a:pt x="289193" y="202397"/>
                  </a:cubicBezTo>
                  <a:cubicBezTo>
                    <a:pt x="299269" y="214992"/>
                    <a:pt x="303214" y="221286"/>
                    <a:pt x="314492" y="231311"/>
                  </a:cubicBezTo>
                  <a:cubicBezTo>
                    <a:pt x="321525" y="237562"/>
                    <a:pt x="329184" y="243087"/>
                    <a:pt x="336178" y="249382"/>
                  </a:cubicBezTo>
                  <a:cubicBezTo>
                    <a:pt x="359012" y="269932"/>
                    <a:pt x="340929" y="258986"/>
                    <a:pt x="365092" y="271067"/>
                  </a:cubicBezTo>
                  <a:cubicBezTo>
                    <a:pt x="376058" y="282035"/>
                    <a:pt x="375614" y="282536"/>
                    <a:pt x="394005" y="292753"/>
                  </a:cubicBezTo>
                  <a:cubicBezTo>
                    <a:pt x="397335" y="294603"/>
                    <a:pt x="401172" y="295365"/>
                    <a:pt x="404848" y="296367"/>
                  </a:cubicBezTo>
                  <a:cubicBezTo>
                    <a:pt x="414433" y="298981"/>
                    <a:pt x="424124" y="301186"/>
                    <a:pt x="433762" y="303595"/>
                  </a:cubicBezTo>
                  <a:cubicBezTo>
                    <a:pt x="455037" y="314233"/>
                    <a:pt x="443103" y="309118"/>
                    <a:pt x="469904" y="318052"/>
                  </a:cubicBezTo>
                  <a:cubicBezTo>
                    <a:pt x="473518" y="319257"/>
                    <a:pt x="476967" y="321194"/>
                    <a:pt x="480747" y="321667"/>
                  </a:cubicBezTo>
                  <a:cubicBezTo>
                    <a:pt x="490385" y="322872"/>
                    <a:pt x="500080" y="323684"/>
                    <a:pt x="509661" y="325281"/>
                  </a:cubicBezTo>
                  <a:cubicBezTo>
                    <a:pt x="523222" y="327541"/>
                    <a:pt x="522927" y="329071"/>
                    <a:pt x="534960" y="332509"/>
                  </a:cubicBezTo>
                  <a:cubicBezTo>
                    <a:pt x="539736" y="333874"/>
                    <a:pt x="544641" y="334758"/>
                    <a:pt x="549417" y="336123"/>
                  </a:cubicBezTo>
                  <a:cubicBezTo>
                    <a:pt x="553080" y="337170"/>
                    <a:pt x="556494" y="339159"/>
                    <a:pt x="560260" y="339738"/>
                  </a:cubicBezTo>
                  <a:cubicBezTo>
                    <a:pt x="572227" y="341579"/>
                    <a:pt x="584355" y="342147"/>
                    <a:pt x="596402" y="343352"/>
                  </a:cubicBezTo>
                  <a:cubicBezTo>
                    <a:pt x="598550" y="343045"/>
                    <a:pt x="625660" y="340713"/>
                    <a:pt x="632544" y="336123"/>
                  </a:cubicBezTo>
                  <a:cubicBezTo>
                    <a:pt x="633546" y="335455"/>
                    <a:pt x="656639" y="330100"/>
                    <a:pt x="661458" y="328895"/>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I"/>
            </a:p>
          </p:txBody>
        </p:sp>
        <p:sp>
          <p:nvSpPr>
            <p:cNvPr id="12" name="Freeform 11">
              <a:extLst>
                <a:ext uri="{FF2B5EF4-FFF2-40B4-BE49-F238E27FC236}">
                  <a16:creationId xmlns:a16="http://schemas.microsoft.com/office/drawing/2014/main" id="{1D991928-D7D3-BEAC-3480-5DCD5F44432E}"/>
                </a:ext>
              </a:extLst>
            </p:cNvPr>
            <p:cNvSpPr/>
            <p:nvPr/>
          </p:nvSpPr>
          <p:spPr>
            <a:xfrm>
              <a:off x="4481632" y="1080655"/>
              <a:ext cx="1348345" cy="2204679"/>
            </a:xfrm>
            <a:custGeom>
              <a:avLst/>
              <a:gdLst>
                <a:gd name="connsiteX0" fmla="*/ 737315 w 1348345"/>
                <a:gd name="connsiteY0" fmla="*/ 2085410 h 2204679"/>
                <a:gd name="connsiteX1" fmla="*/ 737315 w 1348345"/>
                <a:gd name="connsiteY1" fmla="*/ 2085410 h 2204679"/>
                <a:gd name="connsiteX2" fmla="*/ 690330 w 1348345"/>
                <a:gd name="connsiteY2" fmla="*/ 2070953 h 2204679"/>
                <a:gd name="connsiteX3" fmla="*/ 668645 w 1348345"/>
                <a:gd name="connsiteY3" fmla="*/ 2063724 h 2204679"/>
                <a:gd name="connsiteX4" fmla="*/ 661416 w 1348345"/>
                <a:gd name="connsiteY4" fmla="*/ 2056496 h 2204679"/>
                <a:gd name="connsiteX5" fmla="*/ 639731 w 1348345"/>
                <a:gd name="connsiteY5" fmla="*/ 2049268 h 2204679"/>
                <a:gd name="connsiteX6" fmla="*/ 621660 w 1348345"/>
                <a:gd name="connsiteY6" fmla="*/ 2031196 h 2204679"/>
                <a:gd name="connsiteX7" fmla="*/ 618045 w 1348345"/>
                <a:gd name="connsiteY7" fmla="*/ 2020354 h 2204679"/>
                <a:gd name="connsiteX8" fmla="*/ 610817 w 1348345"/>
                <a:gd name="connsiteY8" fmla="*/ 2013125 h 2204679"/>
                <a:gd name="connsiteX9" fmla="*/ 596360 w 1348345"/>
                <a:gd name="connsiteY9" fmla="*/ 1991440 h 2204679"/>
                <a:gd name="connsiteX10" fmla="*/ 585517 w 1348345"/>
                <a:gd name="connsiteY10" fmla="*/ 1980597 h 2204679"/>
                <a:gd name="connsiteX11" fmla="*/ 571060 w 1348345"/>
                <a:gd name="connsiteY11" fmla="*/ 1962526 h 2204679"/>
                <a:gd name="connsiteX12" fmla="*/ 560218 w 1348345"/>
                <a:gd name="connsiteY12" fmla="*/ 1940841 h 2204679"/>
                <a:gd name="connsiteX13" fmla="*/ 549375 w 1348345"/>
                <a:gd name="connsiteY13" fmla="*/ 1908313 h 2204679"/>
                <a:gd name="connsiteX14" fmla="*/ 538532 w 1348345"/>
                <a:gd name="connsiteY14" fmla="*/ 1875785 h 2204679"/>
                <a:gd name="connsiteX15" fmla="*/ 534918 w 1348345"/>
                <a:gd name="connsiteY15" fmla="*/ 1864942 h 2204679"/>
                <a:gd name="connsiteX16" fmla="*/ 531304 w 1348345"/>
                <a:gd name="connsiteY16" fmla="*/ 1850485 h 2204679"/>
                <a:gd name="connsiteX17" fmla="*/ 534918 w 1348345"/>
                <a:gd name="connsiteY17" fmla="*/ 1821571 h 2204679"/>
                <a:gd name="connsiteX18" fmla="*/ 545761 w 1348345"/>
                <a:gd name="connsiteY18" fmla="*/ 1742058 h 2204679"/>
                <a:gd name="connsiteX19" fmla="*/ 549375 w 1348345"/>
                <a:gd name="connsiteY19" fmla="*/ 1731215 h 2204679"/>
                <a:gd name="connsiteX20" fmla="*/ 556604 w 1348345"/>
                <a:gd name="connsiteY20" fmla="*/ 1720373 h 2204679"/>
                <a:gd name="connsiteX21" fmla="*/ 560218 w 1348345"/>
                <a:gd name="connsiteY21" fmla="*/ 1709530 h 2204679"/>
                <a:gd name="connsiteX22" fmla="*/ 574675 w 1348345"/>
                <a:gd name="connsiteY22" fmla="*/ 1687845 h 2204679"/>
                <a:gd name="connsiteX23" fmla="*/ 567446 w 1348345"/>
                <a:gd name="connsiteY23" fmla="*/ 1673388 h 2204679"/>
                <a:gd name="connsiteX24" fmla="*/ 552989 w 1348345"/>
                <a:gd name="connsiteY24" fmla="*/ 1658931 h 2204679"/>
                <a:gd name="connsiteX25" fmla="*/ 538532 w 1348345"/>
                <a:gd name="connsiteY25" fmla="*/ 1633631 h 2204679"/>
                <a:gd name="connsiteX26" fmla="*/ 534918 w 1348345"/>
                <a:gd name="connsiteY26" fmla="*/ 1622788 h 2204679"/>
                <a:gd name="connsiteX27" fmla="*/ 527690 w 1348345"/>
                <a:gd name="connsiteY27" fmla="*/ 1611946 h 2204679"/>
                <a:gd name="connsiteX28" fmla="*/ 516847 w 1348345"/>
                <a:gd name="connsiteY28" fmla="*/ 1572189 h 2204679"/>
                <a:gd name="connsiteX29" fmla="*/ 513233 w 1348345"/>
                <a:gd name="connsiteY29" fmla="*/ 1561347 h 2204679"/>
                <a:gd name="connsiteX30" fmla="*/ 516847 w 1348345"/>
                <a:gd name="connsiteY30" fmla="*/ 1546890 h 2204679"/>
                <a:gd name="connsiteX31" fmla="*/ 524076 w 1348345"/>
                <a:gd name="connsiteY31" fmla="*/ 1525204 h 2204679"/>
                <a:gd name="connsiteX32" fmla="*/ 527690 w 1348345"/>
                <a:gd name="connsiteY32" fmla="*/ 1503519 h 2204679"/>
                <a:gd name="connsiteX33" fmla="*/ 531304 w 1348345"/>
                <a:gd name="connsiteY33" fmla="*/ 1478219 h 2204679"/>
                <a:gd name="connsiteX34" fmla="*/ 534918 w 1348345"/>
                <a:gd name="connsiteY34" fmla="*/ 1463762 h 2204679"/>
                <a:gd name="connsiteX35" fmla="*/ 538532 w 1348345"/>
                <a:gd name="connsiteY35" fmla="*/ 1445691 h 2204679"/>
                <a:gd name="connsiteX36" fmla="*/ 545761 w 1348345"/>
                <a:gd name="connsiteY36" fmla="*/ 1424006 h 2204679"/>
                <a:gd name="connsiteX37" fmla="*/ 549375 w 1348345"/>
                <a:gd name="connsiteY37" fmla="*/ 1413163 h 2204679"/>
                <a:gd name="connsiteX38" fmla="*/ 552989 w 1348345"/>
                <a:gd name="connsiteY38" fmla="*/ 1402320 h 2204679"/>
                <a:gd name="connsiteX39" fmla="*/ 556604 w 1348345"/>
                <a:gd name="connsiteY39" fmla="*/ 1391478 h 2204679"/>
                <a:gd name="connsiteX40" fmla="*/ 563832 w 1348345"/>
                <a:gd name="connsiteY40" fmla="*/ 1362564 h 2204679"/>
                <a:gd name="connsiteX41" fmla="*/ 560218 w 1348345"/>
                <a:gd name="connsiteY41" fmla="*/ 1351721 h 2204679"/>
                <a:gd name="connsiteX42" fmla="*/ 552989 w 1348345"/>
                <a:gd name="connsiteY42" fmla="*/ 1344493 h 2204679"/>
                <a:gd name="connsiteX43" fmla="*/ 549375 w 1348345"/>
                <a:gd name="connsiteY43" fmla="*/ 1322807 h 2204679"/>
                <a:gd name="connsiteX44" fmla="*/ 545761 w 1348345"/>
                <a:gd name="connsiteY44" fmla="*/ 1308351 h 2204679"/>
                <a:gd name="connsiteX45" fmla="*/ 538532 w 1348345"/>
                <a:gd name="connsiteY45" fmla="*/ 1286665 h 2204679"/>
                <a:gd name="connsiteX46" fmla="*/ 534918 w 1348345"/>
                <a:gd name="connsiteY46" fmla="*/ 1268594 h 2204679"/>
                <a:gd name="connsiteX47" fmla="*/ 538532 w 1348345"/>
                <a:gd name="connsiteY47" fmla="*/ 1254137 h 2204679"/>
                <a:gd name="connsiteX48" fmla="*/ 542147 w 1348345"/>
                <a:gd name="connsiteY48" fmla="*/ 1243294 h 2204679"/>
                <a:gd name="connsiteX49" fmla="*/ 545761 w 1348345"/>
                <a:gd name="connsiteY49" fmla="*/ 1225223 h 2204679"/>
                <a:gd name="connsiteX50" fmla="*/ 552989 w 1348345"/>
                <a:gd name="connsiteY50" fmla="*/ 1167396 h 2204679"/>
                <a:gd name="connsiteX51" fmla="*/ 560218 w 1348345"/>
                <a:gd name="connsiteY51" fmla="*/ 1145710 h 2204679"/>
                <a:gd name="connsiteX52" fmla="*/ 578289 w 1348345"/>
                <a:gd name="connsiteY52" fmla="*/ 1131253 h 2204679"/>
                <a:gd name="connsiteX53" fmla="*/ 596360 w 1348345"/>
                <a:gd name="connsiteY53" fmla="*/ 1116796 h 2204679"/>
                <a:gd name="connsiteX54" fmla="*/ 603589 w 1348345"/>
                <a:gd name="connsiteY54" fmla="*/ 1095111 h 2204679"/>
                <a:gd name="connsiteX55" fmla="*/ 610817 w 1348345"/>
                <a:gd name="connsiteY55" fmla="*/ 1069811 h 2204679"/>
                <a:gd name="connsiteX56" fmla="*/ 625274 w 1348345"/>
                <a:gd name="connsiteY56" fmla="*/ 1051740 h 2204679"/>
                <a:gd name="connsiteX57" fmla="*/ 639731 w 1348345"/>
                <a:gd name="connsiteY57" fmla="*/ 1033669 h 2204679"/>
                <a:gd name="connsiteX58" fmla="*/ 650574 w 1348345"/>
                <a:gd name="connsiteY58" fmla="*/ 1015598 h 2204679"/>
                <a:gd name="connsiteX59" fmla="*/ 657802 w 1348345"/>
                <a:gd name="connsiteY59" fmla="*/ 1004755 h 2204679"/>
                <a:gd name="connsiteX60" fmla="*/ 686716 w 1348345"/>
                <a:gd name="connsiteY60" fmla="*/ 993913 h 2204679"/>
                <a:gd name="connsiteX61" fmla="*/ 755386 w 1348345"/>
                <a:gd name="connsiteY61" fmla="*/ 983070 h 2204679"/>
                <a:gd name="connsiteX62" fmla="*/ 863813 w 1348345"/>
                <a:gd name="connsiteY62" fmla="*/ 972227 h 2204679"/>
                <a:gd name="connsiteX63" fmla="*/ 910798 w 1348345"/>
                <a:gd name="connsiteY63" fmla="*/ 964999 h 2204679"/>
                <a:gd name="connsiteX64" fmla="*/ 968626 w 1348345"/>
                <a:gd name="connsiteY64" fmla="*/ 968613 h 2204679"/>
                <a:gd name="connsiteX65" fmla="*/ 1015611 w 1348345"/>
                <a:gd name="connsiteY65" fmla="*/ 957770 h 2204679"/>
                <a:gd name="connsiteX66" fmla="*/ 1069824 w 1348345"/>
                <a:gd name="connsiteY66" fmla="*/ 954156 h 2204679"/>
                <a:gd name="connsiteX67" fmla="*/ 1120423 w 1348345"/>
                <a:gd name="connsiteY67" fmla="*/ 943313 h 2204679"/>
                <a:gd name="connsiteX68" fmla="*/ 1152951 w 1348345"/>
                <a:gd name="connsiteY68" fmla="*/ 939699 h 2204679"/>
                <a:gd name="connsiteX69" fmla="*/ 1174637 w 1348345"/>
                <a:gd name="connsiteY69" fmla="*/ 932471 h 2204679"/>
                <a:gd name="connsiteX70" fmla="*/ 1199936 w 1348345"/>
                <a:gd name="connsiteY70" fmla="*/ 928856 h 2204679"/>
                <a:gd name="connsiteX71" fmla="*/ 1221622 w 1348345"/>
                <a:gd name="connsiteY71" fmla="*/ 925242 h 2204679"/>
                <a:gd name="connsiteX72" fmla="*/ 1236079 w 1348345"/>
                <a:gd name="connsiteY72" fmla="*/ 918014 h 2204679"/>
                <a:gd name="connsiteX73" fmla="*/ 1246921 w 1348345"/>
                <a:gd name="connsiteY73" fmla="*/ 899943 h 2204679"/>
                <a:gd name="connsiteX74" fmla="*/ 1254150 w 1348345"/>
                <a:gd name="connsiteY74" fmla="*/ 885486 h 2204679"/>
                <a:gd name="connsiteX75" fmla="*/ 1264993 w 1348345"/>
                <a:gd name="connsiteY75" fmla="*/ 849343 h 2204679"/>
                <a:gd name="connsiteX76" fmla="*/ 1272221 w 1348345"/>
                <a:gd name="connsiteY76" fmla="*/ 827658 h 2204679"/>
                <a:gd name="connsiteX77" fmla="*/ 1275835 w 1348345"/>
                <a:gd name="connsiteY77" fmla="*/ 816815 h 2204679"/>
                <a:gd name="connsiteX78" fmla="*/ 1279449 w 1348345"/>
                <a:gd name="connsiteY78" fmla="*/ 791516 h 2204679"/>
                <a:gd name="connsiteX79" fmla="*/ 1283064 w 1348345"/>
                <a:gd name="connsiteY79" fmla="*/ 769830 h 2204679"/>
                <a:gd name="connsiteX80" fmla="*/ 1290292 w 1348345"/>
                <a:gd name="connsiteY80" fmla="*/ 704774 h 2204679"/>
                <a:gd name="connsiteX81" fmla="*/ 1293906 w 1348345"/>
                <a:gd name="connsiteY81" fmla="*/ 661403 h 2204679"/>
                <a:gd name="connsiteX82" fmla="*/ 1301135 w 1348345"/>
                <a:gd name="connsiteY82" fmla="*/ 621647 h 2204679"/>
                <a:gd name="connsiteX83" fmla="*/ 1311977 w 1348345"/>
                <a:gd name="connsiteY83" fmla="*/ 534905 h 2204679"/>
                <a:gd name="connsiteX84" fmla="*/ 1315592 w 1348345"/>
                <a:gd name="connsiteY84" fmla="*/ 487920 h 2204679"/>
                <a:gd name="connsiteX85" fmla="*/ 1319206 w 1348345"/>
                <a:gd name="connsiteY85" fmla="*/ 448164 h 2204679"/>
                <a:gd name="connsiteX86" fmla="*/ 1322820 w 1348345"/>
                <a:gd name="connsiteY86" fmla="*/ 397565 h 2204679"/>
                <a:gd name="connsiteX87" fmla="*/ 1326434 w 1348345"/>
                <a:gd name="connsiteY87" fmla="*/ 357808 h 2204679"/>
                <a:gd name="connsiteX88" fmla="*/ 1333663 w 1348345"/>
                <a:gd name="connsiteY88" fmla="*/ 321666 h 2204679"/>
                <a:gd name="connsiteX89" fmla="*/ 1340891 w 1348345"/>
                <a:gd name="connsiteY89" fmla="*/ 314437 h 2204679"/>
                <a:gd name="connsiteX90" fmla="*/ 1348120 w 1348345"/>
                <a:gd name="connsiteY90" fmla="*/ 292752 h 2204679"/>
                <a:gd name="connsiteX91" fmla="*/ 1340891 w 1348345"/>
                <a:gd name="connsiteY91" fmla="*/ 260224 h 2204679"/>
                <a:gd name="connsiteX92" fmla="*/ 1330049 w 1348345"/>
                <a:gd name="connsiteY92" fmla="*/ 224082 h 2204679"/>
                <a:gd name="connsiteX93" fmla="*/ 1326434 w 1348345"/>
                <a:gd name="connsiteY93" fmla="*/ 206011 h 2204679"/>
                <a:gd name="connsiteX94" fmla="*/ 1315592 w 1348345"/>
                <a:gd name="connsiteY94" fmla="*/ 180711 h 2204679"/>
                <a:gd name="connsiteX95" fmla="*/ 1308363 w 1348345"/>
                <a:gd name="connsiteY95" fmla="*/ 159026 h 2204679"/>
                <a:gd name="connsiteX96" fmla="*/ 1272221 w 1348345"/>
                <a:gd name="connsiteY96" fmla="*/ 79513 h 2204679"/>
                <a:gd name="connsiteX97" fmla="*/ 1254150 w 1348345"/>
                <a:gd name="connsiteY97" fmla="*/ 39756 h 2204679"/>
                <a:gd name="connsiteX98" fmla="*/ 1232464 w 1348345"/>
                <a:gd name="connsiteY98" fmla="*/ 0 h 2204679"/>
                <a:gd name="connsiteX99" fmla="*/ 1210779 w 1348345"/>
                <a:gd name="connsiteY99" fmla="*/ 7228 h 2204679"/>
                <a:gd name="connsiteX100" fmla="*/ 1178251 w 1348345"/>
                <a:gd name="connsiteY100" fmla="*/ 14456 h 2204679"/>
                <a:gd name="connsiteX101" fmla="*/ 1167408 w 1348345"/>
                <a:gd name="connsiteY101" fmla="*/ 21685 h 2204679"/>
                <a:gd name="connsiteX102" fmla="*/ 1145723 w 1348345"/>
                <a:gd name="connsiteY102" fmla="*/ 28913 h 2204679"/>
                <a:gd name="connsiteX103" fmla="*/ 1124038 w 1348345"/>
                <a:gd name="connsiteY103" fmla="*/ 36142 h 2204679"/>
                <a:gd name="connsiteX104" fmla="*/ 1102352 w 1348345"/>
                <a:gd name="connsiteY104" fmla="*/ 43370 h 2204679"/>
                <a:gd name="connsiteX105" fmla="*/ 1087895 w 1348345"/>
                <a:gd name="connsiteY105" fmla="*/ 50599 h 2204679"/>
                <a:gd name="connsiteX106" fmla="*/ 1066210 w 1348345"/>
                <a:gd name="connsiteY106" fmla="*/ 54213 h 2204679"/>
                <a:gd name="connsiteX107" fmla="*/ 1051753 w 1348345"/>
                <a:gd name="connsiteY107" fmla="*/ 57827 h 2204679"/>
                <a:gd name="connsiteX108" fmla="*/ 1030068 w 1348345"/>
                <a:gd name="connsiteY108" fmla="*/ 61441 h 2204679"/>
                <a:gd name="connsiteX109" fmla="*/ 874656 w 1348345"/>
                <a:gd name="connsiteY109" fmla="*/ 61441 h 2204679"/>
                <a:gd name="connsiteX110" fmla="*/ 827671 w 1348345"/>
                <a:gd name="connsiteY110" fmla="*/ 72284 h 2204679"/>
                <a:gd name="connsiteX111" fmla="*/ 809600 w 1348345"/>
                <a:gd name="connsiteY111" fmla="*/ 75898 h 2204679"/>
                <a:gd name="connsiteX112" fmla="*/ 798757 w 1348345"/>
                <a:gd name="connsiteY112" fmla="*/ 83127 h 2204679"/>
                <a:gd name="connsiteX113" fmla="*/ 733701 w 1348345"/>
                <a:gd name="connsiteY113" fmla="*/ 104812 h 2204679"/>
                <a:gd name="connsiteX114" fmla="*/ 722858 w 1348345"/>
                <a:gd name="connsiteY114" fmla="*/ 112041 h 2204679"/>
                <a:gd name="connsiteX115" fmla="*/ 646959 w 1348345"/>
                <a:gd name="connsiteY115" fmla="*/ 151797 h 2204679"/>
                <a:gd name="connsiteX116" fmla="*/ 632502 w 1348345"/>
                <a:gd name="connsiteY116" fmla="*/ 162640 h 2204679"/>
                <a:gd name="connsiteX117" fmla="*/ 621660 w 1348345"/>
                <a:gd name="connsiteY117" fmla="*/ 177097 h 2204679"/>
                <a:gd name="connsiteX118" fmla="*/ 592746 w 1348345"/>
                <a:gd name="connsiteY118" fmla="*/ 206011 h 2204679"/>
                <a:gd name="connsiteX119" fmla="*/ 567446 w 1348345"/>
                <a:gd name="connsiteY119" fmla="*/ 238539 h 2204679"/>
                <a:gd name="connsiteX120" fmla="*/ 538532 w 1348345"/>
                <a:gd name="connsiteY120" fmla="*/ 271067 h 2204679"/>
                <a:gd name="connsiteX121" fmla="*/ 487933 w 1348345"/>
                <a:gd name="connsiteY121" fmla="*/ 336123 h 2204679"/>
                <a:gd name="connsiteX122" fmla="*/ 299993 w 1348345"/>
                <a:gd name="connsiteY122" fmla="*/ 534905 h 2204679"/>
                <a:gd name="connsiteX123" fmla="*/ 126510 w 1348345"/>
                <a:gd name="connsiteY123" fmla="*/ 733688 h 2204679"/>
                <a:gd name="connsiteX124" fmla="*/ 57840 w 1348345"/>
                <a:gd name="connsiteY124" fmla="*/ 831272 h 2204679"/>
                <a:gd name="connsiteX125" fmla="*/ 7241 w 1348345"/>
                <a:gd name="connsiteY125" fmla="*/ 936085 h 2204679"/>
                <a:gd name="connsiteX126" fmla="*/ 3626 w 1348345"/>
                <a:gd name="connsiteY126" fmla="*/ 961385 h 2204679"/>
                <a:gd name="connsiteX127" fmla="*/ 12 w 1348345"/>
                <a:gd name="connsiteY127" fmla="*/ 972227 h 2204679"/>
                <a:gd name="connsiteX128" fmla="*/ 7241 w 1348345"/>
                <a:gd name="connsiteY128" fmla="*/ 1019212 h 2204679"/>
                <a:gd name="connsiteX129" fmla="*/ 10855 w 1348345"/>
                <a:gd name="connsiteY129" fmla="*/ 1033669 h 2204679"/>
                <a:gd name="connsiteX130" fmla="*/ 25312 w 1348345"/>
                <a:gd name="connsiteY130" fmla="*/ 1051740 h 2204679"/>
                <a:gd name="connsiteX131" fmla="*/ 28926 w 1348345"/>
                <a:gd name="connsiteY131" fmla="*/ 1062583 h 2204679"/>
                <a:gd name="connsiteX132" fmla="*/ 36155 w 1348345"/>
                <a:gd name="connsiteY132" fmla="*/ 1069811 h 2204679"/>
                <a:gd name="connsiteX133" fmla="*/ 43383 w 1348345"/>
                <a:gd name="connsiteY133" fmla="*/ 1080654 h 2204679"/>
                <a:gd name="connsiteX134" fmla="*/ 54226 w 1348345"/>
                <a:gd name="connsiteY134" fmla="*/ 1095111 h 2204679"/>
                <a:gd name="connsiteX135" fmla="*/ 61454 w 1348345"/>
                <a:gd name="connsiteY135" fmla="*/ 1105954 h 2204679"/>
                <a:gd name="connsiteX136" fmla="*/ 65068 w 1348345"/>
                <a:gd name="connsiteY136" fmla="*/ 1116796 h 2204679"/>
                <a:gd name="connsiteX137" fmla="*/ 72297 w 1348345"/>
                <a:gd name="connsiteY137" fmla="*/ 1124025 h 2204679"/>
                <a:gd name="connsiteX138" fmla="*/ 83140 w 1348345"/>
                <a:gd name="connsiteY138" fmla="*/ 1149324 h 2204679"/>
                <a:gd name="connsiteX139" fmla="*/ 86754 w 1348345"/>
                <a:gd name="connsiteY139" fmla="*/ 1167396 h 2204679"/>
                <a:gd name="connsiteX140" fmla="*/ 93982 w 1348345"/>
                <a:gd name="connsiteY140" fmla="*/ 1181853 h 2204679"/>
                <a:gd name="connsiteX141" fmla="*/ 104825 w 1348345"/>
                <a:gd name="connsiteY141" fmla="*/ 1210766 h 2204679"/>
                <a:gd name="connsiteX142" fmla="*/ 112053 w 1348345"/>
                <a:gd name="connsiteY142" fmla="*/ 1225223 h 2204679"/>
                <a:gd name="connsiteX143" fmla="*/ 122896 w 1348345"/>
                <a:gd name="connsiteY143" fmla="*/ 1254137 h 2204679"/>
                <a:gd name="connsiteX144" fmla="*/ 130125 w 1348345"/>
                <a:gd name="connsiteY144" fmla="*/ 1283051 h 2204679"/>
                <a:gd name="connsiteX145" fmla="*/ 133739 w 1348345"/>
                <a:gd name="connsiteY145" fmla="*/ 1293894 h 2204679"/>
                <a:gd name="connsiteX146" fmla="*/ 148196 w 1348345"/>
                <a:gd name="connsiteY146" fmla="*/ 1319193 h 2204679"/>
                <a:gd name="connsiteX147" fmla="*/ 162653 w 1348345"/>
                <a:gd name="connsiteY147" fmla="*/ 1362564 h 2204679"/>
                <a:gd name="connsiteX148" fmla="*/ 180724 w 1348345"/>
                <a:gd name="connsiteY148" fmla="*/ 1405935 h 2204679"/>
                <a:gd name="connsiteX149" fmla="*/ 187952 w 1348345"/>
                <a:gd name="connsiteY149" fmla="*/ 1431234 h 2204679"/>
                <a:gd name="connsiteX150" fmla="*/ 224094 w 1348345"/>
                <a:gd name="connsiteY150" fmla="*/ 1503519 h 2204679"/>
                <a:gd name="connsiteX151" fmla="*/ 256623 w 1348345"/>
                <a:gd name="connsiteY151" fmla="*/ 1550504 h 2204679"/>
                <a:gd name="connsiteX152" fmla="*/ 263851 w 1348345"/>
                <a:gd name="connsiteY152" fmla="*/ 1561347 h 2204679"/>
                <a:gd name="connsiteX153" fmla="*/ 289151 w 1348345"/>
                <a:gd name="connsiteY153" fmla="*/ 1590260 h 2204679"/>
                <a:gd name="connsiteX154" fmla="*/ 296379 w 1348345"/>
                <a:gd name="connsiteY154" fmla="*/ 1611946 h 2204679"/>
                <a:gd name="connsiteX155" fmla="*/ 285536 w 1348345"/>
                <a:gd name="connsiteY155" fmla="*/ 1622788 h 2204679"/>
                <a:gd name="connsiteX156" fmla="*/ 271079 w 1348345"/>
                <a:gd name="connsiteY156" fmla="*/ 1626403 h 2204679"/>
                <a:gd name="connsiteX157" fmla="*/ 148196 w 1348345"/>
                <a:gd name="connsiteY157" fmla="*/ 1630017 h 2204679"/>
                <a:gd name="connsiteX158" fmla="*/ 119282 w 1348345"/>
                <a:gd name="connsiteY158" fmla="*/ 1640860 h 2204679"/>
                <a:gd name="connsiteX159" fmla="*/ 68683 w 1348345"/>
                <a:gd name="connsiteY159" fmla="*/ 1655317 h 2204679"/>
                <a:gd name="connsiteX160" fmla="*/ 50611 w 1348345"/>
                <a:gd name="connsiteY160" fmla="*/ 1666159 h 2204679"/>
                <a:gd name="connsiteX161" fmla="*/ 32540 w 1348345"/>
                <a:gd name="connsiteY161" fmla="*/ 1680616 h 2204679"/>
                <a:gd name="connsiteX162" fmla="*/ 28926 w 1348345"/>
                <a:gd name="connsiteY162" fmla="*/ 1691459 h 2204679"/>
                <a:gd name="connsiteX163" fmla="*/ 36155 w 1348345"/>
                <a:gd name="connsiteY163" fmla="*/ 1752901 h 2204679"/>
                <a:gd name="connsiteX164" fmla="*/ 65068 w 1348345"/>
                <a:gd name="connsiteY164" fmla="*/ 1803500 h 2204679"/>
                <a:gd name="connsiteX165" fmla="*/ 68683 w 1348345"/>
                <a:gd name="connsiteY165" fmla="*/ 1814343 h 2204679"/>
                <a:gd name="connsiteX166" fmla="*/ 93982 w 1348345"/>
                <a:gd name="connsiteY166" fmla="*/ 1850485 h 2204679"/>
                <a:gd name="connsiteX167" fmla="*/ 126510 w 1348345"/>
                <a:gd name="connsiteY167" fmla="*/ 1890241 h 2204679"/>
                <a:gd name="connsiteX168" fmla="*/ 133739 w 1348345"/>
                <a:gd name="connsiteY168" fmla="*/ 1901084 h 2204679"/>
                <a:gd name="connsiteX169" fmla="*/ 169881 w 1348345"/>
                <a:gd name="connsiteY169" fmla="*/ 1948069 h 2204679"/>
                <a:gd name="connsiteX170" fmla="*/ 209638 w 1348345"/>
                <a:gd name="connsiteY170" fmla="*/ 1991440 h 2204679"/>
                <a:gd name="connsiteX171" fmla="*/ 245780 w 1348345"/>
                <a:gd name="connsiteY171" fmla="*/ 2038425 h 2204679"/>
                <a:gd name="connsiteX172" fmla="*/ 285536 w 1348345"/>
                <a:gd name="connsiteY172" fmla="*/ 2081796 h 2204679"/>
                <a:gd name="connsiteX173" fmla="*/ 296379 w 1348345"/>
                <a:gd name="connsiteY173" fmla="*/ 2096253 h 2204679"/>
                <a:gd name="connsiteX174" fmla="*/ 310836 w 1348345"/>
                <a:gd name="connsiteY174" fmla="*/ 2107095 h 2204679"/>
                <a:gd name="connsiteX175" fmla="*/ 343364 w 1348345"/>
                <a:gd name="connsiteY175" fmla="*/ 2139623 h 2204679"/>
                <a:gd name="connsiteX176" fmla="*/ 368664 w 1348345"/>
                <a:gd name="connsiteY176" fmla="*/ 2161309 h 2204679"/>
                <a:gd name="connsiteX177" fmla="*/ 393963 w 1348345"/>
                <a:gd name="connsiteY177" fmla="*/ 2182994 h 2204679"/>
                <a:gd name="connsiteX178" fmla="*/ 422877 w 1348345"/>
                <a:gd name="connsiteY178" fmla="*/ 2197451 h 2204679"/>
                <a:gd name="connsiteX179" fmla="*/ 448177 w 1348345"/>
                <a:gd name="connsiteY179" fmla="*/ 2204679 h 2204679"/>
                <a:gd name="connsiteX180" fmla="*/ 462634 w 1348345"/>
                <a:gd name="connsiteY180" fmla="*/ 2201065 h 2204679"/>
                <a:gd name="connsiteX181" fmla="*/ 484319 w 1348345"/>
                <a:gd name="connsiteY181" fmla="*/ 2190222 h 2204679"/>
                <a:gd name="connsiteX182" fmla="*/ 524076 w 1348345"/>
                <a:gd name="connsiteY182" fmla="*/ 2182994 h 2204679"/>
                <a:gd name="connsiteX183" fmla="*/ 552989 w 1348345"/>
                <a:gd name="connsiteY183" fmla="*/ 2179380 h 2204679"/>
                <a:gd name="connsiteX184" fmla="*/ 581903 w 1348345"/>
                <a:gd name="connsiteY184" fmla="*/ 2172151 h 2204679"/>
                <a:gd name="connsiteX185" fmla="*/ 603589 w 1348345"/>
                <a:gd name="connsiteY185" fmla="*/ 2164923 h 2204679"/>
                <a:gd name="connsiteX186" fmla="*/ 618045 w 1348345"/>
                <a:gd name="connsiteY186" fmla="*/ 2161309 h 2204679"/>
                <a:gd name="connsiteX187" fmla="*/ 639731 w 1348345"/>
                <a:gd name="connsiteY187" fmla="*/ 2150466 h 2204679"/>
                <a:gd name="connsiteX188" fmla="*/ 650574 w 1348345"/>
                <a:gd name="connsiteY188" fmla="*/ 2143237 h 2204679"/>
                <a:gd name="connsiteX189" fmla="*/ 683102 w 1348345"/>
                <a:gd name="connsiteY189" fmla="*/ 2128781 h 2204679"/>
                <a:gd name="connsiteX190" fmla="*/ 697559 w 1348345"/>
                <a:gd name="connsiteY190" fmla="*/ 2110709 h 2204679"/>
                <a:gd name="connsiteX191" fmla="*/ 737315 w 1348345"/>
                <a:gd name="connsiteY191" fmla="*/ 2085410 h 2204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348345" h="2204679">
                  <a:moveTo>
                    <a:pt x="737315" y="2085410"/>
                  </a:moveTo>
                  <a:lnTo>
                    <a:pt x="737315" y="2085410"/>
                  </a:lnTo>
                  <a:cubicBezTo>
                    <a:pt x="671252" y="2070728"/>
                    <a:pt x="728437" y="2086196"/>
                    <a:pt x="690330" y="2070953"/>
                  </a:cubicBezTo>
                  <a:cubicBezTo>
                    <a:pt x="683256" y="2068123"/>
                    <a:pt x="668645" y="2063724"/>
                    <a:pt x="668645" y="2063724"/>
                  </a:cubicBezTo>
                  <a:cubicBezTo>
                    <a:pt x="666235" y="2061315"/>
                    <a:pt x="664464" y="2058020"/>
                    <a:pt x="661416" y="2056496"/>
                  </a:cubicBezTo>
                  <a:cubicBezTo>
                    <a:pt x="654601" y="2053089"/>
                    <a:pt x="639731" y="2049268"/>
                    <a:pt x="639731" y="2049268"/>
                  </a:cubicBezTo>
                  <a:cubicBezTo>
                    <a:pt x="628887" y="2042038"/>
                    <a:pt x="627685" y="2043245"/>
                    <a:pt x="621660" y="2031196"/>
                  </a:cubicBezTo>
                  <a:cubicBezTo>
                    <a:pt x="619956" y="2027789"/>
                    <a:pt x="620005" y="2023621"/>
                    <a:pt x="618045" y="2020354"/>
                  </a:cubicBezTo>
                  <a:cubicBezTo>
                    <a:pt x="616292" y="2017432"/>
                    <a:pt x="612861" y="2015851"/>
                    <a:pt x="610817" y="2013125"/>
                  </a:cubicBezTo>
                  <a:cubicBezTo>
                    <a:pt x="605605" y="2006175"/>
                    <a:pt x="602503" y="1997583"/>
                    <a:pt x="596360" y="1991440"/>
                  </a:cubicBezTo>
                  <a:cubicBezTo>
                    <a:pt x="592746" y="1987826"/>
                    <a:pt x="588789" y="1984524"/>
                    <a:pt x="585517" y="1980597"/>
                  </a:cubicBezTo>
                  <a:cubicBezTo>
                    <a:pt x="562730" y="1953252"/>
                    <a:pt x="592084" y="1983547"/>
                    <a:pt x="571060" y="1962526"/>
                  </a:cubicBezTo>
                  <a:cubicBezTo>
                    <a:pt x="557882" y="1922990"/>
                    <a:pt x="578897" y="1982868"/>
                    <a:pt x="560218" y="1940841"/>
                  </a:cubicBezTo>
                  <a:cubicBezTo>
                    <a:pt x="560217" y="1940839"/>
                    <a:pt x="551183" y="1913736"/>
                    <a:pt x="549375" y="1908313"/>
                  </a:cubicBezTo>
                  <a:lnTo>
                    <a:pt x="538532" y="1875785"/>
                  </a:lnTo>
                  <a:cubicBezTo>
                    <a:pt x="537327" y="1872171"/>
                    <a:pt x="535842" y="1868638"/>
                    <a:pt x="534918" y="1864942"/>
                  </a:cubicBezTo>
                  <a:lnTo>
                    <a:pt x="531304" y="1850485"/>
                  </a:lnTo>
                  <a:cubicBezTo>
                    <a:pt x="532509" y="1840847"/>
                    <a:pt x="533805" y="1831220"/>
                    <a:pt x="534918" y="1821571"/>
                  </a:cubicBezTo>
                  <a:cubicBezTo>
                    <a:pt x="539411" y="1782634"/>
                    <a:pt x="537603" y="1770612"/>
                    <a:pt x="545761" y="1742058"/>
                  </a:cubicBezTo>
                  <a:cubicBezTo>
                    <a:pt x="546808" y="1738395"/>
                    <a:pt x="547671" y="1734623"/>
                    <a:pt x="549375" y="1731215"/>
                  </a:cubicBezTo>
                  <a:cubicBezTo>
                    <a:pt x="551318" y="1727330"/>
                    <a:pt x="554194" y="1723987"/>
                    <a:pt x="556604" y="1720373"/>
                  </a:cubicBezTo>
                  <a:cubicBezTo>
                    <a:pt x="557809" y="1716759"/>
                    <a:pt x="558368" y="1712860"/>
                    <a:pt x="560218" y="1709530"/>
                  </a:cubicBezTo>
                  <a:cubicBezTo>
                    <a:pt x="564437" y="1701936"/>
                    <a:pt x="574675" y="1687845"/>
                    <a:pt x="574675" y="1687845"/>
                  </a:cubicBezTo>
                  <a:cubicBezTo>
                    <a:pt x="580976" y="1668939"/>
                    <a:pt x="580421" y="1682655"/>
                    <a:pt x="567446" y="1673388"/>
                  </a:cubicBezTo>
                  <a:cubicBezTo>
                    <a:pt x="561900" y="1669427"/>
                    <a:pt x="552989" y="1658931"/>
                    <a:pt x="552989" y="1658931"/>
                  </a:cubicBezTo>
                  <a:cubicBezTo>
                    <a:pt x="544703" y="1634070"/>
                    <a:pt x="556037" y="1664265"/>
                    <a:pt x="538532" y="1633631"/>
                  </a:cubicBezTo>
                  <a:cubicBezTo>
                    <a:pt x="536642" y="1630323"/>
                    <a:pt x="536622" y="1626196"/>
                    <a:pt x="534918" y="1622788"/>
                  </a:cubicBezTo>
                  <a:cubicBezTo>
                    <a:pt x="532976" y="1618903"/>
                    <a:pt x="530099" y="1615560"/>
                    <a:pt x="527690" y="1611946"/>
                  </a:cubicBezTo>
                  <a:cubicBezTo>
                    <a:pt x="522582" y="1586402"/>
                    <a:pt x="526019" y="1599704"/>
                    <a:pt x="516847" y="1572189"/>
                  </a:cubicBezTo>
                  <a:lnTo>
                    <a:pt x="513233" y="1561347"/>
                  </a:lnTo>
                  <a:cubicBezTo>
                    <a:pt x="514438" y="1556528"/>
                    <a:pt x="515420" y="1551648"/>
                    <a:pt x="516847" y="1546890"/>
                  </a:cubicBezTo>
                  <a:cubicBezTo>
                    <a:pt x="519037" y="1539592"/>
                    <a:pt x="524076" y="1525204"/>
                    <a:pt x="524076" y="1525204"/>
                  </a:cubicBezTo>
                  <a:cubicBezTo>
                    <a:pt x="525281" y="1517976"/>
                    <a:pt x="526576" y="1510762"/>
                    <a:pt x="527690" y="1503519"/>
                  </a:cubicBezTo>
                  <a:cubicBezTo>
                    <a:pt x="528985" y="1495099"/>
                    <a:pt x="529780" y="1486601"/>
                    <a:pt x="531304" y="1478219"/>
                  </a:cubicBezTo>
                  <a:cubicBezTo>
                    <a:pt x="532193" y="1473332"/>
                    <a:pt x="533841" y="1468611"/>
                    <a:pt x="534918" y="1463762"/>
                  </a:cubicBezTo>
                  <a:cubicBezTo>
                    <a:pt x="536251" y="1457765"/>
                    <a:pt x="536916" y="1451617"/>
                    <a:pt x="538532" y="1445691"/>
                  </a:cubicBezTo>
                  <a:cubicBezTo>
                    <a:pt x="540537" y="1438340"/>
                    <a:pt x="543351" y="1431234"/>
                    <a:pt x="545761" y="1424006"/>
                  </a:cubicBezTo>
                  <a:lnTo>
                    <a:pt x="549375" y="1413163"/>
                  </a:lnTo>
                  <a:lnTo>
                    <a:pt x="552989" y="1402320"/>
                  </a:lnTo>
                  <a:cubicBezTo>
                    <a:pt x="554194" y="1398706"/>
                    <a:pt x="555680" y="1395174"/>
                    <a:pt x="556604" y="1391478"/>
                  </a:cubicBezTo>
                  <a:lnTo>
                    <a:pt x="563832" y="1362564"/>
                  </a:lnTo>
                  <a:cubicBezTo>
                    <a:pt x="562627" y="1358950"/>
                    <a:pt x="562178" y="1354988"/>
                    <a:pt x="560218" y="1351721"/>
                  </a:cubicBezTo>
                  <a:cubicBezTo>
                    <a:pt x="558465" y="1348799"/>
                    <a:pt x="554185" y="1347684"/>
                    <a:pt x="552989" y="1344493"/>
                  </a:cubicBezTo>
                  <a:cubicBezTo>
                    <a:pt x="550416" y="1337631"/>
                    <a:pt x="550812" y="1329993"/>
                    <a:pt x="549375" y="1322807"/>
                  </a:cubicBezTo>
                  <a:cubicBezTo>
                    <a:pt x="548401" y="1317936"/>
                    <a:pt x="547188" y="1313108"/>
                    <a:pt x="545761" y="1308351"/>
                  </a:cubicBezTo>
                  <a:cubicBezTo>
                    <a:pt x="543571" y="1301053"/>
                    <a:pt x="540026" y="1294137"/>
                    <a:pt x="538532" y="1286665"/>
                  </a:cubicBezTo>
                  <a:lnTo>
                    <a:pt x="534918" y="1268594"/>
                  </a:lnTo>
                  <a:cubicBezTo>
                    <a:pt x="536123" y="1263775"/>
                    <a:pt x="537167" y="1258913"/>
                    <a:pt x="538532" y="1254137"/>
                  </a:cubicBezTo>
                  <a:cubicBezTo>
                    <a:pt x="539579" y="1250474"/>
                    <a:pt x="541223" y="1246990"/>
                    <a:pt x="542147" y="1243294"/>
                  </a:cubicBezTo>
                  <a:cubicBezTo>
                    <a:pt x="543637" y="1237334"/>
                    <a:pt x="544556" y="1231247"/>
                    <a:pt x="545761" y="1225223"/>
                  </a:cubicBezTo>
                  <a:cubicBezTo>
                    <a:pt x="548185" y="1196138"/>
                    <a:pt x="546406" y="1189340"/>
                    <a:pt x="552989" y="1167396"/>
                  </a:cubicBezTo>
                  <a:cubicBezTo>
                    <a:pt x="555179" y="1160098"/>
                    <a:pt x="553878" y="1149937"/>
                    <a:pt x="560218" y="1145710"/>
                  </a:cubicBezTo>
                  <a:cubicBezTo>
                    <a:pt x="593596" y="1123458"/>
                    <a:pt x="552532" y="1151858"/>
                    <a:pt x="578289" y="1131253"/>
                  </a:cubicBezTo>
                  <a:cubicBezTo>
                    <a:pt x="601080" y="1113021"/>
                    <a:pt x="578912" y="1134247"/>
                    <a:pt x="596360" y="1116796"/>
                  </a:cubicBezTo>
                  <a:cubicBezTo>
                    <a:pt x="598770" y="1109568"/>
                    <a:pt x="601741" y="1102503"/>
                    <a:pt x="603589" y="1095111"/>
                  </a:cubicBezTo>
                  <a:cubicBezTo>
                    <a:pt x="604747" y="1090480"/>
                    <a:pt x="608225" y="1074995"/>
                    <a:pt x="610817" y="1069811"/>
                  </a:cubicBezTo>
                  <a:cubicBezTo>
                    <a:pt x="618231" y="1054981"/>
                    <a:pt x="616310" y="1062944"/>
                    <a:pt x="625274" y="1051740"/>
                  </a:cubicBezTo>
                  <a:cubicBezTo>
                    <a:pt x="643512" y="1028943"/>
                    <a:pt x="622276" y="1051124"/>
                    <a:pt x="639731" y="1033669"/>
                  </a:cubicBezTo>
                  <a:cubicBezTo>
                    <a:pt x="646008" y="1014837"/>
                    <a:pt x="639233" y="1029774"/>
                    <a:pt x="650574" y="1015598"/>
                  </a:cubicBezTo>
                  <a:cubicBezTo>
                    <a:pt x="653288" y="1012206"/>
                    <a:pt x="654465" y="1007536"/>
                    <a:pt x="657802" y="1004755"/>
                  </a:cubicBezTo>
                  <a:cubicBezTo>
                    <a:pt x="665901" y="998006"/>
                    <a:pt x="676990" y="996344"/>
                    <a:pt x="686716" y="993913"/>
                  </a:cubicBezTo>
                  <a:cubicBezTo>
                    <a:pt x="718081" y="978229"/>
                    <a:pt x="693413" y="988235"/>
                    <a:pt x="755386" y="983070"/>
                  </a:cubicBezTo>
                  <a:cubicBezTo>
                    <a:pt x="772462" y="981647"/>
                    <a:pt x="835939" y="975711"/>
                    <a:pt x="863813" y="972227"/>
                  </a:cubicBezTo>
                  <a:cubicBezTo>
                    <a:pt x="882418" y="969902"/>
                    <a:pt x="892709" y="968014"/>
                    <a:pt x="910798" y="964999"/>
                  </a:cubicBezTo>
                  <a:cubicBezTo>
                    <a:pt x="943969" y="976056"/>
                    <a:pt x="924902" y="972985"/>
                    <a:pt x="968626" y="968613"/>
                  </a:cubicBezTo>
                  <a:cubicBezTo>
                    <a:pt x="986486" y="962660"/>
                    <a:pt x="990689" y="960761"/>
                    <a:pt x="1015611" y="957770"/>
                  </a:cubicBezTo>
                  <a:cubicBezTo>
                    <a:pt x="1033593" y="955612"/>
                    <a:pt x="1051753" y="955361"/>
                    <a:pt x="1069824" y="954156"/>
                  </a:cubicBezTo>
                  <a:cubicBezTo>
                    <a:pt x="1086690" y="950542"/>
                    <a:pt x="1103429" y="946269"/>
                    <a:pt x="1120423" y="943313"/>
                  </a:cubicBezTo>
                  <a:cubicBezTo>
                    <a:pt x="1131171" y="941444"/>
                    <a:pt x="1142253" y="941838"/>
                    <a:pt x="1152951" y="939699"/>
                  </a:cubicBezTo>
                  <a:cubicBezTo>
                    <a:pt x="1160423" y="938205"/>
                    <a:pt x="1167213" y="934184"/>
                    <a:pt x="1174637" y="932471"/>
                  </a:cubicBezTo>
                  <a:cubicBezTo>
                    <a:pt x="1182937" y="930555"/>
                    <a:pt x="1191516" y="930151"/>
                    <a:pt x="1199936" y="928856"/>
                  </a:cubicBezTo>
                  <a:cubicBezTo>
                    <a:pt x="1207179" y="927742"/>
                    <a:pt x="1214393" y="926447"/>
                    <a:pt x="1221622" y="925242"/>
                  </a:cubicBezTo>
                  <a:cubicBezTo>
                    <a:pt x="1226441" y="922833"/>
                    <a:pt x="1231596" y="921003"/>
                    <a:pt x="1236079" y="918014"/>
                  </a:cubicBezTo>
                  <a:cubicBezTo>
                    <a:pt x="1245694" y="911604"/>
                    <a:pt x="1242572" y="910091"/>
                    <a:pt x="1246921" y="899943"/>
                  </a:cubicBezTo>
                  <a:cubicBezTo>
                    <a:pt x="1249043" y="894991"/>
                    <a:pt x="1251740" y="890305"/>
                    <a:pt x="1254150" y="885486"/>
                  </a:cubicBezTo>
                  <a:cubicBezTo>
                    <a:pt x="1260037" y="856049"/>
                    <a:pt x="1254426" y="878404"/>
                    <a:pt x="1264993" y="849343"/>
                  </a:cubicBezTo>
                  <a:cubicBezTo>
                    <a:pt x="1267597" y="842182"/>
                    <a:pt x="1269812" y="834886"/>
                    <a:pt x="1272221" y="827658"/>
                  </a:cubicBezTo>
                  <a:lnTo>
                    <a:pt x="1275835" y="816815"/>
                  </a:lnTo>
                  <a:cubicBezTo>
                    <a:pt x="1277040" y="808382"/>
                    <a:pt x="1278154" y="799936"/>
                    <a:pt x="1279449" y="791516"/>
                  </a:cubicBezTo>
                  <a:cubicBezTo>
                    <a:pt x="1280563" y="784273"/>
                    <a:pt x="1282155" y="777102"/>
                    <a:pt x="1283064" y="769830"/>
                  </a:cubicBezTo>
                  <a:cubicBezTo>
                    <a:pt x="1285770" y="748180"/>
                    <a:pt x="1288121" y="726484"/>
                    <a:pt x="1290292" y="704774"/>
                  </a:cubicBezTo>
                  <a:cubicBezTo>
                    <a:pt x="1291735" y="690339"/>
                    <a:pt x="1292030" y="675788"/>
                    <a:pt x="1293906" y="661403"/>
                  </a:cubicBezTo>
                  <a:cubicBezTo>
                    <a:pt x="1295648" y="648047"/>
                    <a:pt x="1298725" y="634899"/>
                    <a:pt x="1301135" y="621647"/>
                  </a:cubicBezTo>
                  <a:cubicBezTo>
                    <a:pt x="1312018" y="491046"/>
                    <a:pt x="1296250" y="665957"/>
                    <a:pt x="1311977" y="534905"/>
                  </a:cubicBezTo>
                  <a:cubicBezTo>
                    <a:pt x="1313849" y="519309"/>
                    <a:pt x="1314287" y="503574"/>
                    <a:pt x="1315592" y="487920"/>
                  </a:cubicBezTo>
                  <a:cubicBezTo>
                    <a:pt x="1316697" y="474659"/>
                    <a:pt x="1318145" y="461428"/>
                    <a:pt x="1319206" y="448164"/>
                  </a:cubicBezTo>
                  <a:cubicBezTo>
                    <a:pt x="1320554" y="431309"/>
                    <a:pt x="1321472" y="414420"/>
                    <a:pt x="1322820" y="397565"/>
                  </a:cubicBezTo>
                  <a:cubicBezTo>
                    <a:pt x="1323881" y="384300"/>
                    <a:pt x="1324964" y="371034"/>
                    <a:pt x="1326434" y="357808"/>
                  </a:cubicBezTo>
                  <a:cubicBezTo>
                    <a:pt x="1326890" y="353708"/>
                    <a:pt x="1329009" y="329423"/>
                    <a:pt x="1333663" y="321666"/>
                  </a:cubicBezTo>
                  <a:cubicBezTo>
                    <a:pt x="1335416" y="318744"/>
                    <a:pt x="1338482" y="316847"/>
                    <a:pt x="1340891" y="314437"/>
                  </a:cubicBezTo>
                  <a:cubicBezTo>
                    <a:pt x="1343301" y="307209"/>
                    <a:pt x="1349614" y="300223"/>
                    <a:pt x="1348120" y="292752"/>
                  </a:cubicBezTo>
                  <a:cubicBezTo>
                    <a:pt x="1345633" y="280316"/>
                    <a:pt x="1344297" y="272145"/>
                    <a:pt x="1340891" y="260224"/>
                  </a:cubicBezTo>
                  <a:cubicBezTo>
                    <a:pt x="1331715" y="228110"/>
                    <a:pt x="1344744" y="282858"/>
                    <a:pt x="1330049" y="224082"/>
                  </a:cubicBezTo>
                  <a:cubicBezTo>
                    <a:pt x="1328559" y="218122"/>
                    <a:pt x="1328377" y="211839"/>
                    <a:pt x="1326434" y="206011"/>
                  </a:cubicBezTo>
                  <a:cubicBezTo>
                    <a:pt x="1323533" y="197307"/>
                    <a:pt x="1318886" y="189275"/>
                    <a:pt x="1315592" y="180711"/>
                  </a:cubicBezTo>
                  <a:cubicBezTo>
                    <a:pt x="1312857" y="173599"/>
                    <a:pt x="1311364" y="166029"/>
                    <a:pt x="1308363" y="159026"/>
                  </a:cubicBezTo>
                  <a:cubicBezTo>
                    <a:pt x="1296894" y="132266"/>
                    <a:pt x="1284268" y="106017"/>
                    <a:pt x="1272221" y="79513"/>
                  </a:cubicBezTo>
                  <a:cubicBezTo>
                    <a:pt x="1266197" y="66261"/>
                    <a:pt x="1261372" y="52395"/>
                    <a:pt x="1254150" y="39756"/>
                  </a:cubicBezTo>
                  <a:cubicBezTo>
                    <a:pt x="1237020" y="9778"/>
                    <a:pt x="1244037" y="23143"/>
                    <a:pt x="1232464" y="0"/>
                  </a:cubicBezTo>
                  <a:cubicBezTo>
                    <a:pt x="1225236" y="2409"/>
                    <a:pt x="1218250" y="5734"/>
                    <a:pt x="1210779" y="7228"/>
                  </a:cubicBezTo>
                  <a:cubicBezTo>
                    <a:pt x="1187837" y="11816"/>
                    <a:pt x="1198668" y="9352"/>
                    <a:pt x="1178251" y="14456"/>
                  </a:cubicBezTo>
                  <a:cubicBezTo>
                    <a:pt x="1174637" y="16866"/>
                    <a:pt x="1171378" y="19921"/>
                    <a:pt x="1167408" y="21685"/>
                  </a:cubicBezTo>
                  <a:cubicBezTo>
                    <a:pt x="1160445" y="24780"/>
                    <a:pt x="1152951" y="26504"/>
                    <a:pt x="1145723" y="28913"/>
                  </a:cubicBezTo>
                  <a:lnTo>
                    <a:pt x="1124038" y="36142"/>
                  </a:lnTo>
                  <a:cubicBezTo>
                    <a:pt x="1116809" y="38552"/>
                    <a:pt x="1109167" y="39962"/>
                    <a:pt x="1102352" y="43370"/>
                  </a:cubicBezTo>
                  <a:cubicBezTo>
                    <a:pt x="1097533" y="45780"/>
                    <a:pt x="1093056" y="49051"/>
                    <a:pt x="1087895" y="50599"/>
                  </a:cubicBezTo>
                  <a:cubicBezTo>
                    <a:pt x="1080876" y="52705"/>
                    <a:pt x="1073396" y="52776"/>
                    <a:pt x="1066210" y="54213"/>
                  </a:cubicBezTo>
                  <a:cubicBezTo>
                    <a:pt x="1061339" y="55187"/>
                    <a:pt x="1056624" y="56853"/>
                    <a:pt x="1051753" y="57827"/>
                  </a:cubicBezTo>
                  <a:cubicBezTo>
                    <a:pt x="1044567" y="59264"/>
                    <a:pt x="1037296" y="60236"/>
                    <a:pt x="1030068" y="61441"/>
                  </a:cubicBezTo>
                  <a:cubicBezTo>
                    <a:pt x="964315" y="58811"/>
                    <a:pt x="936445" y="54821"/>
                    <a:pt x="874656" y="61441"/>
                  </a:cubicBezTo>
                  <a:cubicBezTo>
                    <a:pt x="818369" y="67472"/>
                    <a:pt x="855256" y="65388"/>
                    <a:pt x="827671" y="72284"/>
                  </a:cubicBezTo>
                  <a:cubicBezTo>
                    <a:pt x="821711" y="73774"/>
                    <a:pt x="815624" y="74693"/>
                    <a:pt x="809600" y="75898"/>
                  </a:cubicBezTo>
                  <a:cubicBezTo>
                    <a:pt x="805986" y="78308"/>
                    <a:pt x="802774" y="81473"/>
                    <a:pt x="798757" y="83127"/>
                  </a:cubicBezTo>
                  <a:cubicBezTo>
                    <a:pt x="762145" y="98203"/>
                    <a:pt x="760356" y="98149"/>
                    <a:pt x="733701" y="104812"/>
                  </a:cubicBezTo>
                  <a:cubicBezTo>
                    <a:pt x="730087" y="107222"/>
                    <a:pt x="726678" y="109972"/>
                    <a:pt x="722858" y="112041"/>
                  </a:cubicBezTo>
                  <a:cubicBezTo>
                    <a:pt x="697745" y="125644"/>
                    <a:pt x="669807" y="134661"/>
                    <a:pt x="646959" y="151797"/>
                  </a:cubicBezTo>
                  <a:cubicBezTo>
                    <a:pt x="642140" y="155411"/>
                    <a:pt x="636761" y="158380"/>
                    <a:pt x="632502" y="162640"/>
                  </a:cubicBezTo>
                  <a:cubicBezTo>
                    <a:pt x="628243" y="166899"/>
                    <a:pt x="625730" y="172657"/>
                    <a:pt x="621660" y="177097"/>
                  </a:cubicBezTo>
                  <a:cubicBezTo>
                    <a:pt x="612450" y="187145"/>
                    <a:pt x="601764" y="195791"/>
                    <a:pt x="592746" y="206011"/>
                  </a:cubicBezTo>
                  <a:cubicBezTo>
                    <a:pt x="583658" y="216311"/>
                    <a:pt x="576240" y="227987"/>
                    <a:pt x="567446" y="238539"/>
                  </a:cubicBezTo>
                  <a:cubicBezTo>
                    <a:pt x="558159" y="249684"/>
                    <a:pt x="547696" y="259821"/>
                    <a:pt x="538532" y="271067"/>
                  </a:cubicBezTo>
                  <a:cubicBezTo>
                    <a:pt x="521178" y="292364"/>
                    <a:pt x="506807" y="316160"/>
                    <a:pt x="487933" y="336123"/>
                  </a:cubicBezTo>
                  <a:lnTo>
                    <a:pt x="299993" y="534905"/>
                  </a:lnTo>
                  <a:cubicBezTo>
                    <a:pt x="237440" y="600982"/>
                    <a:pt x="180305" y="657242"/>
                    <a:pt x="126510" y="733688"/>
                  </a:cubicBezTo>
                  <a:cubicBezTo>
                    <a:pt x="103620" y="766216"/>
                    <a:pt x="75628" y="795696"/>
                    <a:pt x="57840" y="831272"/>
                  </a:cubicBezTo>
                  <a:cubicBezTo>
                    <a:pt x="16392" y="914170"/>
                    <a:pt x="32639" y="878940"/>
                    <a:pt x="7241" y="936085"/>
                  </a:cubicBezTo>
                  <a:cubicBezTo>
                    <a:pt x="6036" y="944518"/>
                    <a:pt x="5297" y="953031"/>
                    <a:pt x="3626" y="961385"/>
                  </a:cubicBezTo>
                  <a:cubicBezTo>
                    <a:pt x="2879" y="965121"/>
                    <a:pt x="-226" y="968425"/>
                    <a:pt x="12" y="972227"/>
                  </a:cubicBezTo>
                  <a:cubicBezTo>
                    <a:pt x="1001" y="988042"/>
                    <a:pt x="4487" y="1003607"/>
                    <a:pt x="7241" y="1019212"/>
                  </a:cubicBezTo>
                  <a:cubicBezTo>
                    <a:pt x="8104" y="1024104"/>
                    <a:pt x="8898" y="1029103"/>
                    <a:pt x="10855" y="1033669"/>
                  </a:cubicBezTo>
                  <a:cubicBezTo>
                    <a:pt x="14275" y="1041650"/>
                    <a:pt x="19481" y="1045910"/>
                    <a:pt x="25312" y="1051740"/>
                  </a:cubicBezTo>
                  <a:cubicBezTo>
                    <a:pt x="26517" y="1055354"/>
                    <a:pt x="26966" y="1059316"/>
                    <a:pt x="28926" y="1062583"/>
                  </a:cubicBezTo>
                  <a:cubicBezTo>
                    <a:pt x="30679" y="1065505"/>
                    <a:pt x="34026" y="1067150"/>
                    <a:pt x="36155" y="1069811"/>
                  </a:cubicBezTo>
                  <a:cubicBezTo>
                    <a:pt x="38869" y="1073203"/>
                    <a:pt x="40858" y="1077119"/>
                    <a:pt x="43383" y="1080654"/>
                  </a:cubicBezTo>
                  <a:cubicBezTo>
                    <a:pt x="46884" y="1085556"/>
                    <a:pt x="50725" y="1090209"/>
                    <a:pt x="54226" y="1095111"/>
                  </a:cubicBezTo>
                  <a:cubicBezTo>
                    <a:pt x="56751" y="1098646"/>
                    <a:pt x="59511" y="1102069"/>
                    <a:pt x="61454" y="1105954"/>
                  </a:cubicBezTo>
                  <a:cubicBezTo>
                    <a:pt x="63158" y="1109361"/>
                    <a:pt x="63108" y="1113529"/>
                    <a:pt x="65068" y="1116796"/>
                  </a:cubicBezTo>
                  <a:cubicBezTo>
                    <a:pt x="66821" y="1119718"/>
                    <a:pt x="69887" y="1121615"/>
                    <a:pt x="72297" y="1124025"/>
                  </a:cubicBezTo>
                  <a:cubicBezTo>
                    <a:pt x="86954" y="1182657"/>
                    <a:pt x="64420" y="1099405"/>
                    <a:pt x="83140" y="1149324"/>
                  </a:cubicBezTo>
                  <a:cubicBezTo>
                    <a:pt x="85297" y="1155076"/>
                    <a:pt x="84811" y="1161568"/>
                    <a:pt x="86754" y="1167396"/>
                  </a:cubicBezTo>
                  <a:cubicBezTo>
                    <a:pt x="88458" y="1172507"/>
                    <a:pt x="91910" y="1176880"/>
                    <a:pt x="93982" y="1181853"/>
                  </a:cubicBezTo>
                  <a:cubicBezTo>
                    <a:pt x="97941" y="1191354"/>
                    <a:pt x="100866" y="1201265"/>
                    <a:pt x="104825" y="1210766"/>
                  </a:cubicBezTo>
                  <a:cubicBezTo>
                    <a:pt x="106897" y="1215739"/>
                    <a:pt x="109981" y="1220250"/>
                    <a:pt x="112053" y="1225223"/>
                  </a:cubicBezTo>
                  <a:cubicBezTo>
                    <a:pt x="116012" y="1234725"/>
                    <a:pt x="119826" y="1244312"/>
                    <a:pt x="122896" y="1254137"/>
                  </a:cubicBezTo>
                  <a:cubicBezTo>
                    <a:pt x="125859" y="1263619"/>
                    <a:pt x="127511" y="1273466"/>
                    <a:pt x="130125" y="1283051"/>
                  </a:cubicBezTo>
                  <a:cubicBezTo>
                    <a:pt x="131127" y="1286727"/>
                    <a:pt x="132035" y="1290486"/>
                    <a:pt x="133739" y="1293894"/>
                  </a:cubicBezTo>
                  <a:cubicBezTo>
                    <a:pt x="138083" y="1302581"/>
                    <a:pt x="144427" y="1310241"/>
                    <a:pt x="148196" y="1319193"/>
                  </a:cubicBezTo>
                  <a:cubicBezTo>
                    <a:pt x="154110" y="1333238"/>
                    <a:pt x="156792" y="1348497"/>
                    <a:pt x="162653" y="1362564"/>
                  </a:cubicBezTo>
                  <a:cubicBezTo>
                    <a:pt x="168677" y="1377021"/>
                    <a:pt x="175225" y="1391270"/>
                    <a:pt x="180724" y="1405935"/>
                  </a:cubicBezTo>
                  <a:cubicBezTo>
                    <a:pt x="189895" y="1430392"/>
                    <a:pt x="179214" y="1410844"/>
                    <a:pt x="187952" y="1431234"/>
                  </a:cubicBezTo>
                  <a:cubicBezTo>
                    <a:pt x="198243" y="1455247"/>
                    <a:pt x="209956" y="1481302"/>
                    <a:pt x="224094" y="1503519"/>
                  </a:cubicBezTo>
                  <a:cubicBezTo>
                    <a:pt x="234321" y="1519590"/>
                    <a:pt x="245831" y="1534807"/>
                    <a:pt x="256623" y="1550504"/>
                  </a:cubicBezTo>
                  <a:cubicBezTo>
                    <a:pt x="259084" y="1554083"/>
                    <a:pt x="261070" y="1558010"/>
                    <a:pt x="263851" y="1561347"/>
                  </a:cubicBezTo>
                  <a:cubicBezTo>
                    <a:pt x="284103" y="1585650"/>
                    <a:pt x="275268" y="1576379"/>
                    <a:pt x="289151" y="1590260"/>
                  </a:cubicBezTo>
                  <a:cubicBezTo>
                    <a:pt x="291560" y="1597489"/>
                    <a:pt x="301767" y="1606558"/>
                    <a:pt x="296379" y="1611946"/>
                  </a:cubicBezTo>
                  <a:cubicBezTo>
                    <a:pt x="292765" y="1615560"/>
                    <a:pt x="289974" y="1620252"/>
                    <a:pt x="285536" y="1622788"/>
                  </a:cubicBezTo>
                  <a:cubicBezTo>
                    <a:pt x="281223" y="1625252"/>
                    <a:pt x="276040" y="1626142"/>
                    <a:pt x="271079" y="1626403"/>
                  </a:cubicBezTo>
                  <a:cubicBezTo>
                    <a:pt x="230157" y="1628557"/>
                    <a:pt x="189157" y="1628812"/>
                    <a:pt x="148196" y="1630017"/>
                  </a:cubicBezTo>
                  <a:cubicBezTo>
                    <a:pt x="140386" y="1633141"/>
                    <a:pt x="128176" y="1638434"/>
                    <a:pt x="119282" y="1640860"/>
                  </a:cubicBezTo>
                  <a:cubicBezTo>
                    <a:pt x="105468" y="1644628"/>
                    <a:pt x="82542" y="1649017"/>
                    <a:pt x="68683" y="1655317"/>
                  </a:cubicBezTo>
                  <a:cubicBezTo>
                    <a:pt x="62288" y="1658224"/>
                    <a:pt x="56568" y="1662436"/>
                    <a:pt x="50611" y="1666159"/>
                  </a:cubicBezTo>
                  <a:cubicBezTo>
                    <a:pt x="38458" y="1673755"/>
                    <a:pt x="41645" y="1671512"/>
                    <a:pt x="32540" y="1680616"/>
                  </a:cubicBezTo>
                  <a:cubicBezTo>
                    <a:pt x="31335" y="1684230"/>
                    <a:pt x="28736" y="1687654"/>
                    <a:pt x="28926" y="1691459"/>
                  </a:cubicBezTo>
                  <a:cubicBezTo>
                    <a:pt x="29956" y="1712055"/>
                    <a:pt x="31774" y="1732750"/>
                    <a:pt x="36155" y="1752901"/>
                  </a:cubicBezTo>
                  <a:cubicBezTo>
                    <a:pt x="38455" y="1763482"/>
                    <a:pt x="61875" y="1797646"/>
                    <a:pt x="65068" y="1803500"/>
                  </a:cubicBezTo>
                  <a:cubicBezTo>
                    <a:pt x="66892" y="1806845"/>
                    <a:pt x="66686" y="1811098"/>
                    <a:pt x="68683" y="1814343"/>
                  </a:cubicBezTo>
                  <a:cubicBezTo>
                    <a:pt x="76390" y="1826867"/>
                    <a:pt x="85070" y="1838788"/>
                    <a:pt x="93982" y="1850485"/>
                  </a:cubicBezTo>
                  <a:cubicBezTo>
                    <a:pt x="104359" y="1864105"/>
                    <a:pt x="115931" y="1876777"/>
                    <a:pt x="126510" y="1890241"/>
                  </a:cubicBezTo>
                  <a:cubicBezTo>
                    <a:pt x="129194" y="1893657"/>
                    <a:pt x="131133" y="1897609"/>
                    <a:pt x="133739" y="1901084"/>
                  </a:cubicBezTo>
                  <a:cubicBezTo>
                    <a:pt x="145595" y="1916891"/>
                    <a:pt x="157172" y="1932939"/>
                    <a:pt x="169881" y="1948069"/>
                  </a:cubicBezTo>
                  <a:cubicBezTo>
                    <a:pt x="182495" y="1963086"/>
                    <a:pt x="197024" y="1976423"/>
                    <a:pt x="209638" y="1991440"/>
                  </a:cubicBezTo>
                  <a:cubicBezTo>
                    <a:pt x="222347" y="2006570"/>
                    <a:pt x="233071" y="2023295"/>
                    <a:pt x="245780" y="2038425"/>
                  </a:cubicBezTo>
                  <a:cubicBezTo>
                    <a:pt x="258394" y="2053442"/>
                    <a:pt x="272622" y="2067037"/>
                    <a:pt x="285536" y="2081796"/>
                  </a:cubicBezTo>
                  <a:cubicBezTo>
                    <a:pt x="289503" y="2086329"/>
                    <a:pt x="292119" y="2091994"/>
                    <a:pt x="296379" y="2096253"/>
                  </a:cubicBezTo>
                  <a:cubicBezTo>
                    <a:pt x="300638" y="2100512"/>
                    <a:pt x="306410" y="2103009"/>
                    <a:pt x="310836" y="2107095"/>
                  </a:cubicBezTo>
                  <a:cubicBezTo>
                    <a:pt x="322103" y="2117496"/>
                    <a:pt x="332177" y="2129136"/>
                    <a:pt x="343364" y="2139623"/>
                  </a:cubicBezTo>
                  <a:cubicBezTo>
                    <a:pt x="351467" y="2147220"/>
                    <a:pt x="360408" y="2153879"/>
                    <a:pt x="368664" y="2161309"/>
                  </a:cubicBezTo>
                  <a:cubicBezTo>
                    <a:pt x="380252" y="2171738"/>
                    <a:pt x="379559" y="2174591"/>
                    <a:pt x="393963" y="2182994"/>
                  </a:cubicBezTo>
                  <a:cubicBezTo>
                    <a:pt x="403271" y="2188424"/>
                    <a:pt x="413067" y="2192992"/>
                    <a:pt x="422877" y="2197451"/>
                  </a:cubicBezTo>
                  <a:cubicBezTo>
                    <a:pt x="429213" y="2200331"/>
                    <a:pt x="442044" y="2203146"/>
                    <a:pt x="448177" y="2204679"/>
                  </a:cubicBezTo>
                  <a:cubicBezTo>
                    <a:pt x="452996" y="2203474"/>
                    <a:pt x="458068" y="2203022"/>
                    <a:pt x="462634" y="2201065"/>
                  </a:cubicBezTo>
                  <a:cubicBezTo>
                    <a:pt x="494314" y="2187489"/>
                    <a:pt x="453858" y="2198926"/>
                    <a:pt x="484319" y="2190222"/>
                  </a:cubicBezTo>
                  <a:cubicBezTo>
                    <a:pt x="500610" y="2185567"/>
                    <a:pt x="504886" y="2185552"/>
                    <a:pt x="524076" y="2182994"/>
                  </a:cubicBezTo>
                  <a:lnTo>
                    <a:pt x="552989" y="2179380"/>
                  </a:lnTo>
                  <a:cubicBezTo>
                    <a:pt x="585890" y="2168414"/>
                    <a:pt x="533927" y="2185236"/>
                    <a:pt x="581903" y="2172151"/>
                  </a:cubicBezTo>
                  <a:cubicBezTo>
                    <a:pt x="589254" y="2170146"/>
                    <a:pt x="596197" y="2166771"/>
                    <a:pt x="603589" y="2164923"/>
                  </a:cubicBezTo>
                  <a:lnTo>
                    <a:pt x="618045" y="2161309"/>
                  </a:lnTo>
                  <a:cubicBezTo>
                    <a:pt x="649120" y="2140591"/>
                    <a:pt x="609803" y="2165430"/>
                    <a:pt x="639731" y="2150466"/>
                  </a:cubicBezTo>
                  <a:cubicBezTo>
                    <a:pt x="643616" y="2148523"/>
                    <a:pt x="646604" y="2145001"/>
                    <a:pt x="650574" y="2143237"/>
                  </a:cubicBezTo>
                  <a:cubicBezTo>
                    <a:pt x="673137" y="2133209"/>
                    <a:pt x="667768" y="2141048"/>
                    <a:pt x="683102" y="2128781"/>
                  </a:cubicBezTo>
                  <a:cubicBezTo>
                    <a:pt x="690457" y="2122897"/>
                    <a:pt x="692194" y="2118756"/>
                    <a:pt x="697559" y="2110709"/>
                  </a:cubicBezTo>
                  <a:cubicBezTo>
                    <a:pt x="701712" y="2098251"/>
                    <a:pt x="730689" y="2089626"/>
                    <a:pt x="737315" y="2085410"/>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I"/>
            </a:p>
          </p:txBody>
        </p:sp>
        <p:sp>
          <p:nvSpPr>
            <p:cNvPr id="15" name="Freeform 14">
              <a:extLst>
                <a:ext uri="{FF2B5EF4-FFF2-40B4-BE49-F238E27FC236}">
                  <a16:creationId xmlns:a16="http://schemas.microsoft.com/office/drawing/2014/main" id="{1009B38E-136F-D632-36F7-9FDF767A0E27}"/>
                </a:ext>
              </a:extLst>
            </p:cNvPr>
            <p:cNvSpPr/>
            <p:nvPr/>
          </p:nvSpPr>
          <p:spPr>
            <a:xfrm>
              <a:off x="8066825" y="2735972"/>
              <a:ext cx="430382" cy="484306"/>
            </a:xfrm>
            <a:custGeom>
              <a:avLst/>
              <a:gdLst>
                <a:gd name="connsiteX0" fmla="*/ 10977 w 430382"/>
                <a:gd name="connsiteY0" fmla="*/ 0 h 484306"/>
                <a:gd name="connsiteX1" fmla="*/ 10977 w 430382"/>
                <a:gd name="connsiteY1" fmla="*/ 0 h 484306"/>
                <a:gd name="connsiteX2" fmla="*/ 135 w 430382"/>
                <a:gd name="connsiteY2" fmla="*/ 140954 h 484306"/>
                <a:gd name="connsiteX3" fmla="*/ 29049 w 430382"/>
                <a:gd name="connsiteY3" fmla="*/ 296366 h 484306"/>
                <a:gd name="connsiteX4" fmla="*/ 39891 w 430382"/>
                <a:gd name="connsiteY4" fmla="*/ 336123 h 484306"/>
                <a:gd name="connsiteX5" fmla="*/ 144704 w 430382"/>
                <a:gd name="connsiteY5" fmla="*/ 444550 h 484306"/>
                <a:gd name="connsiteX6" fmla="*/ 198917 w 430382"/>
                <a:gd name="connsiteY6" fmla="*/ 469849 h 484306"/>
                <a:gd name="connsiteX7" fmla="*/ 271202 w 430382"/>
                <a:gd name="connsiteY7" fmla="*/ 484306 h 484306"/>
                <a:gd name="connsiteX8" fmla="*/ 408543 w 430382"/>
                <a:gd name="connsiteY8" fmla="*/ 480692 h 484306"/>
                <a:gd name="connsiteX9" fmla="*/ 415771 w 430382"/>
                <a:gd name="connsiteY9" fmla="*/ 462621 h 484306"/>
                <a:gd name="connsiteX10" fmla="*/ 419385 w 430382"/>
                <a:gd name="connsiteY10" fmla="*/ 444550 h 484306"/>
                <a:gd name="connsiteX11" fmla="*/ 426614 w 430382"/>
                <a:gd name="connsiteY11" fmla="*/ 422864 h 484306"/>
                <a:gd name="connsiteX12" fmla="*/ 430228 w 430382"/>
                <a:gd name="connsiteY12" fmla="*/ 379494 h 484306"/>
                <a:gd name="connsiteX13" fmla="*/ 412157 w 430382"/>
                <a:gd name="connsiteY13" fmla="*/ 274681 h 484306"/>
                <a:gd name="connsiteX14" fmla="*/ 404928 w 430382"/>
                <a:gd name="connsiteY14" fmla="*/ 263838 h 484306"/>
                <a:gd name="connsiteX15" fmla="*/ 386857 w 430382"/>
                <a:gd name="connsiteY15" fmla="*/ 224082 h 484306"/>
                <a:gd name="connsiteX16" fmla="*/ 376015 w 430382"/>
                <a:gd name="connsiteY16" fmla="*/ 206011 h 484306"/>
                <a:gd name="connsiteX17" fmla="*/ 368786 w 430382"/>
                <a:gd name="connsiteY17" fmla="*/ 191554 h 484306"/>
                <a:gd name="connsiteX18" fmla="*/ 332644 w 430382"/>
                <a:gd name="connsiteY18" fmla="*/ 151797 h 484306"/>
                <a:gd name="connsiteX19" fmla="*/ 292887 w 430382"/>
                <a:gd name="connsiteY19" fmla="*/ 140954 h 484306"/>
                <a:gd name="connsiteX20" fmla="*/ 260359 w 430382"/>
                <a:gd name="connsiteY20" fmla="*/ 137340 h 484306"/>
                <a:gd name="connsiteX21" fmla="*/ 155547 w 430382"/>
                <a:gd name="connsiteY21" fmla="*/ 130112 h 484306"/>
                <a:gd name="connsiteX22" fmla="*/ 115790 w 430382"/>
                <a:gd name="connsiteY22" fmla="*/ 122883 h 484306"/>
                <a:gd name="connsiteX23" fmla="*/ 101333 w 430382"/>
                <a:gd name="connsiteY23" fmla="*/ 119269 h 484306"/>
                <a:gd name="connsiteX24" fmla="*/ 94105 w 430382"/>
                <a:gd name="connsiteY24" fmla="*/ 108426 h 484306"/>
                <a:gd name="connsiteX25" fmla="*/ 86876 w 430382"/>
                <a:gd name="connsiteY25" fmla="*/ 86741 h 484306"/>
                <a:gd name="connsiteX26" fmla="*/ 79648 w 430382"/>
                <a:gd name="connsiteY26" fmla="*/ 75898 h 484306"/>
                <a:gd name="connsiteX27" fmla="*/ 72419 w 430382"/>
                <a:gd name="connsiteY27" fmla="*/ 54213 h 484306"/>
                <a:gd name="connsiteX28" fmla="*/ 43505 w 430382"/>
                <a:gd name="connsiteY28" fmla="*/ 32528 h 484306"/>
                <a:gd name="connsiteX29" fmla="*/ 32663 w 430382"/>
                <a:gd name="connsiteY29" fmla="*/ 25299 h 484306"/>
                <a:gd name="connsiteX30" fmla="*/ 10977 w 430382"/>
                <a:gd name="connsiteY30" fmla="*/ 0 h 48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30382" h="484306">
                  <a:moveTo>
                    <a:pt x="10977" y="0"/>
                  </a:moveTo>
                  <a:lnTo>
                    <a:pt x="10977" y="0"/>
                  </a:lnTo>
                  <a:cubicBezTo>
                    <a:pt x="7363" y="46985"/>
                    <a:pt x="-1174" y="93849"/>
                    <a:pt x="135" y="140954"/>
                  </a:cubicBezTo>
                  <a:cubicBezTo>
                    <a:pt x="2406" y="222713"/>
                    <a:pt x="12183" y="237333"/>
                    <a:pt x="29049" y="296366"/>
                  </a:cubicBezTo>
                  <a:cubicBezTo>
                    <a:pt x="32823" y="309574"/>
                    <a:pt x="33405" y="324015"/>
                    <a:pt x="39891" y="336123"/>
                  </a:cubicBezTo>
                  <a:cubicBezTo>
                    <a:pt x="68122" y="388822"/>
                    <a:pt x="94210" y="412992"/>
                    <a:pt x="144704" y="444550"/>
                  </a:cubicBezTo>
                  <a:cubicBezTo>
                    <a:pt x="161615" y="455119"/>
                    <a:pt x="179247" y="466570"/>
                    <a:pt x="198917" y="469849"/>
                  </a:cubicBezTo>
                  <a:cubicBezTo>
                    <a:pt x="252087" y="478711"/>
                    <a:pt x="228069" y="473524"/>
                    <a:pt x="271202" y="484306"/>
                  </a:cubicBezTo>
                  <a:lnTo>
                    <a:pt x="408543" y="480692"/>
                  </a:lnTo>
                  <a:cubicBezTo>
                    <a:pt x="414959" y="479730"/>
                    <a:pt x="413907" y="468835"/>
                    <a:pt x="415771" y="462621"/>
                  </a:cubicBezTo>
                  <a:cubicBezTo>
                    <a:pt x="417536" y="456737"/>
                    <a:pt x="417769" y="450476"/>
                    <a:pt x="419385" y="444550"/>
                  </a:cubicBezTo>
                  <a:cubicBezTo>
                    <a:pt x="421390" y="437199"/>
                    <a:pt x="424204" y="430093"/>
                    <a:pt x="426614" y="422864"/>
                  </a:cubicBezTo>
                  <a:cubicBezTo>
                    <a:pt x="427819" y="408407"/>
                    <a:pt x="431133" y="393973"/>
                    <a:pt x="430228" y="379494"/>
                  </a:cubicBezTo>
                  <a:cubicBezTo>
                    <a:pt x="429873" y="373812"/>
                    <a:pt x="419138" y="295624"/>
                    <a:pt x="412157" y="274681"/>
                  </a:cubicBezTo>
                  <a:cubicBezTo>
                    <a:pt x="410783" y="270560"/>
                    <a:pt x="406871" y="267723"/>
                    <a:pt x="404928" y="263838"/>
                  </a:cubicBezTo>
                  <a:cubicBezTo>
                    <a:pt x="398418" y="250818"/>
                    <a:pt x="393367" y="237102"/>
                    <a:pt x="386857" y="224082"/>
                  </a:cubicBezTo>
                  <a:cubicBezTo>
                    <a:pt x="383716" y="217799"/>
                    <a:pt x="379426" y="212152"/>
                    <a:pt x="376015" y="206011"/>
                  </a:cubicBezTo>
                  <a:cubicBezTo>
                    <a:pt x="373398" y="201301"/>
                    <a:pt x="371853" y="195984"/>
                    <a:pt x="368786" y="191554"/>
                  </a:cubicBezTo>
                  <a:cubicBezTo>
                    <a:pt x="357954" y="175908"/>
                    <a:pt x="349496" y="160223"/>
                    <a:pt x="332644" y="151797"/>
                  </a:cubicBezTo>
                  <a:cubicBezTo>
                    <a:pt x="316817" y="143883"/>
                    <a:pt x="310751" y="143336"/>
                    <a:pt x="292887" y="140954"/>
                  </a:cubicBezTo>
                  <a:cubicBezTo>
                    <a:pt x="282073" y="139512"/>
                    <a:pt x="271235" y="138199"/>
                    <a:pt x="260359" y="137340"/>
                  </a:cubicBezTo>
                  <a:lnTo>
                    <a:pt x="155547" y="130112"/>
                  </a:lnTo>
                  <a:cubicBezTo>
                    <a:pt x="139832" y="127493"/>
                    <a:pt x="130962" y="126255"/>
                    <a:pt x="115790" y="122883"/>
                  </a:cubicBezTo>
                  <a:cubicBezTo>
                    <a:pt x="110941" y="121805"/>
                    <a:pt x="106152" y="120474"/>
                    <a:pt x="101333" y="119269"/>
                  </a:cubicBezTo>
                  <a:cubicBezTo>
                    <a:pt x="98924" y="115655"/>
                    <a:pt x="95869" y="112395"/>
                    <a:pt x="94105" y="108426"/>
                  </a:cubicBezTo>
                  <a:cubicBezTo>
                    <a:pt x="91010" y="101463"/>
                    <a:pt x="91102" y="93081"/>
                    <a:pt x="86876" y="86741"/>
                  </a:cubicBezTo>
                  <a:cubicBezTo>
                    <a:pt x="84467" y="83127"/>
                    <a:pt x="81412" y="79867"/>
                    <a:pt x="79648" y="75898"/>
                  </a:cubicBezTo>
                  <a:cubicBezTo>
                    <a:pt x="76553" y="68935"/>
                    <a:pt x="77807" y="59601"/>
                    <a:pt x="72419" y="54213"/>
                  </a:cubicBezTo>
                  <a:cubicBezTo>
                    <a:pt x="51654" y="33448"/>
                    <a:pt x="62430" y="38836"/>
                    <a:pt x="43505" y="32528"/>
                  </a:cubicBezTo>
                  <a:cubicBezTo>
                    <a:pt x="39891" y="30118"/>
                    <a:pt x="36632" y="27063"/>
                    <a:pt x="32663" y="25299"/>
                  </a:cubicBezTo>
                  <a:cubicBezTo>
                    <a:pt x="14686" y="17309"/>
                    <a:pt x="14591" y="4217"/>
                    <a:pt x="10977" y="0"/>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I"/>
            </a:p>
          </p:txBody>
        </p:sp>
      </p:grpSp>
      <p:pic>
        <p:nvPicPr>
          <p:cNvPr id="9" name="Graphic 8">
            <a:extLst>
              <a:ext uri="{FF2B5EF4-FFF2-40B4-BE49-F238E27FC236}">
                <a16:creationId xmlns:a16="http://schemas.microsoft.com/office/drawing/2014/main" id="{3657BE0B-546E-CA82-D949-4AC7498CA23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934"/>
            <a:ext cx="1403189" cy="1292045"/>
          </a:xfrm>
          <a:prstGeom prst="rect">
            <a:avLst/>
          </a:prstGeom>
        </p:spPr>
      </p:pic>
      <p:sp>
        <p:nvSpPr>
          <p:cNvPr id="2" name="TextBox 1">
            <a:extLst>
              <a:ext uri="{FF2B5EF4-FFF2-40B4-BE49-F238E27FC236}">
                <a16:creationId xmlns:a16="http://schemas.microsoft.com/office/drawing/2014/main" id="{5233058C-5EB0-8E58-134F-97B80C8A2E1C}"/>
              </a:ext>
            </a:extLst>
          </p:cNvPr>
          <p:cNvSpPr txBox="1"/>
          <p:nvPr/>
        </p:nvSpPr>
        <p:spPr>
          <a:xfrm>
            <a:off x="557348" y="1244308"/>
            <a:ext cx="5253361" cy="369332"/>
          </a:xfrm>
          <a:prstGeom prst="rect">
            <a:avLst/>
          </a:prstGeom>
          <a:noFill/>
        </p:spPr>
        <p:txBody>
          <a:bodyPr wrap="none" rtlCol="0">
            <a:spAutoFit/>
          </a:bodyPr>
          <a:lstStyle/>
          <a:p>
            <a:r>
              <a:rPr lang="en-SI" dirty="0">
                <a:latin typeface="Inter Light" panose="02000503000000020004" pitchFamily="2" charset="0"/>
                <a:ea typeface="Inter Light" panose="02000503000000020004" pitchFamily="2" charset="0"/>
              </a:rPr>
              <a:t>DFT and </a:t>
            </a:r>
            <a:r>
              <a:rPr lang="en-SI" sz="1600" dirty="0">
                <a:latin typeface="Inter Light" panose="02000503000000020004" pitchFamily="2" charset="0"/>
                <a:ea typeface="Inter Light" panose="02000503000000020004" pitchFamily="2" charset="0"/>
              </a:rPr>
              <a:t>quantum</a:t>
            </a:r>
            <a:r>
              <a:rPr lang="en-SI" dirty="0">
                <a:latin typeface="Inter Light" panose="02000503000000020004" pitchFamily="2" charset="0"/>
                <a:ea typeface="Inter Light" panose="02000503000000020004" pitchFamily="2" charset="0"/>
              </a:rPr>
              <a:t> modelling proposed workflow</a:t>
            </a:r>
          </a:p>
        </p:txBody>
      </p:sp>
      <p:sp>
        <p:nvSpPr>
          <p:cNvPr id="3" name="TextBox 2">
            <a:extLst>
              <a:ext uri="{FF2B5EF4-FFF2-40B4-BE49-F238E27FC236}">
                <a16:creationId xmlns:a16="http://schemas.microsoft.com/office/drawing/2014/main" id="{A915DAAA-B99B-AC5C-C5ED-40FD8DC392D2}"/>
              </a:ext>
            </a:extLst>
          </p:cNvPr>
          <p:cNvSpPr txBox="1"/>
          <p:nvPr/>
        </p:nvSpPr>
        <p:spPr>
          <a:xfrm>
            <a:off x="1287777" y="1782105"/>
            <a:ext cx="2464017" cy="523220"/>
          </a:xfrm>
          <a:prstGeom prst="rect">
            <a:avLst/>
          </a:prstGeom>
          <a:noFill/>
        </p:spPr>
        <p:txBody>
          <a:bodyPr wrap="square">
            <a:spAutoFit/>
          </a:bodyPr>
          <a:lstStyle/>
          <a:p>
            <a:pPr algn="ctr"/>
            <a:r>
              <a:rPr lang="en-SI" sz="1400" b="1" dirty="0">
                <a:solidFill>
                  <a:srgbClr val="C00000"/>
                </a:solidFill>
                <a:latin typeface="Inter Light" panose="02000503000000020004" pitchFamily="2" charset="0"/>
                <a:ea typeface="Inter Light" panose="02000503000000020004" pitchFamily="2" charset="0"/>
              </a:rPr>
              <a:t>“Standard” DFT approach</a:t>
            </a:r>
            <a:endParaRPr lang="en-SI" sz="1400" dirty="0">
              <a:solidFill>
                <a:srgbClr val="C00000"/>
              </a:solidFill>
              <a:latin typeface="Inter Light" panose="02000503000000020004" pitchFamily="2" charset="0"/>
              <a:ea typeface="Inter Light" panose="02000503000000020004" pitchFamily="2" charset="0"/>
            </a:endParaRPr>
          </a:p>
          <a:p>
            <a:pPr algn="ctr"/>
            <a:endParaRPr lang="en-SI" sz="1400" dirty="0">
              <a:solidFill>
                <a:srgbClr val="C00000"/>
              </a:solidFill>
              <a:latin typeface="Inter Light" panose="02000503000000020004" pitchFamily="2" charset="0"/>
              <a:ea typeface="Inter Light" panose="02000503000000020004" pitchFamily="2" charset="0"/>
            </a:endParaRPr>
          </a:p>
        </p:txBody>
      </p:sp>
      <p:sp>
        <p:nvSpPr>
          <p:cNvPr id="7" name="TextBox 6">
            <a:extLst>
              <a:ext uri="{FF2B5EF4-FFF2-40B4-BE49-F238E27FC236}">
                <a16:creationId xmlns:a16="http://schemas.microsoft.com/office/drawing/2014/main" id="{2958E9E5-4F12-C86E-2A64-70685D3D2F1D}"/>
              </a:ext>
            </a:extLst>
          </p:cNvPr>
          <p:cNvSpPr txBox="1"/>
          <p:nvPr/>
        </p:nvSpPr>
        <p:spPr>
          <a:xfrm>
            <a:off x="4671030" y="2777876"/>
            <a:ext cx="3736370" cy="1815882"/>
          </a:xfrm>
          <a:prstGeom prst="rect">
            <a:avLst/>
          </a:prstGeom>
          <a:noFill/>
        </p:spPr>
        <p:txBody>
          <a:bodyPr wrap="square">
            <a:spAutoFit/>
          </a:bodyPr>
          <a:lstStyle/>
          <a:p>
            <a:r>
              <a:rPr lang="en-GB" sz="1400" dirty="0">
                <a:solidFill>
                  <a:srgbClr val="C00000"/>
                </a:solidFill>
                <a:latin typeface="Inter Light" panose="02000503000000020004" pitchFamily="2" charset="0"/>
                <a:ea typeface="Inter Light" panose="02000503000000020004" pitchFamily="2" charset="0"/>
              </a:rPr>
              <a:t>Quantum algorithms for the future:</a:t>
            </a:r>
          </a:p>
          <a:p>
            <a:pPr marL="285750" indent="-285750">
              <a:buFont typeface="Arial" panose="020B0604020202020204" pitchFamily="34" charset="0"/>
              <a:buChar char="•"/>
            </a:pPr>
            <a:r>
              <a:rPr lang="en-GB" sz="1400" dirty="0">
                <a:latin typeface="Inter Light" panose="02000503000000020004" pitchFamily="2" charset="0"/>
                <a:ea typeface="Inter Light" panose="02000503000000020004" pitchFamily="2" charset="0"/>
              </a:rPr>
              <a:t>Decreasing the required computational time.</a:t>
            </a:r>
          </a:p>
          <a:p>
            <a:pPr marL="285750" indent="-285750">
              <a:buFont typeface="Arial" panose="020B0604020202020204" pitchFamily="34" charset="0"/>
              <a:buChar char="•"/>
            </a:pPr>
            <a:r>
              <a:rPr lang="en-GB" sz="1400" dirty="0">
                <a:latin typeface="Inter Light" panose="02000503000000020004" pitchFamily="2" charset="0"/>
                <a:ea typeface="Inter Light" panose="02000503000000020004" pitchFamily="2" charset="0"/>
              </a:rPr>
              <a:t>Correlated effects included </a:t>
            </a:r>
          </a:p>
          <a:p>
            <a:r>
              <a:rPr lang="en-GB" sz="1400" dirty="0">
                <a:latin typeface="Inter Light" panose="02000503000000020004" pitchFamily="2" charset="0"/>
                <a:ea typeface="Inter Light" panose="02000503000000020004" pitchFamily="2" charset="0"/>
              </a:rPr>
              <a:t>(correlated electrons/chemical reactions)</a:t>
            </a:r>
          </a:p>
          <a:p>
            <a:pPr marL="285750" indent="-285750">
              <a:buFont typeface="Arial" panose="020B0604020202020204" pitchFamily="34" charset="0"/>
              <a:buChar char="•"/>
            </a:pPr>
            <a:endParaRPr lang="en-GB" sz="1400" dirty="0">
              <a:latin typeface="Inter Light" panose="02000503000000020004" pitchFamily="2" charset="0"/>
              <a:ea typeface="Inter Light" panose="02000503000000020004" pitchFamily="2" charset="0"/>
            </a:endParaRPr>
          </a:p>
          <a:p>
            <a:pPr marL="285750" indent="-285750">
              <a:buFont typeface="Arial" panose="020B0604020202020204" pitchFamily="34" charset="0"/>
              <a:buChar char="•"/>
            </a:pPr>
            <a:endParaRPr lang="en-GB" sz="1400" dirty="0">
              <a:latin typeface="Inter Light" panose="02000503000000020004" pitchFamily="2" charset="0"/>
              <a:ea typeface="Inter Light" panose="02000503000000020004" pitchFamily="2" charset="0"/>
            </a:endParaRPr>
          </a:p>
          <a:p>
            <a:endParaRPr lang="en-SI" sz="1400" dirty="0">
              <a:solidFill>
                <a:srgbClr val="C00000"/>
              </a:solidFill>
            </a:endParaRPr>
          </a:p>
        </p:txBody>
      </p:sp>
      <p:sp>
        <p:nvSpPr>
          <p:cNvPr id="10" name="Right Arrow 9">
            <a:extLst>
              <a:ext uri="{FF2B5EF4-FFF2-40B4-BE49-F238E27FC236}">
                <a16:creationId xmlns:a16="http://schemas.microsoft.com/office/drawing/2014/main" id="{7B168F69-0F8C-497B-ACFB-99EA5E1A41E4}"/>
              </a:ext>
            </a:extLst>
          </p:cNvPr>
          <p:cNvSpPr/>
          <p:nvPr/>
        </p:nvSpPr>
        <p:spPr>
          <a:xfrm>
            <a:off x="5869134" y="4186057"/>
            <a:ext cx="674641" cy="901874"/>
          </a:xfrm>
          <a:prstGeom prst="rightArrow">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I"/>
          </a:p>
        </p:txBody>
      </p:sp>
      <p:pic>
        <p:nvPicPr>
          <p:cNvPr id="4" name="Picture 2" descr="A further refined graphical representation of an extremely large three-dimensional parameter space, featuring a very high density of small cubes. This image showcases a single, large cube shape, made up of numerous tiny cubes, so closely packed that they form an almost perfectly smooth surface. The entire cube is uniformly colored in a sleek, glossy gray, emphasizing the smoothness and seamless nature of the surface. This visualization highlights the precision and scalability of parameter space calculations in a visually stunning manner.">
            <a:extLst>
              <a:ext uri="{FF2B5EF4-FFF2-40B4-BE49-F238E27FC236}">
                <a16:creationId xmlns:a16="http://schemas.microsoft.com/office/drawing/2014/main" id="{4009E63F-0FDD-8518-C960-AB988B9FE59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36933" y="2043715"/>
            <a:ext cx="4672248" cy="467224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290" name="Picture 2" descr="An advanced graphical representation of an extremely large three-dimensional parameter space with specific color and structural details. This image features a large cube composed of extremely tiny cubes, creating a nearly perfect smooth surface. The cube uses a dominant grey color for about 70% of its volume, with vibrant orange 'sun' regions that occupy only 30% of the structure. These orange regions are aligned in parallel stripes running from one surface to another through the cube’s interior. The visual representation emphasizes detailed internal regions and precise alignment of color zones within a highly smooth and uniform grey matrix.">
            <a:extLst>
              <a:ext uri="{FF2B5EF4-FFF2-40B4-BE49-F238E27FC236}">
                <a16:creationId xmlns:a16="http://schemas.microsoft.com/office/drawing/2014/main" id="{8775B8E3-9018-A6E6-7902-9F7A6B3F45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10910" y="1667758"/>
            <a:ext cx="4831326" cy="4831326"/>
          </a:xfrm>
          <a:prstGeom prst="ellipse">
            <a:avLst/>
          </a:prstGeom>
          <a:ln>
            <a:noFill/>
          </a:ln>
          <a:effectLst>
            <a:softEdge rad="571500"/>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6765236-B6B8-B288-24E5-CC9A52265607}"/>
              </a:ext>
            </a:extLst>
          </p:cNvPr>
          <p:cNvSpPr txBox="1"/>
          <p:nvPr/>
        </p:nvSpPr>
        <p:spPr>
          <a:xfrm>
            <a:off x="3751794" y="6252844"/>
            <a:ext cx="6219928" cy="523220"/>
          </a:xfrm>
          <a:prstGeom prst="rect">
            <a:avLst/>
          </a:prstGeom>
          <a:noFill/>
        </p:spPr>
        <p:txBody>
          <a:bodyPr wrap="square">
            <a:spAutoFit/>
          </a:bodyPr>
          <a:lstStyle/>
          <a:p>
            <a:r>
              <a:rPr lang="en-GB" sz="1400" dirty="0">
                <a:solidFill>
                  <a:srgbClr val="C00000"/>
                </a:solidFill>
                <a:latin typeface="Inter Light" panose="02000503000000020004" pitchFamily="2" charset="0"/>
                <a:ea typeface="Inter Light" panose="02000503000000020004" pitchFamily="2" charset="0"/>
              </a:rPr>
              <a:t>The quantum algorithms need to be developed before the respective hardware is capable of tackling the real problem.</a:t>
            </a:r>
          </a:p>
        </p:txBody>
      </p:sp>
      <p:sp>
        <p:nvSpPr>
          <p:cNvPr id="13" name="TextBox 12">
            <a:extLst>
              <a:ext uri="{FF2B5EF4-FFF2-40B4-BE49-F238E27FC236}">
                <a16:creationId xmlns:a16="http://schemas.microsoft.com/office/drawing/2014/main" id="{49BE74A9-2279-D140-0467-E6DDCC3AC615}"/>
              </a:ext>
            </a:extLst>
          </p:cNvPr>
          <p:cNvSpPr txBox="1"/>
          <p:nvPr/>
        </p:nvSpPr>
        <p:spPr>
          <a:xfrm>
            <a:off x="1403189" y="166214"/>
            <a:ext cx="6430726" cy="369332"/>
          </a:xfrm>
          <a:prstGeom prst="rect">
            <a:avLst/>
          </a:prstGeom>
          <a:noFill/>
        </p:spPr>
        <p:txBody>
          <a:bodyPr wrap="square">
            <a:spAutoFit/>
          </a:bodyPr>
          <a:lstStyle/>
          <a:p>
            <a:r>
              <a:rPr lang="en-GB" dirty="0">
                <a:solidFill>
                  <a:srgbClr val="C00000"/>
                </a:solidFill>
                <a:latin typeface="Inter Light" panose="02000503000000020004" pitchFamily="2" charset="0"/>
                <a:ea typeface="Inter Light" panose="02000503000000020004" pitchFamily="2" charset="0"/>
              </a:rPr>
              <a:t>Material discovery - Big-data-driven challenges</a:t>
            </a:r>
            <a:endParaRPr lang="en-SI" dirty="0">
              <a:solidFill>
                <a:srgbClr val="C00000"/>
              </a:solidFill>
            </a:endParaRPr>
          </a:p>
        </p:txBody>
      </p:sp>
    </p:spTree>
    <p:extLst>
      <p:ext uri="{BB962C8B-B14F-4D97-AF65-F5344CB8AC3E}">
        <p14:creationId xmlns:p14="http://schemas.microsoft.com/office/powerpoint/2010/main" val="13763407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EC6CF70-4411-1900-67C4-96A037BAFBF4}"/>
              </a:ext>
            </a:extLst>
          </p:cNvPr>
          <p:cNvGrpSpPr/>
          <p:nvPr/>
        </p:nvGrpSpPr>
        <p:grpSpPr>
          <a:xfrm>
            <a:off x="5035642" y="4844596"/>
            <a:ext cx="2257542" cy="1674291"/>
            <a:chOff x="4481632" y="1080655"/>
            <a:chExt cx="4015575" cy="2978125"/>
          </a:xfrm>
        </p:grpSpPr>
        <p:pic>
          <p:nvPicPr>
            <p:cNvPr id="7" name="Picture 6" descr="Diagram&#10;&#10;Description automatically generated">
              <a:extLst>
                <a:ext uri="{FF2B5EF4-FFF2-40B4-BE49-F238E27FC236}">
                  <a16:creationId xmlns:a16="http://schemas.microsoft.com/office/drawing/2014/main" id="{4BD2873A-8092-BBEE-1717-22775A130A1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61862" t="15342" r="9750" b="67076"/>
            <a:stretch/>
          </p:blipFill>
          <p:spPr>
            <a:xfrm rot="1462417">
              <a:off x="4895543" y="1728370"/>
              <a:ext cx="3241842" cy="1957630"/>
            </a:xfrm>
            <a:prstGeom prst="rect">
              <a:avLst/>
            </a:prstGeom>
          </p:spPr>
        </p:pic>
        <p:sp>
          <p:nvSpPr>
            <p:cNvPr id="8" name="Freeform 7">
              <a:extLst>
                <a:ext uri="{FF2B5EF4-FFF2-40B4-BE49-F238E27FC236}">
                  <a16:creationId xmlns:a16="http://schemas.microsoft.com/office/drawing/2014/main" id="{72F08AC0-0C24-EEDA-07DC-7E9E1651A532}"/>
                </a:ext>
              </a:extLst>
            </p:cNvPr>
            <p:cNvSpPr/>
            <p:nvPr/>
          </p:nvSpPr>
          <p:spPr>
            <a:xfrm>
              <a:off x="4597245" y="2848013"/>
              <a:ext cx="2399903" cy="1210767"/>
            </a:xfrm>
            <a:custGeom>
              <a:avLst/>
              <a:gdLst>
                <a:gd name="connsiteX0" fmla="*/ 661458 w 2399903"/>
                <a:gd name="connsiteY0" fmla="*/ 328895 h 1210767"/>
                <a:gd name="connsiteX1" fmla="*/ 661458 w 2399903"/>
                <a:gd name="connsiteY1" fmla="*/ 328895 h 1210767"/>
                <a:gd name="connsiteX2" fmla="*/ 712058 w 2399903"/>
                <a:gd name="connsiteY2" fmla="*/ 350580 h 1210767"/>
                <a:gd name="connsiteX3" fmla="*/ 722900 w 2399903"/>
                <a:gd name="connsiteY3" fmla="*/ 354195 h 1210767"/>
                <a:gd name="connsiteX4" fmla="*/ 748200 w 2399903"/>
                <a:gd name="connsiteY4" fmla="*/ 357809 h 1210767"/>
                <a:gd name="connsiteX5" fmla="*/ 759043 w 2399903"/>
                <a:gd name="connsiteY5" fmla="*/ 361423 h 1210767"/>
                <a:gd name="connsiteX6" fmla="*/ 769885 w 2399903"/>
                <a:gd name="connsiteY6" fmla="*/ 368651 h 1210767"/>
                <a:gd name="connsiteX7" fmla="*/ 791571 w 2399903"/>
                <a:gd name="connsiteY7" fmla="*/ 375880 h 1210767"/>
                <a:gd name="connsiteX8" fmla="*/ 802413 w 2399903"/>
                <a:gd name="connsiteY8" fmla="*/ 379494 h 1210767"/>
                <a:gd name="connsiteX9" fmla="*/ 813256 w 2399903"/>
                <a:gd name="connsiteY9" fmla="*/ 383108 h 1210767"/>
                <a:gd name="connsiteX10" fmla="*/ 820484 w 2399903"/>
                <a:gd name="connsiteY10" fmla="*/ 390337 h 1210767"/>
                <a:gd name="connsiteX11" fmla="*/ 860241 w 2399903"/>
                <a:gd name="connsiteY11" fmla="*/ 401180 h 1210767"/>
                <a:gd name="connsiteX12" fmla="*/ 871084 w 2399903"/>
                <a:gd name="connsiteY12" fmla="*/ 404794 h 1210767"/>
                <a:gd name="connsiteX13" fmla="*/ 881926 w 2399903"/>
                <a:gd name="connsiteY13" fmla="*/ 412022 h 1210767"/>
                <a:gd name="connsiteX14" fmla="*/ 907226 w 2399903"/>
                <a:gd name="connsiteY14" fmla="*/ 419251 h 1210767"/>
                <a:gd name="connsiteX15" fmla="*/ 961439 w 2399903"/>
                <a:gd name="connsiteY15" fmla="*/ 426479 h 1210767"/>
                <a:gd name="connsiteX16" fmla="*/ 975896 w 2399903"/>
                <a:gd name="connsiteY16" fmla="*/ 430093 h 1210767"/>
                <a:gd name="connsiteX17" fmla="*/ 997582 w 2399903"/>
                <a:gd name="connsiteY17" fmla="*/ 437322 h 1210767"/>
                <a:gd name="connsiteX18" fmla="*/ 1033724 w 2399903"/>
                <a:gd name="connsiteY18" fmla="*/ 459007 h 1210767"/>
                <a:gd name="connsiteX19" fmla="*/ 1059024 w 2399903"/>
                <a:gd name="connsiteY19" fmla="*/ 466236 h 1210767"/>
                <a:gd name="connsiteX20" fmla="*/ 1069866 w 2399903"/>
                <a:gd name="connsiteY20" fmla="*/ 473464 h 1210767"/>
                <a:gd name="connsiteX21" fmla="*/ 1095166 w 2399903"/>
                <a:gd name="connsiteY21" fmla="*/ 480693 h 1210767"/>
                <a:gd name="connsiteX22" fmla="*/ 1106009 w 2399903"/>
                <a:gd name="connsiteY22" fmla="*/ 487921 h 1210767"/>
                <a:gd name="connsiteX23" fmla="*/ 1149379 w 2399903"/>
                <a:gd name="connsiteY23" fmla="*/ 502378 h 1210767"/>
                <a:gd name="connsiteX24" fmla="*/ 1167450 w 2399903"/>
                <a:gd name="connsiteY24" fmla="*/ 505992 h 1210767"/>
                <a:gd name="connsiteX25" fmla="*/ 1178293 w 2399903"/>
                <a:gd name="connsiteY25" fmla="*/ 509606 h 1210767"/>
                <a:gd name="connsiteX26" fmla="*/ 1243349 w 2399903"/>
                <a:gd name="connsiteY26" fmla="*/ 513221 h 1210767"/>
                <a:gd name="connsiteX27" fmla="*/ 1344548 w 2399903"/>
                <a:gd name="connsiteY27" fmla="*/ 520449 h 1210767"/>
                <a:gd name="connsiteX28" fmla="*/ 1351776 w 2399903"/>
                <a:gd name="connsiteY28" fmla="*/ 527678 h 1210767"/>
                <a:gd name="connsiteX29" fmla="*/ 1373461 w 2399903"/>
                <a:gd name="connsiteY29" fmla="*/ 542134 h 1210767"/>
                <a:gd name="connsiteX30" fmla="*/ 1391533 w 2399903"/>
                <a:gd name="connsiteY30" fmla="*/ 556591 h 1210767"/>
                <a:gd name="connsiteX31" fmla="*/ 1398761 w 2399903"/>
                <a:gd name="connsiteY31" fmla="*/ 563820 h 1210767"/>
                <a:gd name="connsiteX32" fmla="*/ 1409604 w 2399903"/>
                <a:gd name="connsiteY32" fmla="*/ 567434 h 1210767"/>
                <a:gd name="connsiteX33" fmla="*/ 1434903 w 2399903"/>
                <a:gd name="connsiteY33" fmla="*/ 585505 h 1210767"/>
                <a:gd name="connsiteX34" fmla="*/ 1452975 w 2399903"/>
                <a:gd name="connsiteY34" fmla="*/ 596348 h 1210767"/>
                <a:gd name="connsiteX35" fmla="*/ 1478274 w 2399903"/>
                <a:gd name="connsiteY35" fmla="*/ 610805 h 1210767"/>
                <a:gd name="connsiteX36" fmla="*/ 1492731 w 2399903"/>
                <a:gd name="connsiteY36" fmla="*/ 614419 h 1210767"/>
                <a:gd name="connsiteX37" fmla="*/ 1510802 w 2399903"/>
                <a:gd name="connsiteY37" fmla="*/ 625262 h 1210767"/>
                <a:gd name="connsiteX38" fmla="*/ 1525259 w 2399903"/>
                <a:gd name="connsiteY38" fmla="*/ 632490 h 1210767"/>
                <a:gd name="connsiteX39" fmla="*/ 1568630 w 2399903"/>
                <a:gd name="connsiteY39" fmla="*/ 643333 h 1210767"/>
                <a:gd name="connsiteX40" fmla="*/ 1597544 w 2399903"/>
                <a:gd name="connsiteY40" fmla="*/ 650561 h 1210767"/>
                <a:gd name="connsiteX41" fmla="*/ 1612001 w 2399903"/>
                <a:gd name="connsiteY41" fmla="*/ 654176 h 1210767"/>
                <a:gd name="connsiteX42" fmla="*/ 1622843 w 2399903"/>
                <a:gd name="connsiteY42" fmla="*/ 657790 h 1210767"/>
                <a:gd name="connsiteX43" fmla="*/ 1633686 w 2399903"/>
                <a:gd name="connsiteY43" fmla="*/ 665018 h 1210767"/>
                <a:gd name="connsiteX44" fmla="*/ 1658986 w 2399903"/>
                <a:gd name="connsiteY44" fmla="*/ 672247 h 1210767"/>
                <a:gd name="connsiteX45" fmla="*/ 1691514 w 2399903"/>
                <a:gd name="connsiteY45" fmla="*/ 683089 h 1210767"/>
                <a:gd name="connsiteX46" fmla="*/ 1767412 w 2399903"/>
                <a:gd name="connsiteY46" fmla="*/ 704775 h 1210767"/>
                <a:gd name="connsiteX47" fmla="*/ 1796326 w 2399903"/>
                <a:gd name="connsiteY47" fmla="*/ 712003 h 1210767"/>
                <a:gd name="connsiteX48" fmla="*/ 1861382 w 2399903"/>
                <a:gd name="connsiteY48" fmla="*/ 730074 h 1210767"/>
                <a:gd name="connsiteX49" fmla="*/ 1893911 w 2399903"/>
                <a:gd name="connsiteY49" fmla="*/ 740917 h 1210767"/>
                <a:gd name="connsiteX50" fmla="*/ 1922824 w 2399903"/>
                <a:gd name="connsiteY50" fmla="*/ 755374 h 1210767"/>
                <a:gd name="connsiteX51" fmla="*/ 1940895 w 2399903"/>
                <a:gd name="connsiteY51" fmla="*/ 766217 h 1210767"/>
                <a:gd name="connsiteX52" fmla="*/ 1951738 w 2399903"/>
                <a:gd name="connsiteY52" fmla="*/ 769831 h 1210767"/>
                <a:gd name="connsiteX53" fmla="*/ 1969809 w 2399903"/>
                <a:gd name="connsiteY53" fmla="*/ 780674 h 1210767"/>
                <a:gd name="connsiteX54" fmla="*/ 1984266 w 2399903"/>
                <a:gd name="connsiteY54" fmla="*/ 787902 h 1210767"/>
                <a:gd name="connsiteX55" fmla="*/ 1995109 w 2399903"/>
                <a:gd name="connsiteY55" fmla="*/ 795131 h 1210767"/>
                <a:gd name="connsiteX56" fmla="*/ 2020409 w 2399903"/>
                <a:gd name="connsiteY56" fmla="*/ 816816 h 1210767"/>
                <a:gd name="connsiteX57" fmla="*/ 2067394 w 2399903"/>
                <a:gd name="connsiteY57" fmla="*/ 842116 h 1210767"/>
                <a:gd name="connsiteX58" fmla="*/ 2081850 w 2399903"/>
                <a:gd name="connsiteY58" fmla="*/ 852958 h 1210767"/>
                <a:gd name="connsiteX59" fmla="*/ 2089079 w 2399903"/>
                <a:gd name="connsiteY59" fmla="*/ 860187 h 1210767"/>
                <a:gd name="connsiteX60" fmla="*/ 2099922 w 2399903"/>
                <a:gd name="connsiteY60" fmla="*/ 863801 h 1210767"/>
                <a:gd name="connsiteX61" fmla="*/ 2114378 w 2399903"/>
                <a:gd name="connsiteY61" fmla="*/ 878258 h 1210767"/>
                <a:gd name="connsiteX62" fmla="*/ 2132450 w 2399903"/>
                <a:gd name="connsiteY62" fmla="*/ 885486 h 1210767"/>
                <a:gd name="connsiteX63" fmla="*/ 2154135 w 2399903"/>
                <a:gd name="connsiteY63" fmla="*/ 899943 h 1210767"/>
                <a:gd name="connsiteX64" fmla="*/ 2154135 w 2399903"/>
                <a:gd name="connsiteY64" fmla="*/ 899943 h 1210767"/>
                <a:gd name="connsiteX65" fmla="*/ 2208348 w 2399903"/>
                <a:gd name="connsiteY65" fmla="*/ 936085 h 1210767"/>
                <a:gd name="connsiteX66" fmla="*/ 2226420 w 2399903"/>
                <a:gd name="connsiteY66" fmla="*/ 946928 h 1210767"/>
                <a:gd name="connsiteX67" fmla="*/ 2244491 w 2399903"/>
                <a:gd name="connsiteY67" fmla="*/ 957771 h 1210767"/>
                <a:gd name="connsiteX68" fmla="*/ 2255333 w 2399903"/>
                <a:gd name="connsiteY68" fmla="*/ 961385 h 1210767"/>
                <a:gd name="connsiteX69" fmla="*/ 2262562 w 2399903"/>
                <a:gd name="connsiteY69" fmla="*/ 968614 h 1210767"/>
                <a:gd name="connsiteX70" fmla="*/ 2277019 w 2399903"/>
                <a:gd name="connsiteY70" fmla="*/ 972228 h 1210767"/>
                <a:gd name="connsiteX71" fmla="*/ 2313161 w 2399903"/>
                <a:gd name="connsiteY71" fmla="*/ 1008370 h 1210767"/>
                <a:gd name="connsiteX72" fmla="*/ 2320390 w 2399903"/>
                <a:gd name="connsiteY72" fmla="*/ 1015599 h 1210767"/>
                <a:gd name="connsiteX73" fmla="*/ 2338461 w 2399903"/>
                <a:gd name="connsiteY73" fmla="*/ 1026441 h 1210767"/>
                <a:gd name="connsiteX74" fmla="*/ 2367375 w 2399903"/>
                <a:gd name="connsiteY74" fmla="*/ 1062584 h 1210767"/>
                <a:gd name="connsiteX75" fmla="*/ 2381831 w 2399903"/>
                <a:gd name="connsiteY75" fmla="*/ 1073426 h 1210767"/>
                <a:gd name="connsiteX76" fmla="*/ 2396288 w 2399903"/>
                <a:gd name="connsiteY76" fmla="*/ 1091497 h 1210767"/>
                <a:gd name="connsiteX77" fmla="*/ 2399903 w 2399903"/>
                <a:gd name="connsiteY77" fmla="*/ 1102340 h 1210767"/>
                <a:gd name="connsiteX78" fmla="*/ 2396288 w 2399903"/>
                <a:gd name="connsiteY78" fmla="*/ 1113183 h 1210767"/>
                <a:gd name="connsiteX79" fmla="*/ 2370989 w 2399903"/>
                <a:gd name="connsiteY79" fmla="*/ 1134868 h 1210767"/>
                <a:gd name="connsiteX80" fmla="*/ 2363760 w 2399903"/>
                <a:gd name="connsiteY80" fmla="*/ 1142097 h 1210767"/>
                <a:gd name="connsiteX81" fmla="*/ 2334846 w 2399903"/>
                <a:gd name="connsiteY81" fmla="*/ 1152939 h 1210767"/>
                <a:gd name="connsiteX82" fmla="*/ 2291476 w 2399903"/>
                <a:gd name="connsiteY82" fmla="*/ 1178239 h 1210767"/>
                <a:gd name="connsiteX83" fmla="*/ 2208348 w 2399903"/>
                <a:gd name="connsiteY83" fmla="*/ 1203538 h 1210767"/>
                <a:gd name="connsiteX84" fmla="*/ 2179435 w 2399903"/>
                <a:gd name="connsiteY84" fmla="*/ 1207153 h 1210767"/>
                <a:gd name="connsiteX85" fmla="*/ 2154135 w 2399903"/>
                <a:gd name="connsiteY85" fmla="*/ 1210767 h 1210767"/>
                <a:gd name="connsiteX86" fmla="*/ 2031251 w 2399903"/>
                <a:gd name="connsiteY86" fmla="*/ 1207153 h 1210767"/>
                <a:gd name="connsiteX87" fmla="*/ 1962581 w 2399903"/>
                <a:gd name="connsiteY87" fmla="*/ 1199924 h 1210767"/>
                <a:gd name="connsiteX88" fmla="*/ 1930053 w 2399903"/>
                <a:gd name="connsiteY88" fmla="*/ 1196310 h 1210767"/>
                <a:gd name="connsiteX89" fmla="*/ 1893911 w 2399903"/>
                <a:gd name="connsiteY89" fmla="*/ 1185467 h 1210767"/>
                <a:gd name="connsiteX90" fmla="*/ 1864997 w 2399903"/>
                <a:gd name="connsiteY90" fmla="*/ 1171010 h 1210767"/>
                <a:gd name="connsiteX91" fmla="*/ 1832469 w 2399903"/>
                <a:gd name="connsiteY91" fmla="*/ 1163782 h 1210767"/>
                <a:gd name="connsiteX92" fmla="*/ 1781869 w 2399903"/>
                <a:gd name="connsiteY92" fmla="*/ 1145711 h 1210767"/>
                <a:gd name="connsiteX93" fmla="*/ 1738499 w 2399903"/>
                <a:gd name="connsiteY93" fmla="*/ 1131254 h 1210767"/>
                <a:gd name="connsiteX94" fmla="*/ 1724042 w 2399903"/>
                <a:gd name="connsiteY94" fmla="*/ 1124025 h 1210767"/>
                <a:gd name="connsiteX95" fmla="*/ 1698742 w 2399903"/>
                <a:gd name="connsiteY95" fmla="*/ 1109568 h 1210767"/>
                <a:gd name="connsiteX96" fmla="*/ 1640914 w 2399903"/>
                <a:gd name="connsiteY96" fmla="*/ 1084269 h 1210767"/>
                <a:gd name="connsiteX97" fmla="*/ 1593929 w 2399903"/>
                <a:gd name="connsiteY97" fmla="*/ 1066198 h 1210767"/>
                <a:gd name="connsiteX98" fmla="*/ 1536102 w 2399903"/>
                <a:gd name="connsiteY98" fmla="*/ 1037284 h 1210767"/>
                <a:gd name="connsiteX99" fmla="*/ 1499960 w 2399903"/>
                <a:gd name="connsiteY99" fmla="*/ 1019213 h 1210767"/>
                <a:gd name="connsiteX100" fmla="*/ 1452975 w 2399903"/>
                <a:gd name="connsiteY100" fmla="*/ 993913 h 1210767"/>
                <a:gd name="connsiteX101" fmla="*/ 1348162 w 2399903"/>
                <a:gd name="connsiteY101" fmla="*/ 943314 h 1210767"/>
                <a:gd name="connsiteX102" fmla="*/ 1203593 w 2399903"/>
                <a:gd name="connsiteY102" fmla="*/ 881872 h 1210767"/>
                <a:gd name="connsiteX103" fmla="*/ 1087937 w 2399903"/>
                <a:gd name="connsiteY103" fmla="*/ 827659 h 1210767"/>
                <a:gd name="connsiteX104" fmla="*/ 1037338 w 2399903"/>
                <a:gd name="connsiteY104" fmla="*/ 795131 h 1210767"/>
                <a:gd name="connsiteX105" fmla="*/ 1015653 w 2399903"/>
                <a:gd name="connsiteY105" fmla="*/ 773445 h 1210767"/>
                <a:gd name="connsiteX106" fmla="*/ 1008424 w 2399903"/>
                <a:gd name="connsiteY106" fmla="*/ 762602 h 1210767"/>
                <a:gd name="connsiteX107" fmla="*/ 979511 w 2399903"/>
                <a:gd name="connsiteY107" fmla="*/ 730074 h 1210767"/>
                <a:gd name="connsiteX108" fmla="*/ 972282 w 2399903"/>
                <a:gd name="connsiteY108" fmla="*/ 719232 h 1210767"/>
                <a:gd name="connsiteX109" fmla="*/ 957825 w 2399903"/>
                <a:gd name="connsiteY109" fmla="*/ 701161 h 1210767"/>
                <a:gd name="connsiteX110" fmla="*/ 950597 w 2399903"/>
                <a:gd name="connsiteY110" fmla="*/ 690318 h 1210767"/>
                <a:gd name="connsiteX111" fmla="*/ 939754 w 2399903"/>
                <a:gd name="connsiteY111" fmla="*/ 679475 h 1210767"/>
                <a:gd name="connsiteX112" fmla="*/ 925297 w 2399903"/>
                <a:gd name="connsiteY112" fmla="*/ 661404 h 1210767"/>
                <a:gd name="connsiteX113" fmla="*/ 910840 w 2399903"/>
                <a:gd name="connsiteY113" fmla="*/ 646947 h 1210767"/>
                <a:gd name="connsiteX114" fmla="*/ 896383 w 2399903"/>
                <a:gd name="connsiteY114" fmla="*/ 628876 h 1210767"/>
                <a:gd name="connsiteX115" fmla="*/ 881926 w 2399903"/>
                <a:gd name="connsiteY115" fmla="*/ 614419 h 1210767"/>
                <a:gd name="connsiteX116" fmla="*/ 863855 w 2399903"/>
                <a:gd name="connsiteY116" fmla="*/ 589119 h 1210767"/>
                <a:gd name="connsiteX117" fmla="*/ 845784 w 2399903"/>
                <a:gd name="connsiteY117" fmla="*/ 571048 h 1210767"/>
                <a:gd name="connsiteX118" fmla="*/ 838556 w 2399903"/>
                <a:gd name="connsiteY118" fmla="*/ 560206 h 1210767"/>
                <a:gd name="connsiteX119" fmla="*/ 827713 w 2399903"/>
                <a:gd name="connsiteY119" fmla="*/ 552977 h 1210767"/>
                <a:gd name="connsiteX120" fmla="*/ 798799 w 2399903"/>
                <a:gd name="connsiteY120" fmla="*/ 527678 h 1210767"/>
                <a:gd name="connsiteX121" fmla="*/ 787956 w 2399903"/>
                <a:gd name="connsiteY121" fmla="*/ 524063 h 1210767"/>
                <a:gd name="connsiteX122" fmla="*/ 777114 w 2399903"/>
                <a:gd name="connsiteY122" fmla="*/ 516835 h 1210767"/>
                <a:gd name="connsiteX123" fmla="*/ 762657 w 2399903"/>
                <a:gd name="connsiteY123" fmla="*/ 513221 h 1210767"/>
                <a:gd name="connsiteX124" fmla="*/ 733743 w 2399903"/>
                <a:gd name="connsiteY124" fmla="*/ 502378 h 1210767"/>
                <a:gd name="connsiteX125" fmla="*/ 672301 w 2399903"/>
                <a:gd name="connsiteY125" fmla="*/ 477078 h 1210767"/>
                <a:gd name="connsiteX126" fmla="*/ 621702 w 2399903"/>
                <a:gd name="connsiteY126" fmla="*/ 462621 h 1210767"/>
                <a:gd name="connsiteX127" fmla="*/ 560260 w 2399903"/>
                <a:gd name="connsiteY127" fmla="*/ 448165 h 1210767"/>
                <a:gd name="connsiteX128" fmla="*/ 491590 w 2399903"/>
                <a:gd name="connsiteY128" fmla="*/ 426479 h 1210767"/>
                <a:gd name="connsiteX129" fmla="*/ 365092 w 2399903"/>
                <a:gd name="connsiteY129" fmla="*/ 393951 h 1210767"/>
                <a:gd name="connsiteX130" fmla="*/ 267507 w 2399903"/>
                <a:gd name="connsiteY130" fmla="*/ 357809 h 1210767"/>
                <a:gd name="connsiteX131" fmla="*/ 224137 w 2399903"/>
                <a:gd name="connsiteY131" fmla="*/ 343352 h 1210767"/>
                <a:gd name="connsiteX132" fmla="*/ 187994 w 2399903"/>
                <a:gd name="connsiteY132" fmla="*/ 328895 h 1210767"/>
                <a:gd name="connsiteX133" fmla="*/ 126552 w 2399903"/>
                <a:gd name="connsiteY133" fmla="*/ 307210 h 1210767"/>
                <a:gd name="connsiteX134" fmla="*/ 90410 w 2399903"/>
                <a:gd name="connsiteY134" fmla="*/ 281910 h 1210767"/>
                <a:gd name="connsiteX135" fmla="*/ 79567 w 2399903"/>
                <a:gd name="connsiteY135" fmla="*/ 278296 h 1210767"/>
                <a:gd name="connsiteX136" fmla="*/ 61496 w 2399903"/>
                <a:gd name="connsiteY136" fmla="*/ 256610 h 1210767"/>
                <a:gd name="connsiteX137" fmla="*/ 43425 w 2399903"/>
                <a:gd name="connsiteY137" fmla="*/ 234925 h 1210767"/>
                <a:gd name="connsiteX138" fmla="*/ 28968 w 2399903"/>
                <a:gd name="connsiteY138" fmla="*/ 206011 h 1210767"/>
                <a:gd name="connsiteX139" fmla="*/ 18126 w 2399903"/>
                <a:gd name="connsiteY139" fmla="*/ 191554 h 1210767"/>
                <a:gd name="connsiteX140" fmla="*/ 7283 w 2399903"/>
                <a:gd name="connsiteY140" fmla="*/ 166255 h 1210767"/>
                <a:gd name="connsiteX141" fmla="*/ 3669 w 2399903"/>
                <a:gd name="connsiteY141" fmla="*/ 43371 h 1210767"/>
                <a:gd name="connsiteX142" fmla="*/ 3669 w 2399903"/>
                <a:gd name="connsiteY142" fmla="*/ 7229 h 1210767"/>
                <a:gd name="connsiteX143" fmla="*/ 10897 w 2399903"/>
                <a:gd name="connsiteY143" fmla="*/ 0 h 1210767"/>
                <a:gd name="connsiteX144" fmla="*/ 97639 w 2399903"/>
                <a:gd name="connsiteY144" fmla="*/ 3614 h 1210767"/>
                <a:gd name="connsiteX145" fmla="*/ 144624 w 2399903"/>
                <a:gd name="connsiteY145" fmla="*/ 14457 h 1210767"/>
                <a:gd name="connsiteX146" fmla="*/ 177152 w 2399903"/>
                <a:gd name="connsiteY146" fmla="*/ 18071 h 1210767"/>
                <a:gd name="connsiteX147" fmla="*/ 198837 w 2399903"/>
                <a:gd name="connsiteY147" fmla="*/ 28914 h 1210767"/>
                <a:gd name="connsiteX148" fmla="*/ 209680 w 2399903"/>
                <a:gd name="connsiteY148" fmla="*/ 32528 h 1210767"/>
                <a:gd name="connsiteX149" fmla="*/ 216908 w 2399903"/>
                <a:gd name="connsiteY149" fmla="*/ 57828 h 1210767"/>
                <a:gd name="connsiteX150" fmla="*/ 227751 w 2399903"/>
                <a:gd name="connsiteY150" fmla="*/ 112041 h 1210767"/>
                <a:gd name="connsiteX151" fmla="*/ 234979 w 2399903"/>
                <a:gd name="connsiteY151" fmla="*/ 119270 h 1210767"/>
                <a:gd name="connsiteX152" fmla="*/ 238594 w 2399903"/>
                <a:gd name="connsiteY152" fmla="*/ 133727 h 1210767"/>
                <a:gd name="connsiteX153" fmla="*/ 263893 w 2399903"/>
                <a:gd name="connsiteY153" fmla="*/ 177097 h 1210767"/>
                <a:gd name="connsiteX154" fmla="*/ 281964 w 2399903"/>
                <a:gd name="connsiteY154" fmla="*/ 195168 h 1210767"/>
                <a:gd name="connsiteX155" fmla="*/ 289193 w 2399903"/>
                <a:gd name="connsiteY155" fmla="*/ 202397 h 1210767"/>
                <a:gd name="connsiteX156" fmla="*/ 314492 w 2399903"/>
                <a:gd name="connsiteY156" fmla="*/ 231311 h 1210767"/>
                <a:gd name="connsiteX157" fmla="*/ 336178 w 2399903"/>
                <a:gd name="connsiteY157" fmla="*/ 249382 h 1210767"/>
                <a:gd name="connsiteX158" fmla="*/ 365092 w 2399903"/>
                <a:gd name="connsiteY158" fmla="*/ 271067 h 1210767"/>
                <a:gd name="connsiteX159" fmla="*/ 394005 w 2399903"/>
                <a:gd name="connsiteY159" fmla="*/ 292753 h 1210767"/>
                <a:gd name="connsiteX160" fmla="*/ 404848 w 2399903"/>
                <a:gd name="connsiteY160" fmla="*/ 296367 h 1210767"/>
                <a:gd name="connsiteX161" fmla="*/ 433762 w 2399903"/>
                <a:gd name="connsiteY161" fmla="*/ 303595 h 1210767"/>
                <a:gd name="connsiteX162" fmla="*/ 469904 w 2399903"/>
                <a:gd name="connsiteY162" fmla="*/ 318052 h 1210767"/>
                <a:gd name="connsiteX163" fmla="*/ 480747 w 2399903"/>
                <a:gd name="connsiteY163" fmla="*/ 321667 h 1210767"/>
                <a:gd name="connsiteX164" fmla="*/ 509661 w 2399903"/>
                <a:gd name="connsiteY164" fmla="*/ 325281 h 1210767"/>
                <a:gd name="connsiteX165" fmla="*/ 534960 w 2399903"/>
                <a:gd name="connsiteY165" fmla="*/ 332509 h 1210767"/>
                <a:gd name="connsiteX166" fmla="*/ 549417 w 2399903"/>
                <a:gd name="connsiteY166" fmla="*/ 336123 h 1210767"/>
                <a:gd name="connsiteX167" fmla="*/ 560260 w 2399903"/>
                <a:gd name="connsiteY167" fmla="*/ 339738 h 1210767"/>
                <a:gd name="connsiteX168" fmla="*/ 596402 w 2399903"/>
                <a:gd name="connsiteY168" fmla="*/ 343352 h 1210767"/>
                <a:gd name="connsiteX169" fmla="*/ 632544 w 2399903"/>
                <a:gd name="connsiteY169" fmla="*/ 336123 h 1210767"/>
                <a:gd name="connsiteX170" fmla="*/ 661458 w 2399903"/>
                <a:gd name="connsiteY170" fmla="*/ 328895 h 121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2399903" h="1210767">
                  <a:moveTo>
                    <a:pt x="661458" y="328895"/>
                  </a:moveTo>
                  <a:lnTo>
                    <a:pt x="661458" y="328895"/>
                  </a:lnTo>
                  <a:cubicBezTo>
                    <a:pt x="697198" y="346765"/>
                    <a:pt x="680141" y="339941"/>
                    <a:pt x="712058" y="350580"/>
                  </a:cubicBezTo>
                  <a:cubicBezTo>
                    <a:pt x="715672" y="351785"/>
                    <a:pt x="719129" y="353656"/>
                    <a:pt x="722900" y="354195"/>
                  </a:cubicBezTo>
                  <a:lnTo>
                    <a:pt x="748200" y="357809"/>
                  </a:lnTo>
                  <a:cubicBezTo>
                    <a:pt x="751814" y="359014"/>
                    <a:pt x="755635" y="359719"/>
                    <a:pt x="759043" y="361423"/>
                  </a:cubicBezTo>
                  <a:cubicBezTo>
                    <a:pt x="762928" y="363365"/>
                    <a:pt x="765916" y="366887"/>
                    <a:pt x="769885" y="368651"/>
                  </a:cubicBezTo>
                  <a:cubicBezTo>
                    <a:pt x="776848" y="371746"/>
                    <a:pt x="784342" y="373470"/>
                    <a:pt x="791571" y="375880"/>
                  </a:cubicBezTo>
                  <a:lnTo>
                    <a:pt x="802413" y="379494"/>
                  </a:lnTo>
                  <a:lnTo>
                    <a:pt x="813256" y="383108"/>
                  </a:lnTo>
                  <a:cubicBezTo>
                    <a:pt x="815665" y="385518"/>
                    <a:pt x="817436" y="388813"/>
                    <a:pt x="820484" y="390337"/>
                  </a:cubicBezTo>
                  <a:cubicBezTo>
                    <a:pt x="835984" y="398087"/>
                    <a:pt x="844384" y="397215"/>
                    <a:pt x="860241" y="401180"/>
                  </a:cubicBezTo>
                  <a:cubicBezTo>
                    <a:pt x="863937" y="402104"/>
                    <a:pt x="867470" y="403589"/>
                    <a:pt x="871084" y="404794"/>
                  </a:cubicBezTo>
                  <a:cubicBezTo>
                    <a:pt x="874698" y="407203"/>
                    <a:pt x="878041" y="410080"/>
                    <a:pt x="881926" y="412022"/>
                  </a:cubicBezTo>
                  <a:cubicBezTo>
                    <a:pt x="886347" y="414232"/>
                    <a:pt x="903591" y="418590"/>
                    <a:pt x="907226" y="419251"/>
                  </a:cubicBezTo>
                  <a:cubicBezTo>
                    <a:pt x="942427" y="425652"/>
                    <a:pt x="923747" y="420197"/>
                    <a:pt x="961439" y="426479"/>
                  </a:cubicBezTo>
                  <a:cubicBezTo>
                    <a:pt x="966339" y="427296"/>
                    <a:pt x="971138" y="428666"/>
                    <a:pt x="975896" y="430093"/>
                  </a:cubicBezTo>
                  <a:cubicBezTo>
                    <a:pt x="983194" y="432283"/>
                    <a:pt x="997582" y="437322"/>
                    <a:pt x="997582" y="437322"/>
                  </a:cubicBezTo>
                  <a:cubicBezTo>
                    <a:pt x="1013000" y="447601"/>
                    <a:pt x="1018163" y="452339"/>
                    <a:pt x="1033724" y="459007"/>
                  </a:cubicBezTo>
                  <a:cubicBezTo>
                    <a:pt x="1040980" y="462116"/>
                    <a:pt x="1051693" y="464403"/>
                    <a:pt x="1059024" y="466236"/>
                  </a:cubicBezTo>
                  <a:cubicBezTo>
                    <a:pt x="1062638" y="468645"/>
                    <a:pt x="1065874" y="471753"/>
                    <a:pt x="1069866" y="473464"/>
                  </a:cubicBezTo>
                  <a:cubicBezTo>
                    <a:pt x="1086098" y="480420"/>
                    <a:pt x="1081084" y="473652"/>
                    <a:pt x="1095166" y="480693"/>
                  </a:cubicBezTo>
                  <a:cubicBezTo>
                    <a:pt x="1099051" y="482636"/>
                    <a:pt x="1102040" y="486157"/>
                    <a:pt x="1106009" y="487921"/>
                  </a:cubicBezTo>
                  <a:cubicBezTo>
                    <a:pt x="1106014" y="487923"/>
                    <a:pt x="1149373" y="502377"/>
                    <a:pt x="1149379" y="502378"/>
                  </a:cubicBezTo>
                  <a:cubicBezTo>
                    <a:pt x="1155403" y="503583"/>
                    <a:pt x="1161490" y="504502"/>
                    <a:pt x="1167450" y="505992"/>
                  </a:cubicBezTo>
                  <a:cubicBezTo>
                    <a:pt x="1171146" y="506916"/>
                    <a:pt x="1174500" y="509245"/>
                    <a:pt x="1178293" y="509606"/>
                  </a:cubicBezTo>
                  <a:cubicBezTo>
                    <a:pt x="1199914" y="511665"/>
                    <a:pt x="1221668" y="511946"/>
                    <a:pt x="1243349" y="513221"/>
                  </a:cubicBezTo>
                  <a:cubicBezTo>
                    <a:pt x="1304831" y="516838"/>
                    <a:pt x="1290061" y="515909"/>
                    <a:pt x="1344548" y="520449"/>
                  </a:cubicBezTo>
                  <a:cubicBezTo>
                    <a:pt x="1346957" y="522859"/>
                    <a:pt x="1349050" y="525633"/>
                    <a:pt x="1351776" y="527678"/>
                  </a:cubicBezTo>
                  <a:cubicBezTo>
                    <a:pt x="1358726" y="532890"/>
                    <a:pt x="1367318" y="535991"/>
                    <a:pt x="1373461" y="542134"/>
                  </a:cubicBezTo>
                  <a:cubicBezTo>
                    <a:pt x="1390920" y="559593"/>
                    <a:pt x="1368730" y="538348"/>
                    <a:pt x="1391533" y="556591"/>
                  </a:cubicBezTo>
                  <a:cubicBezTo>
                    <a:pt x="1394194" y="558720"/>
                    <a:pt x="1395839" y="562067"/>
                    <a:pt x="1398761" y="563820"/>
                  </a:cubicBezTo>
                  <a:cubicBezTo>
                    <a:pt x="1402028" y="565780"/>
                    <a:pt x="1405990" y="566229"/>
                    <a:pt x="1409604" y="567434"/>
                  </a:cubicBezTo>
                  <a:cubicBezTo>
                    <a:pt x="1426755" y="584585"/>
                    <a:pt x="1417596" y="579736"/>
                    <a:pt x="1434903" y="585505"/>
                  </a:cubicBezTo>
                  <a:cubicBezTo>
                    <a:pt x="1449023" y="599625"/>
                    <a:pt x="1434207" y="586964"/>
                    <a:pt x="1452975" y="596348"/>
                  </a:cubicBezTo>
                  <a:cubicBezTo>
                    <a:pt x="1473948" y="606834"/>
                    <a:pt x="1452926" y="601299"/>
                    <a:pt x="1478274" y="610805"/>
                  </a:cubicBezTo>
                  <a:cubicBezTo>
                    <a:pt x="1482925" y="612549"/>
                    <a:pt x="1487912" y="613214"/>
                    <a:pt x="1492731" y="614419"/>
                  </a:cubicBezTo>
                  <a:cubicBezTo>
                    <a:pt x="1504752" y="626440"/>
                    <a:pt x="1494382" y="618225"/>
                    <a:pt x="1510802" y="625262"/>
                  </a:cubicBezTo>
                  <a:cubicBezTo>
                    <a:pt x="1515754" y="627384"/>
                    <a:pt x="1520117" y="630883"/>
                    <a:pt x="1525259" y="632490"/>
                  </a:cubicBezTo>
                  <a:cubicBezTo>
                    <a:pt x="1539483" y="636935"/>
                    <a:pt x="1554173" y="639719"/>
                    <a:pt x="1568630" y="643333"/>
                  </a:cubicBezTo>
                  <a:lnTo>
                    <a:pt x="1597544" y="650561"/>
                  </a:lnTo>
                  <a:cubicBezTo>
                    <a:pt x="1602363" y="651766"/>
                    <a:pt x="1607289" y="652605"/>
                    <a:pt x="1612001" y="654176"/>
                  </a:cubicBezTo>
                  <a:cubicBezTo>
                    <a:pt x="1615615" y="655381"/>
                    <a:pt x="1619436" y="656086"/>
                    <a:pt x="1622843" y="657790"/>
                  </a:cubicBezTo>
                  <a:cubicBezTo>
                    <a:pt x="1626728" y="659733"/>
                    <a:pt x="1629653" y="663405"/>
                    <a:pt x="1633686" y="665018"/>
                  </a:cubicBezTo>
                  <a:cubicBezTo>
                    <a:pt x="1641830" y="668275"/>
                    <a:pt x="1650614" y="669631"/>
                    <a:pt x="1658986" y="672247"/>
                  </a:cubicBezTo>
                  <a:cubicBezTo>
                    <a:pt x="1669895" y="675656"/>
                    <a:pt x="1680525" y="679949"/>
                    <a:pt x="1691514" y="683089"/>
                  </a:cubicBezTo>
                  <a:cubicBezTo>
                    <a:pt x="1716813" y="690318"/>
                    <a:pt x="1741886" y="698394"/>
                    <a:pt x="1767412" y="704775"/>
                  </a:cubicBezTo>
                  <a:lnTo>
                    <a:pt x="1796326" y="712003"/>
                  </a:lnTo>
                  <a:cubicBezTo>
                    <a:pt x="1818059" y="717854"/>
                    <a:pt x="1839851" y="723521"/>
                    <a:pt x="1861382" y="730074"/>
                  </a:cubicBezTo>
                  <a:cubicBezTo>
                    <a:pt x="1923979" y="749125"/>
                    <a:pt x="1842602" y="728091"/>
                    <a:pt x="1893911" y="740917"/>
                  </a:cubicBezTo>
                  <a:cubicBezTo>
                    <a:pt x="1919027" y="757664"/>
                    <a:pt x="1887462" y="737693"/>
                    <a:pt x="1922824" y="755374"/>
                  </a:cubicBezTo>
                  <a:cubicBezTo>
                    <a:pt x="1929107" y="758516"/>
                    <a:pt x="1934612" y="763075"/>
                    <a:pt x="1940895" y="766217"/>
                  </a:cubicBezTo>
                  <a:cubicBezTo>
                    <a:pt x="1944303" y="767921"/>
                    <a:pt x="1948330" y="768127"/>
                    <a:pt x="1951738" y="769831"/>
                  </a:cubicBezTo>
                  <a:cubicBezTo>
                    <a:pt x="1958021" y="772973"/>
                    <a:pt x="1963668" y="777262"/>
                    <a:pt x="1969809" y="780674"/>
                  </a:cubicBezTo>
                  <a:cubicBezTo>
                    <a:pt x="1974519" y="783291"/>
                    <a:pt x="1979588" y="785229"/>
                    <a:pt x="1984266" y="787902"/>
                  </a:cubicBezTo>
                  <a:cubicBezTo>
                    <a:pt x="1988038" y="790057"/>
                    <a:pt x="1991772" y="792350"/>
                    <a:pt x="1995109" y="795131"/>
                  </a:cubicBezTo>
                  <a:cubicBezTo>
                    <a:pt x="2007771" y="805682"/>
                    <a:pt x="2004740" y="808269"/>
                    <a:pt x="2020409" y="816816"/>
                  </a:cubicBezTo>
                  <a:cubicBezTo>
                    <a:pt x="2060096" y="838464"/>
                    <a:pt x="2032011" y="815579"/>
                    <a:pt x="2067394" y="842116"/>
                  </a:cubicBezTo>
                  <a:cubicBezTo>
                    <a:pt x="2072213" y="845730"/>
                    <a:pt x="2077223" y="849102"/>
                    <a:pt x="2081850" y="852958"/>
                  </a:cubicBezTo>
                  <a:cubicBezTo>
                    <a:pt x="2084468" y="855140"/>
                    <a:pt x="2086157" y="858434"/>
                    <a:pt x="2089079" y="860187"/>
                  </a:cubicBezTo>
                  <a:cubicBezTo>
                    <a:pt x="2092346" y="862147"/>
                    <a:pt x="2096308" y="862596"/>
                    <a:pt x="2099922" y="863801"/>
                  </a:cubicBezTo>
                  <a:cubicBezTo>
                    <a:pt x="2104741" y="868620"/>
                    <a:pt x="2108708" y="874478"/>
                    <a:pt x="2114378" y="878258"/>
                  </a:cubicBezTo>
                  <a:cubicBezTo>
                    <a:pt x="2119776" y="881857"/>
                    <a:pt x="2126754" y="882379"/>
                    <a:pt x="2132450" y="885486"/>
                  </a:cubicBezTo>
                  <a:cubicBezTo>
                    <a:pt x="2140077" y="889646"/>
                    <a:pt x="2146907" y="895124"/>
                    <a:pt x="2154135" y="899943"/>
                  </a:cubicBezTo>
                  <a:lnTo>
                    <a:pt x="2154135" y="899943"/>
                  </a:lnTo>
                  <a:cubicBezTo>
                    <a:pt x="2183177" y="923177"/>
                    <a:pt x="2165592" y="910431"/>
                    <a:pt x="2208348" y="936085"/>
                  </a:cubicBezTo>
                  <a:lnTo>
                    <a:pt x="2226420" y="946928"/>
                  </a:lnTo>
                  <a:cubicBezTo>
                    <a:pt x="2232444" y="950542"/>
                    <a:pt x="2237827" y="955550"/>
                    <a:pt x="2244491" y="957771"/>
                  </a:cubicBezTo>
                  <a:lnTo>
                    <a:pt x="2255333" y="961385"/>
                  </a:lnTo>
                  <a:cubicBezTo>
                    <a:pt x="2257743" y="963795"/>
                    <a:pt x="2259514" y="967090"/>
                    <a:pt x="2262562" y="968614"/>
                  </a:cubicBezTo>
                  <a:cubicBezTo>
                    <a:pt x="2267005" y="970835"/>
                    <a:pt x="2273002" y="969306"/>
                    <a:pt x="2277019" y="972228"/>
                  </a:cubicBezTo>
                  <a:lnTo>
                    <a:pt x="2313161" y="1008370"/>
                  </a:lnTo>
                  <a:cubicBezTo>
                    <a:pt x="2315571" y="1010780"/>
                    <a:pt x="2317468" y="1013846"/>
                    <a:pt x="2320390" y="1015599"/>
                  </a:cubicBezTo>
                  <a:lnTo>
                    <a:pt x="2338461" y="1026441"/>
                  </a:lnTo>
                  <a:cubicBezTo>
                    <a:pt x="2351447" y="1045920"/>
                    <a:pt x="2350895" y="1048164"/>
                    <a:pt x="2367375" y="1062584"/>
                  </a:cubicBezTo>
                  <a:cubicBezTo>
                    <a:pt x="2371908" y="1066550"/>
                    <a:pt x="2377204" y="1069570"/>
                    <a:pt x="2381831" y="1073426"/>
                  </a:cubicBezTo>
                  <a:cubicBezTo>
                    <a:pt x="2387594" y="1078229"/>
                    <a:pt x="2392953" y="1084827"/>
                    <a:pt x="2396288" y="1091497"/>
                  </a:cubicBezTo>
                  <a:cubicBezTo>
                    <a:pt x="2397992" y="1094905"/>
                    <a:pt x="2398698" y="1098726"/>
                    <a:pt x="2399903" y="1102340"/>
                  </a:cubicBezTo>
                  <a:cubicBezTo>
                    <a:pt x="2398698" y="1105954"/>
                    <a:pt x="2398503" y="1110083"/>
                    <a:pt x="2396288" y="1113183"/>
                  </a:cubicBezTo>
                  <a:cubicBezTo>
                    <a:pt x="2384687" y="1129425"/>
                    <a:pt x="2383724" y="1124680"/>
                    <a:pt x="2370989" y="1134868"/>
                  </a:cubicBezTo>
                  <a:cubicBezTo>
                    <a:pt x="2368328" y="1136997"/>
                    <a:pt x="2366808" y="1140573"/>
                    <a:pt x="2363760" y="1142097"/>
                  </a:cubicBezTo>
                  <a:cubicBezTo>
                    <a:pt x="2354553" y="1146700"/>
                    <a:pt x="2344053" y="1148336"/>
                    <a:pt x="2334846" y="1152939"/>
                  </a:cubicBezTo>
                  <a:cubicBezTo>
                    <a:pt x="2295483" y="1172620"/>
                    <a:pt x="2331121" y="1162821"/>
                    <a:pt x="2291476" y="1178239"/>
                  </a:cubicBezTo>
                  <a:cubicBezTo>
                    <a:pt x="2273704" y="1185150"/>
                    <a:pt x="2227986" y="1199404"/>
                    <a:pt x="2208348" y="1203538"/>
                  </a:cubicBezTo>
                  <a:cubicBezTo>
                    <a:pt x="2198844" y="1205539"/>
                    <a:pt x="2189062" y="1205869"/>
                    <a:pt x="2179435" y="1207153"/>
                  </a:cubicBezTo>
                  <a:lnTo>
                    <a:pt x="2154135" y="1210767"/>
                  </a:lnTo>
                  <a:lnTo>
                    <a:pt x="2031251" y="1207153"/>
                  </a:lnTo>
                  <a:cubicBezTo>
                    <a:pt x="1989959" y="1205358"/>
                    <a:pt x="1996035" y="1204106"/>
                    <a:pt x="1962581" y="1199924"/>
                  </a:cubicBezTo>
                  <a:cubicBezTo>
                    <a:pt x="1951756" y="1198571"/>
                    <a:pt x="1940896" y="1197515"/>
                    <a:pt x="1930053" y="1196310"/>
                  </a:cubicBezTo>
                  <a:cubicBezTo>
                    <a:pt x="1918006" y="1192696"/>
                    <a:pt x="1905634" y="1190026"/>
                    <a:pt x="1893911" y="1185467"/>
                  </a:cubicBezTo>
                  <a:cubicBezTo>
                    <a:pt x="1883868" y="1181561"/>
                    <a:pt x="1875158" y="1174596"/>
                    <a:pt x="1864997" y="1171010"/>
                  </a:cubicBezTo>
                  <a:cubicBezTo>
                    <a:pt x="1854523" y="1167313"/>
                    <a:pt x="1843312" y="1166191"/>
                    <a:pt x="1832469" y="1163782"/>
                  </a:cubicBezTo>
                  <a:cubicBezTo>
                    <a:pt x="1803222" y="1149158"/>
                    <a:pt x="1831436" y="1162233"/>
                    <a:pt x="1781869" y="1145711"/>
                  </a:cubicBezTo>
                  <a:cubicBezTo>
                    <a:pt x="1731515" y="1128926"/>
                    <a:pt x="1771045" y="1139390"/>
                    <a:pt x="1738499" y="1131254"/>
                  </a:cubicBezTo>
                  <a:cubicBezTo>
                    <a:pt x="1733680" y="1128844"/>
                    <a:pt x="1728772" y="1126605"/>
                    <a:pt x="1724042" y="1124025"/>
                  </a:cubicBezTo>
                  <a:cubicBezTo>
                    <a:pt x="1715515" y="1119374"/>
                    <a:pt x="1707505" y="1113759"/>
                    <a:pt x="1698742" y="1109568"/>
                  </a:cubicBezTo>
                  <a:cubicBezTo>
                    <a:pt x="1679761" y="1100490"/>
                    <a:pt x="1660874" y="1090923"/>
                    <a:pt x="1640914" y="1084269"/>
                  </a:cubicBezTo>
                  <a:cubicBezTo>
                    <a:pt x="1619730" y="1077207"/>
                    <a:pt x="1615148" y="1076346"/>
                    <a:pt x="1593929" y="1066198"/>
                  </a:cubicBezTo>
                  <a:cubicBezTo>
                    <a:pt x="1574487" y="1056900"/>
                    <a:pt x="1555378" y="1046922"/>
                    <a:pt x="1536102" y="1037284"/>
                  </a:cubicBezTo>
                  <a:cubicBezTo>
                    <a:pt x="1524055" y="1031260"/>
                    <a:pt x="1511902" y="1025443"/>
                    <a:pt x="1499960" y="1019213"/>
                  </a:cubicBezTo>
                  <a:cubicBezTo>
                    <a:pt x="1484190" y="1010985"/>
                    <a:pt x="1468757" y="1002119"/>
                    <a:pt x="1452975" y="993913"/>
                  </a:cubicBezTo>
                  <a:cubicBezTo>
                    <a:pt x="1428826" y="981355"/>
                    <a:pt x="1368959" y="952153"/>
                    <a:pt x="1348162" y="943314"/>
                  </a:cubicBezTo>
                  <a:cubicBezTo>
                    <a:pt x="1299972" y="922833"/>
                    <a:pt x="1251004" y="904096"/>
                    <a:pt x="1203593" y="881872"/>
                  </a:cubicBezTo>
                  <a:lnTo>
                    <a:pt x="1087937" y="827659"/>
                  </a:lnTo>
                  <a:cubicBezTo>
                    <a:pt x="1064162" y="803881"/>
                    <a:pt x="1106801" y="845299"/>
                    <a:pt x="1037338" y="795131"/>
                  </a:cubicBezTo>
                  <a:cubicBezTo>
                    <a:pt x="1029051" y="789146"/>
                    <a:pt x="1022444" y="781086"/>
                    <a:pt x="1015653" y="773445"/>
                  </a:cubicBezTo>
                  <a:cubicBezTo>
                    <a:pt x="1012767" y="770198"/>
                    <a:pt x="1011205" y="765939"/>
                    <a:pt x="1008424" y="762602"/>
                  </a:cubicBezTo>
                  <a:cubicBezTo>
                    <a:pt x="999137" y="751457"/>
                    <a:pt x="988798" y="741218"/>
                    <a:pt x="979511" y="730074"/>
                  </a:cubicBezTo>
                  <a:cubicBezTo>
                    <a:pt x="976730" y="726737"/>
                    <a:pt x="974888" y="722707"/>
                    <a:pt x="972282" y="719232"/>
                  </a:cubicBezTo>
                  <a:cubicBezTo>
                    <a:pt x="967653" y="713061"/>
                    <a:pt x="962453" y="707332"/>
                    <a:pt x="957825" y="701161"/>
                  </a:cubicBezTo>
                  <a:cubicBezTo>
                    <a:pt x="955219" y="697686"/>
                    <a:pt x="953378" y="693655"/>
                    <a:pt x="950597" y="690318"/>
                  </a:cubicBezTo>
                  <a:cubicBezTo>
                    <a:pt x="947325" y="686391"/>
                    <a:pt x="943120" y="683322"/>
                    <a:pt x="939754" y="679475"/>
                  </a:cubicBezTo>
                  <a:cubicBezTo>
                    <a:pt x="934674" y="673670"/>
                    <a:pt x="930422" y="667170"/>
                    <a:pt x="925297" y="661404"/>
                  </a:cubicBezTo>
                  <a:cubicBezTo>
                    <a:pt x="920769" y="656310"/>
                    <a:pt x="915368" y="652041"/>
                    <a:pt x="910840" y="646947"/>
                  </a:cubicBezTo>
                  <a:cubicBezTo>
                    <a:pt x="905715" y="641181"/>
                    <a:pt x="901508" y="634642"/>
                    <a:pt x="896383" y="628876"/>
                  </a:cubicBezTo>
                  <a:cubicBezTo>
                    <a:pt x="891855" y="623782"/>
                    <a:pt x="886361" y="619593"/>
                    <a:pt x="881926" y="614419"/>
                  </a:cubicBezTo>
                  <a:cubicBezTo>
                    <a:pt x="835305" y="560026"/>
                    <a:pt x="927300" y="660494"/>
                    <a:pt x="863855" y="589119"/>
                  </a:cubicBezTo>
                  <a:cubicBezTo>
                    <a:pt x="858195" y="582752"/>
                    <a:pt x="850509" y="578136"/>
                    <a:pt x="845784" y="571048"/>
                  </a:cubicBezTo>
                  <a:cubicBezTo>
                    <a:pt x="843375" y="567434"/>
                    <a:pt x="841627" y="563277"/>
                    <a:pt x="838556" y="560206"/>
                  </a:cubicBezTo>
                  <a:cubicBezTo>
                    <a:pt x="835484" y="557134"/>
                    <a:pt x="831050" y="555758"/>
                    <a:pt x="827713" y="552977"/>
                  </a:cubicBezTo>
                  <a:cubicBezTo>
                    <a:pt x="810656" y="538763"/>
                    <a:pt x="822007" y="542183"/>
                    <a:pt x="798799" y="527678"/>
                  </a:cubicBezTo>
                  <a:cubicBezTo>
                    <a:pt x="795568" y="525659"/>
                    <a:pt x="791364" y="525767"/>
                    <a:pt x="787956" y="524063"/>
                  </a:cubicBezTo>
                  <a:cubicBezTo>
                    <a:pt x="784071" y="522120"/>
                    <a:pt x="781106" y="518546"/>
                    <a:pt x="777114" y="516835"/>
                  </a:cubicBezTo>
                  <a:cubicBezTo>
                    <a:pt x="772548" y="514878"/>
                    <a:pt x="767369" y="514792"/>
                    <a:pt x="762657" y="513221"/>
                  </a:cubicBezTo>
                  <a:cubicBezTo>
                    <a:pt x="752892" y="509966"/>
                    <a:pt x="743230" y="506372"/>
                    <a:pt x="733743" y="502378"/>
                  </a:cubicBezTo>
                  <a:cubicBezTo>
                    <a:pt x="692818" y="485147"/>
                    <a:pt x="704776" y="486821"/>
                    <a:pt x="672301" y="477078"/>
                  </a:cubicBezTo>
                  <a:cubicBezTo>
                    <a:pt x="655500" y="472037"/>
                    <a:pt x="638675" y="467049"/>
                    <a:pt x="621702" y="462621"/>
                  </a:cubicBezTo>
                  <a:cubicBezTo>
                    <a:pt x="591410" y="454719"/>
                    <a:pt x="589275" y="456762"/>
                    <a:pt x="560260" y="448165"/>
                  </a:cubicBezTo>
                  <a:cubicBezTo>
                    <a:pt x="537245" y="441346"/>
                    <a:pt x="514838" y="432457"/>
                    <a:pt x="491590" y="426479"/>
                  </a:cubicBezTo>
                  <a:cubicBezTo>
                    <a:pt x="449424" y="415636"/>
                    <a:pt x="406396" y="407718"/>
                    <a:pt x="365092" y="393951"/>
                  </a:cubicBezTo>
                  <a:cubicBezTo>
                    <a:pt x="319390" y="378718"/>
                    <a:pt x="402907" y="406704"/>
                    <a:pt x="267507" y="357809"/>
                  </a:cubicBezTo>
                  <a:cubicBezTo>
                    <a:pt x="253174" y="352633"/>
                    <a:pt x="238458" y="348560"/>
                    <a:pt x="224137" y="343352"/>
                  </a:cubicBezTo>
                  <a:cubicBezTo>
                    <a:pt x="211943" y="338918"/>
                    <a:pt x="200170" y="333381"/>
                    <a:pt x="187994" y="328895"/>
                  </a:cubicBezTo>
                  <a:cubicBezTo>
                    <a:pt x="170659" y="322508"/>
                    <a:pt x="143690" y="315120"/>
                    <a:pt x="126552" y="307210"/>
                  </a:cubicBezTo>
                  <a:cubicBezTo>
                    <a:pt x="99813" y="294869"/>
                    <a:pt x="116221" y="298042"/>
                    <a:pt x="90410" y="281910"/>
                  </a:cubicBezTo>
                  <a:cubicBezTo>
                    <a:pt x="87179" y="279891"/>
                    <a:pt x="83181" y="279501"/>
                    <a:pt x="79567" y="278296"/>
                  </a:cubicBezTo>
                  <a:cubicBezTo>
                    <a:pt x="63592" y="254331"/>
                    <a:pt x="82367" y="280961"/>
                    <a:pt x="61496" y="256610"/>
                  </a:cubicBezTo>
                  <a:cubicBezTo>
                    <a:pt x="35733" y="226552"/>
                    <a:pt x="62198" y="253696"/>
                    <a:pt x="43425" y="234925"/>
                  </a:cubicBezTo>
                  <a:cubicBezTo>
                    <a:pt x="38606" y="225287"/>
                    <a:pt x="35433" y="214632"/>
                    <a:pt x="28968" y="206011"/>
                  </a:cubicBezTo>
                  <a:cubicBezTo>
                    <a:pt x="25354" y="201192"/>
                    <a:pt x="21318" y="196662"/>
                    <a:pt x="18126" y="191554"/>
                  </a:cubicBezTo>
                  <a:cubicBezTo>
                    <a:pt x="11744" y="181343"/>
                    <a:pt x="10797" y="176797"/>
                    <a:pt x="7283" y="166255"/>
                  </a:cubicBezTo>
                  <a:cubicBezTo>
                    <a:pt x="6078" y="125294"/>
                    <a:pt x="5716" y="84299"/>
                    <a:pt x="3669" y="43371"/>
                  </a:cubicBezTo>
                  <a:cubicBezTo>
                    <a:pt x="2781" y="25604"/>
                    <a:pt x="-4125" y="22817"/>
                    <a:pt x="3669" y="7229"/>
                  </a:cubicBezTo>
                  <a:cubicBezTo>
                    <a:pt x="5193" y="4181"/>
                    <a:pt x="8488" y="2410"/>
                    <a:pt x="10897" y="0"/>
                  </a:cubicBezTo>
                  <a:cubicBezTo>
                    <a:pt x="39811" y="1205"/>
                    <a:pt x="68769" y="1623"/>
                    <a:pt x="97639" y="3614"/>
                  </a:cubicBezTo>
                  <a:cubicBezTo>
                    <a:pt x="106286" y="4210"/>
                    <a:pt x="140745" y="13772"/>
                    <a:pt x="144624" y="14457"/>
                  </a:cubicBezTo>
                  <a:cubicBezTo>
                    <a:pt x="155367" y="16353"/>
                    <a:pt x="166309" y="16866"/>
                    <a:pt x="177152" y="18071"/>
                  </a:cubicBezTo>
                  <a:cubicBezTo>
                    <a:pt x="184380" y="21685"/>
                    <a:pt x="191452" y="25632"/>
                    <a:pt x="198837" y="28914"/>
                  </a:cubicBezTo>
                  <a:cubicBezTo>
                    <a:pt x="202318" y="30461"/>
                    <a:pt x="206986" y="29834"/>
                    <a:pt x="209680" y="32528"/>
                  </a:cubicBezTo>
                  <a:cubicBezTo>
                    <a:pt x="211402" y="34250"/>
                    <a:pt x="216885" y="57711"/>
                    <a:pt x="216908" y="57828"/>
                  </a:cubicBezTo>
                  <a:cubicBezTo>
                    <a:pt x="220242" y="74497"/>
                    <a:pt x="222125" y="96569"/>
                    <a:pt x="227751" y="112041"/>
                  </a:cubicBezTo>
                  <a:cubicBezTo>
                    <a:pt x="228915" y="115243"/>
                    <a:pt x="232570" y="116860"/>
                    <a:pt x="234979" y="119270"/>
                  </a:cubicBezTo>
                  <a:cubicBezTo>
                    <a:pt x="236184" y="124089"/>
                    <a:pt x="237229" y="128951"/>
                    <a:pt x="238594" y="133727"/>
                  </a:cubicBezTo>
                  <a:cubicBezTo>
                    <a:pt x="243391" y="150515"/>
                    <a:pt x="250144" y="163348"/>
                    <a:pt x="263893" y="177097"/>
                  </a:cubicBezTo>
                  <a:lnTo>
                    <a:pt x="281964" y="195168"/>
                  </a:lnTo>
                  <a:cubicBezTo>
                    <a:pt x="284374" y="197578"/>
                    <a:pt x="287064" y="199736"/>
                    <a:pt x="289193" y="202397"/>
                  </a:cubicBezTo>
                  <a:cubicBezTo>
                    <a:pt x="299269" y="214992"/>
                    <a:pt x="303214" y="221286"/>
                    <a:pt x="314492" y="231311"/>
                  </a:cubicBezTo>
                  <a:cubicBezTo>
                    <a:pt x="321525" y="237562"/>
                    <a:pt x="329184" y="243087"/>
                    <a:pt x="336178" y="249382"/>
                  </a:cubicBezTo>
                  <a:cubicBezTo>
                    <a:pt x="359012" y="269932"/>
                    <a:pt x="340929" y="258986"/>
                    <a:pt x="365092" y="271067"/>
                  </a:cubicBezTo>
                  <a:cubicBezTo>
                    <a:pt x="376058" y="282035"/>
                    <a:pt x="375614" y="282536"/>
                    <a:pt x="394005" y="292753"/>
                  </a:cubicBezTo>
                  <a:cubicBezTo>
                    <a:pt x="397335" y="294603"/>
                    <a:pt x="401172" y="295365"/>
                    <a:pt x="404848" y="296367"/>
                  </a:cubicBezTo>
                  <a:cubicBezTo>
                    <a:pt x="414433" y="298981"/>
                    <a:pt x="424124" y="301186"/>
                    <a:pt x="433762" y="303595"/>
                  </a:cubicBezTo>
                  <a:cubicBezTo>
                    <a:pt x="455037" y="314233"/>
                    <a:pt x="443103" y="309118"/>
                    <a:pt x="469904" y="318052"/>
                  </a:cubicBezTo>
                  <a:cubicBezTo>
                    <a:pt x="473518" y="319257"/>
                    <a:pt x="476967" y="321194"/>
                    <a:pt x="480747" y="321667"/>
                  </a:cubicBezTo>
                  <a:cubicBezTo>
                    <a:pt x="490385" y="322872"/>
                    <a:pt x="500080" y="323684"/>
                    <a:pt x="509661" y="325281"/>
                  </a:cubicBezTo>
                  <a:cubicBezTo>
                    <a:pt x="523222" y="327541"/>
                    <a:pt x="522927" y="329071"/>
                    <a:pt x="534960" y="332509"/>
                  </a:cubicBezTo>
                  <a:cubicBezTo>
                    <a:pt x="539736" y="333874"/>
                    <a:pt x="544641" y="334758"/>
                    <a:pt x="549417" y="336123"/>
                  </a:cubicBezTo>
                  <a:cubicBezTo>
                    <a:pt x="553080" y="337170"/>
                    <a:pt x="556494" y="339159"/>
                    <a:pt x="560260" y="339738"/>
                  </a:cubicBezTo>
                  <a:cubicBezTo>
                    <a:pt x="572227" y="341579"/>
                    <a:pt x="584355" y="342147"/>
                    <a:pt x="596402" y="343352"/>
                  </a:cubicBezTo>
                  <a:cubicBezTo>
                    <a:pt x="598550" y="343045"/>
                    <a:pt x="625660" y="340713"/>
                    <a:pt x="632544" y="336123"/>
                  </a:cubicBezTo>
                  <a:cubicBezTo>
                    <a:pt x="633546" y="335455"/>
                    <a:pt x="656639" y="330100"/>
                    <a:pt x="661458" y="328895"/>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I"/>
            </a:p>
          </p:txBody>
        </p:sp>
        <p:sp>
          <p:nvSpPr>
            <p:cNvPr id="10" name="Freeform 9">
              <a:extLst>
                <a:ext uri="{FF2B5EF4-FFF2-40B4-BE49-F238E27FC236}">
                  <a16:creationId xmlns:a16="http://schemas.microsoft.com/office/drawing/2014/main" id="{C662E120-895D-C8AE-FD45-87A0131C9378}"/>
                </a:ext>
              </a:extLst>
            </p:cNvPr>
            <p:cNvSpPr/>
            <p:nvPr/>
          </p:nvSpPr>
          <p:spPr>
            <a:xfrm>
              <a:off x="4481632" y="1080655"/>
              <a:ext cx="1348345" cy="2204679"/>
            </a:xfrm>
            <a:custGeom>
              <a:avLst/>
              <a:gdLst>
                <a:gd name="connsiteX0" fmla="*/ 737315 w 1348345"/>
                <a:gd name="connsiteY0" fmla="*/ 2085410 h 2204679"/>
                <a:gd name="connsiteX1" fmla="*/ 737315 w 1348345"/>
                <a:gd name="connsiteY1" fmla="*/ 2085410 h 2204679"/>
                <a:gd name="connsiteX2" fmla="*/ 690330 w 1348345"/>
                <a:gd name="connsiteY2" fmla="*/ 2070953 h 2204679"/>
                <a:gd name="connsiteX3" fmla="*/ 668645 w 1348345"/>
                <a:gd name="connsiteY3" fmla="*/ 2063724 h 2204679"/>
                <a:gd name="connsiteX4" fmla="*/ 661416 w 1348345"/>
                <a:gd name="connsiteY4" fmla="*/ 2056496 h 2204679"/>
                <a:gd name="connsiteX5" fmla="*/ 639731 w 1348345"/>
                <a:gd name="connsiteY5" fmla="*/ 2049268 h 2204679"/>
                <a:gd name="connsiteX6" fmla="*/ 621660 w 1348345"/>
                <a:gd name="connsiteY6" fmla="*/ 2031196 h 2204679"/>
                <a:gd name="connsiteX7" fmla="*/ 618045 w 1348345"/>
                <a:gd name="connsiteY7" fmla="*/ 2020354 h 2204679"/>
                <a:gd name="connsiteX8" fmla="*/ 610817 w 1348345"/>
                <a:gd name="connsiteY8" fmla="*/ 2013125 h 2204679"/>
                <a:gd name="connsiteX9" fmla="*/ 596360 w 1348345"/>
                <a:gd name="connsiteY9" fmla="*/ 1991440 h 2204679"/>
                <a:gd name="connsiteX10" fmla="*/ 585517 w 1348345"/>
                <a:gd name="connsiteY10" fmla="*/ 1980597 h 2204679"/>
                <a:gd name="connsiteX11" fmla="*/ 571060 w 1348345"/>
                <a:gd name="connsiteY11" fmla="*/ 1962526 h 2204679"/>
                <a:gd name="connsiteX12" fmla="*/ 560218 w 1348345"/>
                <a:gd name="connsiteY12" fmla="*/ 1940841 h 2204679"/>
                <a:gd name="connsiteX13" fmla="*/ 549375 w 1348345"/>
                <a:gd name="connsiteY13" fmla="*/ 1908313 h 2204679"/>
                <a:gd name="connsiteX14" fmla="*/ 538532 w 1348345"/>
                <a:gd name="connsiteY14" fmla="*/ 1875785 h 2204679"/>
                <a:gd name="connsiteX15" fmla="*/ 534918 w 1348345"/>
                <a:gd name="connsiteY15" fmla="*/ 1864942 h 2204679"/>
                <a:gd name="connsiteX16" fmla="*/ 531304 w 1348345"/>
                <a:gd name="connsiteY16" fmla="*/ 1850485 h 2204679"/>
                <a:gd name="connsiteX17" fmla="*/ 534918 w 1348345"/>
                <a:gd name="connsiteY17" fmla="*/ 1821571 h 2204679"/>
                <a:gd name="connsiteX18" fmla="*/ 545761 w 1348345"/>
                <a:gd name="connsiteY18" fmla="*/ 1742058 h 2204679"/>
                <a:gd name="connsiteX19" fmla="*/ 549375 w 1348345"/>
                <a:gd name="connsiteY19" fmla="*/ 1731215 h 2204679"/>
                <a:gd name="connsiteX20" fmla="*/ 556604 w 1348345"/>
                <a:gd name="connsiteY20" fmla="*/ 1720373 h 2204679"/>
                <a:gd name="connsiteX21" fmla="*/ 560218 w 1348345"/>
                <a:gd name="connsiteY21" fmla="*/ 1709530 h 2204679"/>
                <a:gd name="connsiteX22" fmla="*/ 574675 w 1348345"/>
                <a:gd name="connsiteY22" fmla="*/ 1687845 h 2204679"/>
                <a:gd name="connsiteX23" fmla="*/ 567446 w 1348345"/>
                <a:gd name="connsiteY23" fmla="*/ 1673388 h 2204679"/>
                <a:gd name="connsiteX24" fmla="*/ 552989 w 1348345"/>
                <a:gd name="connsiteY24" fmla="*/ 1658931 h 2204679"/>
                <a:gd name="connsiteX25" fmla="*/ 538532 w 1348345"/>
                <a:gd name="connsiteY25" fmla="*/ 1633631 h 2204679"/>
                <a:gd name="connsiteX26" fmla="*/ 534918 w 1348345"/>
                <a:gd name="connsiteY26" fmla="*/ 1622788 h 2204679"/>
                <a:gd name="connsiteX27" fmla="*/ 527690 w 1348345"/>
                <a:gd name="connsiteY27" fmla="*/ 1611946 h 2204679"/>
                <a:gd name="connsiteX28" fmla="*/ 516847 w 1348345"/>
                <a:gd name="connsiteY28" fmla="*/ 1572189 h 2204679"/>
                <a:gd name="connsiteX29" fmla="*/ 513233 w 1348345"/>
                <a:gd name="connsiteY29" fmla="*/ 1561347 h 2204679"/>
                <a:gd name="connsiteX30" fmla="*/ 516847 w 1348345"/>
                <a:gd name="connsiteY30" fmla="*/ 1546890 h 2204679"/>
                <a:gd name="connsiteX31" fmla="*/ 524076 w 1348345"/>
                <a:gd name="connsiteY31" fmla="*/ 1525204 h 2204679"/>
                <a:gd name="connsiteX32" fmla="*/ 527690 w 1348345"/>
                <a:gd name="connsiteY32" fmla="*/ 1503519 h 2204679"/>
                <a:gd name="connsiteX33" fmla="*/ 531304 w 1348345"/>
                <a:gd name="connsiteY33" fmla="*/ 1478219 h 2204679"/>
                <a:gd name="connsiteX34" fmla="*/ 534918 w 1348345"/>
                <a:gd name="connsiteY34" fmla="*/ 1463762 h 2204679"/>
                <a:gd name="connsiteX35" fmla="*/ 538532 w 1348345"/>
                <a:gd name="connsiteY35" fmla="*/ 1445691 h 2204679"/>
                <a:gd name="connsiteX36" fmla="*/ 545761 w 1348345"/>
                <a:gd name="connsiteY36" fmla="*/ 1424006 h 2204679"/>
                <a:gd name="connsiteX37" fmla="*/ 549375 w 1348345"/>
                <a:gd name="connsiteY37" fmla="*/ 1413163 h 2204679"/>
                <a:gd name="connsiteX38" fmla="*/ 552989 w 1348345"/>
                <a:gd name="connsiteY38" fmla="*/ 1402320 h 2204679"/>
                <a:gd name="connsiteX39" fmla="*/ 556604 w 1348345"/>
                <a:gd name="connsiteY39" fmla="*/ 1391478 h 2204679"/>
                <a:gd name="connsiteX40" fmla="*/ 563832 w 1348345"/>
                <a:gd name="connsiteY40" fmla="*/ 1362564 h 2204679"/>
                <a:gd name="connsiteX41" fmla="*/ 560218 w 1348345"/>
                <a:gd name="connsiteY41" fmla="*/ 1351721 h 2204679"/>
                <a:gd name="connsiteX42" fmla="*/ 552989 w 1348345"/>
                <a:gd name="connsiteY42" fmla="*/ 1344493 h 2204679"/>
                <a:gd name="connsiteX43" fmla="*/ 549375 w 1348345"/>
                <a:gd name="connsiteY43" fmla="*/ 1322807 h 2204679"/>
                <a:gd name="connsiteX44" fmla="*/ 545761 w 1348345"/>
                <a:gd name="connsiteY44" fmla="*/ 1308351 h 2204679"/>
                <a:gd name="connsiteX45" fmla="*/ 538532 w 1348345"/>
                <a:gd name="connsiteY45" fmla="*/ 1286665 h 2204679"/>
                <a:gd name="connsiteX46" fmla="*/ 534918 w 1348345"/>
                <a:gd name="connsiteY46" fmla="*/ 1268594 h 2204679"/>
                <a:gd name="connsiteX47" fmla="*/ 538532 w 1348345"/>
                <a:gd name="connsiteY47" fmla="*/ 1254137 h 2204679"/>
                <a:gd name="connsiteX48" fmla="*/ 542147 w 1348345"/>
                <a:gd name="connsiteY48" fmla="*/ 1243294 h 2204679"/>
                <a:gd name="connsiteX49" fmla="*/ 545761 w 1348345"/>
                <a:gd name="connsiteY49" fmla="*/ 1225223 h 2204679"/>
                <a:gd name="connsiteX50" fmla="*/ 552989 w 1348345"/>
                <a:gd name="connsiteY50" fmla="*/ 1167396 h 2204679"/>
                <a:gd name="connsiteX51" fmla="*/ 560218 w 1348345"/>
                <a:gd name="connsiteY51" fmla="*/ 1145710 h 2204679"/>
                <a:gd name="connsiteX52" fmla="*/ 578289 w 1348345"/>
                <a:gd name="connsiteY52" fmla="*/ 1131253 h 2204679"/>
                <a:gd name="connsiteX53" fmla="*/ 596360 w 1348345"/>
                <a:gd name="connsiteY53" fmla="*/ 1116796 h 2204679"/>
                <a:gd name="connsiteX54" fmla="*/ 603589 w 1348345"/>
                <a:gd name="connsiteY54" fmla="*/ 1095111 h 2204679"/>
                <a:gd name="connsiteX55" fmla="*/ 610817 w 1348345"/>
                <a:gd name="connsiteY55" fmla="*/ 1069811 h 2204679"/>
                <a:gd name="connsiteX56" fmla="*/ 625274 w 1348345"/>
                <a:gd name="connsiteY56" fmla="*/ 1051740 h 2204679"/>
                <a:gd name="connsiteX57" fmla="*/ 639731 w 1348345"/>
                <a:gd name="connsiteY57" fmla="*/ 1033669 h 2204679"/>
                <a:gd name="connsiteX58" fmla="*/ 650574 w 1348345"/>
                <a:gd name="connsiteY58" fmla="*/ 1015598 h 2204679"/>
                <a:gd name="connsiteX59" fmla="*/ 657802 w 1348345"/>
                <a:gd name="connsiteY59" fmla="*/ 1004755 h 2204679"/>
                <a:gd name="connsiteX60" fmla="*/ 686716 w 1348345"/>
                <a:gd name="connsiteY60" fmla="*/ 993913 h 2204679"/>
                <a:gd name="connsiteX61" fmla="*/ 755386 w 1348345"/>
                <a:gd name="connsiteY61" fmla="*/ 983070 h 2204679"/>
                <a:gd name="connsiteX62" fmla="*/ 863813 w 1348345"/>
                <a:gd name="connsiteY62" fmla="*/ 972227 h 2204679"/>
                <a:gd name="connsiteX63" fmla="*/ 910798 w 1348345"/>
                <a:gd name="connsiteY63" fmla="*/ 964999 h 2204679"/>
                <a:gd name="connsiteX64" fmla="*/ 968626 w 1348345"/>
                <a:gd name="connsiteY64" fmla="*/ 968613 h 2204679"/>
                <a:gd name="connsiteX65" fmla="*/ 1015611 w 1348345"/>
                <a:gd name="connsiteY65" fmla="*/ 957770 h 2204679"/>
                <a:gd name="connsiteX66" fmla="*/ 1069824 w 1348345"/>
                <a:gd name="connsiteY66" fmla="*/ 954156 h 2204679"/>
                <a:gd name="connsiteX67" fmla="*/ 1120423 w 1348345"/>
                <a:gd name="connsiteY67" fmla="*/ 943313 h 2204679"/>
                <a:gd name="connsiteX68" fmla="*/ 1152951 w 1348345"/>
                <a:gd name="connsiteY68" fmla="*/ 939699 h 2204679"/>
                <a:gd name="connsiteX69" fmla="*/ 1174637 w 1348345"/>
                <a:gd name="connsiteY69" fmla="*/ 932471 h 2204679"/>
                <a:gd name="connsiteX70" fmla="*/ 1199936 w 1348345"/>
                <a:gd name="connsiteY70" fmla="*/ 928856 h 2204679"/>
                <a:gd name="connsiteX71" fmla="*/ 1221622 w 1348345"/>
                <a:gd name="connsiteY71" fmla="*/ 925242 h 2204679"/>
                <a:gd name="connsiteX72" fmla="*/ 1236079 w 1348345"/>
                <a:gd name="connsiteY72" fmla="*/ 918014 h 2204679"/>
                <a:gd name="connsiteX73" fmla="*/ 1246921 w 1348345"/>
                <a:gd name="connsiteY73" fmla="*/ 899943 h 2204679"/>
                <a:gd name="connsiteX74" fmla="*/ 1254150 w 1348345"/>
                <a:gd name="connsiteY74" fmla="*/ 885486 h 2204679"/>
                <a:gd name="connsiteX75" fmla="*/ 1264993 w 1348345"/>
                <a:gd name="connsiteY75" fmla="*/ 849343 h 2204679"/>
                <a:gd name="connsiteX76" fmla="*/ 1272221 w 1348345"/>
                <a:gd name="connsiteY76" fmla="*/ 827658 h 2204679"/>
                <a:gd name="connsiteX77" fmla="*/ 1275835 w 1348345"/>
                <a:gd name="connsiteY77" fmla="*/ 816815 h 2204679"/>
                <a:gd name="connsiteX78" fmla="*/ 1279449 w 1348345"/>
                <a:gd name="connsiteY78" fmla="*/ 791516 h 2204679"/>
                <a:gd name="connsiteX79" fmla="*/ 1283064 w 1348345"/>
                <a:gd name="connsiteY79" fmla="*/ 769830 h 2204679"/>
                <a:gd name="connsiteX80" fmla="*/ 1290292 w 1348345"/>
                <a:gd name="connsiteY80" fmla="*/ 704774 h 2204679"/>
                <a:gd name="connsiteX81" fmla="*/ 1293906 w 1348345"/>
                <a:gd name="connsiteY81" fmla="*/ 661403 h 2204679"/>
                <a:gd name="connsiteX82" fmla="*/ 1301135 w 1348345"/>
                <a:gd name="connsiteY82" fmla="*/ 621647 h 2204679"/>
                <a:gd name="connsiteX83" fmla="*/ 1311977 w 1348345"/>
                <a:gd name="connsiteY83" fmla="*/ 534905 h 2204679"/>
                <a:gd name="connsiteX84" fmla="*/ 1315592 w 1348345"/>
                <a:gd name="connsiteY84" fmla="*/ 487920 h 2204679"/>
                <a:gd name="connsiteX85" fmla="*/ 1319206 w 1348345"/>
                <a:gd name="connsiteY85" fmla="*/ 448164 h 2204679"/>
                <a:gd name="connsiteX86" fmla="*/ 1322820 w 1348345"/>
                <a:gd name="connsiteY86" fmla="*/ 397565 h 2204679"/>
                <a:gd name="connsiteX87" fmla="*/ 1326434 w 1348345"/>
                <a:gd name="connsiteY87" fmla="*/ 357808 h 2204679"/>
                <a:gd name="connsiteX88" fmla="*/ 1333663 w 1348345"/>
                <a:gd name="connsiteY88" fmla="*/ 321666 h 2204679"/>
                <a:gd name="connsiteX89" fmla="*/ 1340891 w 1348345"/>
                <a:gd name="connsiteY89" fmla="*/ 314437 h 2204679"/>
                <a:gd name="connsiteX90" fmla="*/ 1348120 w 1348345"/>
                <a:gd name="connsiteY90" fmla="*/ 292752 h 2204679"/>
                <a:gd name="connsiteX91" fmla="*/ 1340891 w 1348345"/>
                <a:gd name="connsiteY91" fmla="*/ 260224 h 2204679"/>
                <a:gd name="connsiteX92" fmla="*/ 1330049 w 1348345"/>
                <a:gd name="connsiteY92" fmla="*/ 224082 h 2204679"/>
                <a:gd name="connsiteX93" fmla="*/ 1326434 w 1348345"/>
                <a:gd name="connsiteY93" fmla="*/ 206011 h 2204679"/>
                <a:gd name="connsiteX94" fmla="*/ 1315592 w 1348345"/>
                <a:gd name="connsiteY94" fmla="*/ 180711 h 2204679"/>
                <a:gd name="connsiteX95" fmla="*/ 1308363 w 1348345"/>
                <a:gd name="connsiteY95" fmla="*/ 159026 h 2204679"/>
                <a:gd name="connsiteX96" fmla="*/ 1272221 w 1348345"/>
                <a:gd name="connsiteY96" fmla="*/ 79513 h 2204679"/>
                <a:gd name="connsiteX97" fmla="*/ 1254150 w 1348345"/>
                <a:gd name="connsiteY97" fmla="*/ 39756 h 2204679"/>
                <a:gd name="connsiteX98" fmla="*/ 1232464 w 1348345"/>
                <a:gd name="connsiteY98" fmla="*/ 0 h 2204679"/>
                <a:gd name="connsiteX99" fmla="*/ 1210779 w 1348345"/>
                <a:gd name="connsiteY99" fmla="*/ 7228 h 2204679"/>
                <a:gd name="connsiteX100" fmla="*/ 1178251 w 1348345"/>
                <a:gd name="connsiteY100" fmla="*/ 14456 h 2204679"/>
                <a:gd name="connsiteX101" fmla="*/ 1167408 w 1348345"/>
                <a:gd name="connsiteY101" fmla="*/ 21685 h 2204679"/>
                <a:gd name="connsiteX102" fmla="*/ 1145723 w 1348345"/>
                <a:gd name="connsiteY102" fmla="*/ 28913 h 2204679"/>
                <a:gd name="connsiteX103" fmla="*/ 1124038 w 1348345"/>
                <a:gd name="connsiteY103" fmla="*/ 36142 h 2204679"/>
                <a:gd name="connsiteX104" fmla="*/ 1102352 w 1348345"/>
                <a:gd name="connsiteY104" fmla="*/ 43370 h 2204679"/>
                <a:gd name="connsiteX105" fmla="*/ 1087895 w 1348345"/>
                <a:gd name="connsiteY105" fmla="*/ 50599 h 2204679"/>
                <a:gd name="connsiteX106" fmla="*/ 1066210 w 1348345"/>
                <a:gd name="connsiteY106" fmla="*/ 54213 h 2204679"/>
                <a:gd name="connsiteX107" fmla="*/ 1051753 w 1348345"/>
                <a:gd name="connsiteY107" fmla="*/ 57827 h 2204679"/>
                <a:gd name="connsiteX108" fmla="*/ 1030068 w 1348345"/>
                <a:gd name="connsiteY108" fmla="*/ 61441 h 2204679"/>
                <a:gd name="connsiteX109" fmla="*/ 874656 w 1348345"/>
                <a:gd name="connsiteY109" fmla="*/ 61441 h 2204679"/>
                <a:gd name="connsiteX110" fmla="*/ 827671 w 1348345"/>
                <a:gd name="connsiteY110" fmla="*/ 72284 h 2204679"/>
                <a:gd name="connsiteX111" fmla="*/ 809600 w 1348345"/>
                <a:gd name="connsiteY111" fmla="*/ 75898 h 2204679"/>
                <a:gd name="connsiteX112" fmla="*/ 798757 w 1348345"/>
                <a:gd name="connsiteY112" fmla="*/ 83127 h 2204679"/>
                <a:gd name="connsiteX113" fmla="*/ 733701 w 1348345"/>
                <a:gd name="connsiteY113" fmla="*/ 104812 h 2204679"/>
                <a:gd name="connsiteX114" fmla="*/ 722858 w 1348345"/>
                <a:gd name="connsiteY114" fmla="*/ 112041 h 2204679"/>
                <a:gd name="connsiteX115" fmla="*/ 646959 w 1348345"/>
                <a:gd name="connsiteY115" fmla="*/ 151797 h 2204679"/>
                <a:gd name="connsiteX116" fmla="*/ 632502 w 1348345"/>
                <a:gd name="connsiteY116" fmla="*/ 162640 h 2204679"/>
                <a:gd name="connsiteX117" fmla="*/ 621660 w 1348345"/>
                <a:gd name="connsiteY117" fmla="*/ 177097 h 2204679"/>
                <a:gd name="connsiteX118" fmla="*/ 592746 w 1348345"/>
                <a:gd name="connsiteY118" fmla="*/ 206011 h 2204679"/>
                <a:gd name="connsiteX119" fmla="*/ 567446 w 1348345"/>
                <a:gd name="connsiteY119" fmla="*/ 238539 h 2204679"/>
                <a:gd name="connsiteX120" fmla="*/ 538532 w 1348345"/>
                <a:gd name="connsiteY120" fmla="*/ 271067 h 2204679"/>
                <a:gd name="connsiteX121" fmla="*/ 487933 w 1348345"/>
                <a:gd name="connsiteY121" fmla="*/ 336123 h 2204679"/>
                <a:gd name="connsiteX122" fmla="*/ 299993 w 1348345"/>
                <a:gd name="connsiteY122" fmla="*/ 534905 h 2204679"/>
                <a:gd name="connsiteX123" fmla="*/ 126510 w 1348345"/>
                <a:gd name="connsiteY123" fmla="*/ 733688 h 2204679"/>
                <a:gd name="connsiteX124" fmla="*/ 57840 w 1348345"/>
                <a:gd name="connsiteY124" fmla="*/ 831272 h 2204679"/>
                <a:gd name="connsiteX125" fmla="*/ 7241 w 1348345"/>
                <a:gd name="connsiteY125" fmla="*/ 936085 h 2204679"/>
                <a:gd name="connsiteX126" fmla="*/ 3626 w 1348345"/>
                <a:gd name="connsiteY126" fmla="*/ 961385 h 2204679"/>
                <a:gd name="connsiteX127" fmla="*/ 12 w 1348345"/>
                <a:gd name="connsiteY127" fmla="*/ 972227 h 2204679"/>
                <a:gd name="connsiteX128" fmla="*/ 7241 w 1348345"/>
                <a:gd name="connsiteY128" fmla="*/ 1019212 h 2204679"/>
                <a:gd name="connsiteX129" fmla="*/ 10855 w 1348345"/>
                <a:gd name="connsiteY129" fmla="*/ 1033669 h 2204679"/>
                <a:gd name="connsiteX130" fmla="*/ 25312 w 1348345"/>
                <a:gd name="connsiteY130" fmla="*/ 1051740 h 2204679"/>
                <a:gd name="connsiteX131" fmla="*/ 28926 w 1348345"/>
                <a:gd name="connsiteY131" fmla="*/ 1062583 h 2204679"/>
                <a:gd name="connsiteX132" fmla="*/ 36155 w 1348345"/>
                <a:gd name="connsiteY132" fmla="*/ 1069811 h 2204679"/>
                <a:gd name="connsiteX133" fmla="*/ 43383 w 1348345"/>
                <a:gd name="connsiteY133" fmla="*/ 1080654 h 2204679"/>
                <a:gd name="connsiteX134" fmla="*/ 54226 w 1348345"/>
                <a:gd name="connsiteY134" fmla="*/ 1095111 h 2204679"/>
                <a:gd name="connsiteX135" fmla="*/ 61454 w 1348345"/>
                <a:gd name="connsiteY135" fmla="*/ 1105954 h 2204679"/>
                <a:gd name="connsiteX136" fmla="*/ 65068 w 1348345"/>
                <a:gd name="connsiteY136" fmla="*/ 1116796 h 2204679"/>
                <a:gd name="connsiteX137" fmla="*/ 72297 w 1348345"/>
                <a:gd name="connsiteY137" fmla="*/ 1124025 h 2204679"/>
                <a:gd name="connsiteX138" fmla="*/ 83140 w 1348345"/>
                <a:gd name="connsiteY138" fmla="*/ 1149324 h 2204679"/>
                <a:gd name="connsiteX139" fmla="*/ 86754 w 1348345"/>
                <a:gd name="connsiteY139" fmla="*/ 1167396 h 2204679"/>
                <a:gd name="connsiteX140" fmla="*/ 93982 w 1348345"/>
                <a:gd name="connsiteY140" fmla="*/ 1181853 h 2204679"/>
                <a:gd name="connsiteX141" fmla="*/ 104825 w 1348345"/>
                <a:gd name="connsiteY141" fmla="*/ 1210766 h 2204679"/>
                <a:gd name="connsiteX142" fmla="*/ 112053 w 1348345"/>
                <a:gd name="connsiteY142" fmla="*/ 1225223 h 2204679"/>
                <a:gd name="connsiteX143" fmla="*/ 122896 w 1348345"/>
                <a:gd name="connsiteY143" fmla="*/ 1254137 h 2204679"/>
                <a:gd name="connsiteX144" fmla="*/ 130125 w 1348345"/>
                <a:gd name="connsiteY144" fmla="*/ 1283051 h 2204679"/>
                <a:gd name="connsiteX145" fmla="*/ 133739 w 1348345"/>
                <a:gd name="connsiteY145" fmla="*/ 1293894 h 2204679"/>
                <a:gd name="connsiteX146" fmla="*/ 148196 w 1348345"/>
                <a:gd name="connsiteY146" fmla="*/ 1319193 h 2204679"/>
                <a:gd name="connsiteX147" fmla="*/ 162653 w 1348345"/>
                <a:gd name="connsiteY147" fmla="*/ 1362564 h 2204679"/>
                <a:gd name="connsiteX148" fmla="*/ 180724 w 1348345"/>
                <a:gd name="connsiteY148" fmla="*/ 1405935 h 2204679"/>
                <a:gd name="connsiteX149" fmla="*/ 187952 w 1348345"/>
                <a:gd name="connsiteY149" fmla="*/ 1431234 h 2204679"/>
                <a:gd name="connsiteX150" fmla="*/ 224094 w 1348345"/>
                <a:gd name="connsiteY150" fmla="*/ 1503519 h 2204679"/>
                <a:gd name="connsiteX151" fmla="*/ 256623 w 1348345"/>
                <a:gd name="connsiteY151" fmla="*/ 1550504 h 2204679"/>
                <a:gd name="connsiteX152" fmla="*/ 263851 w 1348345"/>
                <a:gd name="connsiteY152" fmla="*/ 1561347 h 2204679"/>
                <a:gd name="connsiteX153" fmla="*/ 289151 w 1348345"/>
                <a:gd name="connsiteY153" fmla="*/ 1590260 h 2204679"/>
                <a:gd name="connsiteX154" fmla="*/ 296379 w 1348345"/>
                <a:gd name="connsiteY154" fmla="*/ 1611946 h 2204679"/>
                <a:gd name="connsiteX155" fmla="*/ 285536 w 1348345"/>
                <a:gd name="connsiteY155" fmla="*/ 1622788 h 2204679"/>
                <a:gd name="connsiteX156" fmla="*/ 271079 w 1348345"/>
                <a:gd name="connsiteY156" fmla="*/ 1626403 h 2204679"/>
                <a:gd name="connsiteX157" fmla="*/ 148196 w 1348345"/>
                <a:gd name="connsiteY157" fmla="*/ 1630017 h 2204679"/>
                <a:gd name="connsiteX158" fmla="*/ 119282 w 1348345"/>
                <a:gd name="connsiteY158" fmla="*/ 1640860 h 2204679"/>
                <a:gd name="connsiteX159" fmla="*/ 68683 w 1348345"/>
                <a:gd name="connsiteY159" fmla="*/ 1655317 h 2204679"/>
                <a:gd name="connsiteX160" fmla="*/ 50611 w 1348345"/>
                <a:gd name="connsiteY160" fmla="*/ 1666159 h 2204679"/>
                <a:gd name="connsiteX161" fmla="*/ 32540 w 1348345"/>
                <a:gd name="connsiteY161" fmla="*/ 1680616 h 2204679"/>
                <a:gd name="connsiteX162" fmla="*/ 28926 w 1348345"/>
                <a:gd name="connsiteY162" fmla="*/ 1691459 h 2204679"/>
                <a:gd name="connsiteX163" fmla="*/ 36155 w 1348345"/>
                <a:gd name="connsiteY163" fmla="*/ 1752901 h 2204679"/>
                <a:gd name="connsiteX164" fmla="*/ 65068 w 1348345"/>
                <a:gd name="connsiteY164" fmla="*/ 1803500 h 2204679"/>
                <a:gd name="connsiteX165" fmla="*/ 68683 w 1348345"/>
                <a:gd name="connsiteY165" fmla="*/ 1814343 h 2204679"/>
                <a:gd name="connsiteX166" fmla="*/ 93982 w 1348345"/>
                <a:gd name="connsiteY166" fmla="*/ 1850485 h 2204679"/>
                <a:gd name="connsiteX167" fmla="*/ 126510 w 1348345"/>
                <a:gd name="connsiteY167" fmla="*/ 1890241 h 2204679"/>
                <a:gd name="connsiteX168" fmla="*/ 133739 w 1348345"/>
                <a:gd name="connsiteY168" fmla="*/ 1901084 h 2204679"/>
                <a:gd name="connsiteX169" fmla="*/ 169881 w 1348345"/>
                <a:gd name="connsiteY169" fmla="*/ 1948069 h 2204679"/>
                <a:gd name="connsiteX170" fmla="*/ 209638 w 1348345"/>
                <a:gd name="connsiteY170" fmla="*/ 1991440 h 2204679"/>
                <a:gd name="connsiteX171" fmla="*/ 245780 w 1348345"/>
                <a:gd name="connsiteY171" fmla="*/ 2038425 h 2204679"/>
                <a:gd name="connsiteX172" fmla="*/ 285536 w 1348345"/>
                <a:gd name="connsiteY172" fmla="*/ 2081796 h 2204679"/>
                <a:gd name="connsiteX173" fmla="*/ 296379 w 1348345"/>
                <a:gd name="connsiteY173" fmla="*/ 2096253 h 2204679"/>
                <a:gd name="connsiteX174" fmla="*/ 310836 w 1348345"/>
                <a:gd name="connsiteY174" fmla="*/ 2107095 h 2204679"/>
                <a:gd name="connsiteX175" fmla="*/ 343364 w 1348345"/>
                <a:gd name="connsiteY175" fmla="*/ 2139623 h 2204679"/>
                <a:gd name="connsiteX176" fmla="*/ 368664 w 1348345"/>
                <a:gd name="connsiteY176" fmla="*/ 2161309 h 2204679"/>
                <a:gd name="connsiteX177" fmla="*/ 393963 w 1348345"/>
                <a:gd name="connsiteY177" fmla="*/ 2182994 h 2204679"/>
                <a:gd name="connsiteX178" fmla="*/ 422877 w 1348345"/>
                <a:gd name="connsiteY178" fmla="*/ 2197451 h 2204679"/>
                <a:gd name="connsiteX179" fmla="*/ 448177 w 1348345"/>
                <a:gd name="connsiteY179" fmla="*/ 2204679 h 2204679"/>
                <a:gd name="connsiteX180" fmla="*/ 462634 w 1348345"/>
                <a:gd name="connsiteY180" fmla="*/ 2201065 h 2204679"/>
                <a:gd name="connsiteX181" fmla="*/ 484319 w 1348345"/>
                <a:gd name="connsiteY181" fmla="*/ 2190222 h 2204679"/>
                <a:gd name="connsiteX182" fmla="*/ 524076 w 1348345"/>
                <a:gd name="connsiteY182" fmla="*/ 2182994 h 2204679"/>
                <a:gd name="connsiteX183" fmla="*/ 552989 w 1348345"/>
                <a:gd name="connsiteY183" fmla="*/ 2179380 h 2204679"/>
                <a:gd name="connsiteX184" fmla="*/ 581903 w 1348345"/>
                <a:gd name="connsiteY184" fmla="*/ 2172151 h 2204679"/>
                <a:gd name="connsiteX185" fmla="*/ 603589 w 1348345"/>
                <a:gd name="connsiteY185" fmla="*/ 2164923 h 2204679"/>
                <a:gd name="connsiteX186" fmla="*/ 618045 w 1348345"/>
                <a:gd name="connsiteY186" fmla="*/ 2161309 h 2204679"/>
                <a:gd name="connsiteX187" fmla="*/ 639731 w 1348345"/>
                <a:gd name="connsiteY187" fmla="*/ 2150466 h 2204679"/>
                <a:gd name="connsiteX188" fmla="*/ 650574 w 1348345"/>
                <a:gd name="connsiteY188" fmla="*/ 2143237 h 2204679"/>
                <a:gd name="connsiteX189" fmla="*/ 683102 w 1348345"/>
                <a:gd name="connsiteY189" fmla="*/ 2128781 h 2204679"/>
                <a:gd name="connsiteX190" fmla="*/ 697559 w 1348345"/>
                <a:gd name="connsiteY190" fmla="*/ 2110709 h 2204679"/>
                <a:gd name="connsiteX191" fmla="*/ 737315 w 1348345"/>
                <a:gd name="connsiteY191" fmla="*/ 2085410 h 2204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348345" h="2204679">
                  <a:moveTo>
                    <a:pt x="737315" y="2085410"/>
                  </a:moveTo>
                  <a:lnTo>
                    <a:pt x="737315" y="2085410"/>
                  </a:lnTo>
                  <a:cubicBezTo>
                    <a:pt x="671252" y="2070728"/>
                    <a:pt x="728437" y="2086196"/>
                    <a:pt x="690330" y="2070953"/>
                  </a:cubicBezTo>
                  <a:cubicBezTo>
                    <a:pt x="683256" y="2068123"/>
                    <a:pt x="668645" y="2063724"/>
                    <a:pt x="668645" y="2063724"/>
                  </a:cubicBezTo>
                  <a:cubicBezTo>
                    <a:pt x="666235" y="2061315"/>
                    <a:pt x="664464" y="2058020"/>
                    <a:pt x="661416" y="2056496"/>
                  </a:cubicBezTo>
                  <a:cubicBezTo>
                    <a:pt x="654601" y="2053089"/>
                    <a:pt x="639731" y="2049268"/>
                    <a:pt x="639731" y="2049268"/>
                  </a:cubicBezTo>
                  <a:cubicBezTo>
                    <a:pt x="628887" y="2042038"/>
                    <a:pt x="627685" y="2043245"/>
                    <a:pt x="621660" y="2031196"/>
                  </a:cubicBezTo>
                  <a:cubicBezTo>
                    <a:pt x="619956" y="2027789"/>
                    <a:pt x="620005" y="2023621"/>
                    <a:pt x="618045" y="2020354"/>
                  </a:cubicBezTo>
                  <a:cubicBezTo>
                    <a:pt x="616292" y="2017432"/>
                    <a:pt x="612861" y="2015851"/>
                    <a:pt x="610817" y="2013125"/>
                  </a:cubicBezTo>
                  <a:cubicBezTo>
                    <a:pt x="605605" y="2006175"/>
                    <a:pt x="602503" y="1997583"/>
                    <a:pt x="596360" y="1991440"/>
                  </a:cubicBezTo>
                  <a:cubicBezTo>
                    <a:pt x="592746" y="1987826"/>
                    <a:pt x="588789" y="1984524"/>
                    <a:pt x="585517" y="1980597"/>
                  </a:cubicBezTo>
                  <a:cubicBezTo>
                    <a:pt x="562730" y="1953252"/>
                    <a:pt x="592084" y="1983547"/>
                    <a:pt x="571060" y="1962526"/>
                  </a:cubicBezTo>
                  <a:cubicBezTo>
                    <a:pt x="557882" y="1922990"/>
                    <a:pt x="578897" y="1982868"/>
                    <a:pt x="560218" y="1940841"/>
                  </a:cubicBezTo>
                  <a:cubicBezTo>
                    <a:pt x="560217" y="1940839"/>
                    <a:pt x="551183" y="1913736"/>
                    <a:pt x="549375" y="1908313"/>
                  </a:cubicBezTo>
                  <a:lnTo>
                    <a:pt x="538532" y="1875785"/>
                  </a:lnTo>
                  <a:cubicBezTo>
                    <a:pt x="537327" y="1872171"/>
                    <a:pt x="535842" y="1868638"/>
                    <a:pt x="534918" y="1864942"/>
                  </a:cubicBezTo>
                  <a:lnTo>
                    <a:pt x="531304" y="1850485"/>
                  </a:lnTo>
                  <a:cubicBezTo>
                    <a:pt x="532509" y="1840847"/>
                    <a:pt x="533805" y="1831220"/>
                    <a:pt x="534918" y="1821571"/>
                  </a:cubicBezTo>
                  <a:cubicBezTo>
                    <a:pt x="539411" y="1782634"/>
                    <a:pt x="537603" y="1770612"/>
                    <a:pt x="545761" y="1742058"/>
                  </a:cubicBezTo>
                  <a:cubicBezTo>
                    <a:pt x="546808" y="1738395"/>
                    <a:pt x="547671" y="1734623"/>
                    <a:pt x="549375" y="1731215"/>
                  </a:cubicBezTo>
                  <a:cubicBezTo>
                    <a:pt x="551318" y="1727330"/>
                    <a:pt x="554194" y="1723987"/>
                    <a:pt x="556604" y="1720373"/>
                  </a:cubicBezTo>
                  <a:cubicBezTo>
                    <a:pt x="557809" y="1716759"/>
                    <a:pt x="558368" y="1712860"/>
                    <a:pt x="560218" y="1709530"/>
                  </a:cubicBezTo>
                  <a:cubicBezTo>
                    <a:pt x="564437" y="1701936"/>
                    <a:pt x="574675" y="1687845"/>
                    <a:pt x="574675" y="1687845"/>
                  </a:cubicBezTo>
                  <a:cubicBezTo>
                    <a:pt x="580976" y="1668939"/>
                    <a:pt x="580421" y="1682655"/>
                    <a:pt x="567446" y="1673388"/>
                  </a:cubicBezTo>
                  <a:cubicBezTo>
                    <a:pt x="561900" y="1669427"/>
                    <a:pt x="552989" y="1658931"/>
                    <a:pt x="552989" y="1658931"/>
                  </a:cubicBezTo>
                  <a:cubicBezTo>
                    <a:pt x="544703" y="1634070"/>
                    <a:pt x="556037" y="1664265"/>
                    <a:pt x="538532" y="1633631"/>
                  </a:cubicBezTo>
                  <a:cubicBezTo>
                    <a:pt x="536642" y="1630323"/>
                    <a:pt x="536622" y="1626196"/>
                    <a:pt x="534918" y="1622788"/>
                  </a:cubicBezTo>
                  <a:cubicBezTo>
                    <a:pt x="532976" y="1618903"/>
                    <a:pt x="530099" y="1615560"/>
                    <a:pt x="527690" y="1611946"/>
                  </a:cubicBezTo>
                  <a:cubicBezTo>
                    <a:pt x="522582" y="1586402"/>
                    <a:pt x="526019" y="1599704"/>
                    <a:pt x="516847" y="1572189"/>
                  </a:cubicBezTo>
                  <a:lnTo>
                    <a:pt x="513233" y="1561347"/>
                  </a:lnTo>
                  <a:cubicBezTo>
                    <a:pt x="514438" y="1556528"/>
                    <a:pt x="515420" y="1551648"/>
                    <a:pt x="516847" y="1546890"/>
                  </a:cubicBezTo>
                  <a:cubicBezTo>
                    <a:pt x="519037" y="1539592"/>
                    <a:pt x="524076" y="1525204"/>
                    <a:pt x="524076" y="1525204"/>
                  </a:cubicBezTo>
                  <a:cubicBezTo>
                    <a:pt x="525281" y="1517976"/>
                    <a:pt x="526576" y="1510762"/>
                    <a:pt x="527690" y="1503519"/>
                  </a:cubicBezTo>
                  <a:cubicBezTo>
                    <a:pt x="528985" y="1495099"/>
                    <a:pt x="529780" y="1486601"/>
                    <a:pt x="531304" y="1478219"/>
                  </a:cubicBezTo>
                  <a:cubicBezTo>
                    <a:pt x="532193" y="1473332"/>
                    <a:pt x="533841" y="1468611"/>
                    <a:pt x="534918" y="1463762"/>
                  </a:cubicBezTo>
                  <a:cubicBezTo>
                    <a:pt x="536251" y="1457765"/>
                    <a:pt x="536916" y="1451617"/>
                    <a:pt x="538532" y="1445691"/>
                  </a:cubicBezTo>
                  <a:cubicBezTo>
                    <a:pt x="540537" y="1438340"/>
                    <a:pt x="543351" y="1431234"/>
                    <a:pt x="545761" y="1424006"/>
                  </a:cubicBezTo>
                  <a:lnTo>
                    <a:pt x="549375" y="1413163"/>
                  </a:lnTo>
                  <a:lnTo>
                    <a:pt x="552989" y="1402320"/>
                  </a:lnTo>
                  <a:cubicBezTo>
                    <a:pt x="554194" y="1398706"/>
                    <a:pt x="555680" y="1395174"/>
                    <a:pt x="556604" y="1391478"/>
                  </a:cubicBezTo>
                  <a:lnTo>
                    <a:pt x="563832" y="1362564"/>
                  </a:lnTo>
                  <a:cubicBezTo>
                    <a:pt x="562627" y="1358950"/>
                    <a:pt x="562178" y="1354988"/>
                    <a:pt x="560218" y="1351721"/>
                  </a:cubicBezTo>
                  <a:cubicBezTo>
                    <a:pt x="558465" y="1348799"/>
                    <a:pt x="554185" y="1347684"/>
                    <a:pt x="552989" y="1344493"/>
                  </a:cubicBezTo>
                  <a:cubicBezTo>
                    <a:pt x="550416" y="1337631"/>
                    <a:pt x="550812" y="1329993"/>
                    <a:pt x="549375" y="1322807"/>
                  </a:cubicBezTo>
                  <a:cubicBezTo>
                    <a:pt x="548401" y="1317936"/>
                    <a:pt x="547188" y="1313108"/>
                    <a:pt x="545761" y="1308351"/>
                  </a:cubicBezTo>
                  <a:cubicBezTo>
                    <a:pt x="543571" y="1301053"/>
                    <a:pt x="540026" y="1294137"/>
                    <a:pt x="538532" y="1286665"/>
                  </a:cubicBezTo>
                  <a:lnTo>
                    <a:pt x="534918" y="1268594"/>
                  </a:lnTo>
                  <a:cubicBezTo>
                    <a:pt x="536123" y="1263775"/>
                    <a:pt x="537167" y="1258913"/>
                    <a:pt x="538532" y="1254137"/>
                  </a:cubicBezTo>
                  <a:cubicBezTo>
                    <a:pt x="539579" y="1250474"/>
                    <a:pt x="541223" y="1246990"/>
                    <a:pt x="542147" y="1243294"/>
                  </a:cubicBezTo>
                  <a:cubicBezTo>
                    <a:pt x="543637" y="1237334"/>
                    <a:pt x="544556" y="1231247"/>
                    <a:pt x="545761" y="1225223"/>
                  </a:cubicBezTo>
                  <a:cubicBezTo>
                    <a:pt x="548185" y="1196138"/>
                    <a:pt x="546406" y="1189340"/>
                    <a:pt x="552989" y="1167396"/>
                  </a:cubicBezTo>
                  <a:cubicBezTo>
                    <a:pt x="555179" y="1160098"/>
                    <a:pt x="553878" y="1149937"/>
                    <a:pt x="560218" y="1145710"/>
                  </a:cubicBezTo>
                  <a:cubicBezTo>
                    <a:pt x="593596" y="1123458"/>
                    <a:pt x="552532" y="1151858"/>
                    <a:pt x="578289" y="1131253"/>
                  </a:cubicBezTo>
                  <a:cubicBezTo>
                    <a:pt x="601080" y="1113021"/>
                    <a:pt x="578912" y="1134247"/>
                    <a:pt x="596360" y="1116796"/>
                  </a:cubicBezTo>
                  <a:cubicBezTo>
                    <a:pt x="598770" y="1109568"/>
                    <a:pt x="601741" y="1102503"/>
                    <a:pt x="603589" y="1095111"/>
                  </a:cubicBezTo>
                  <a:cubicBezTo>
                    <a:pt x="604747" y="1090480"/>
                    <a:pt x="608225" y="1074995"/>
                    <a:pt x="610817" y="1069811"/>
                  </a:cubicBezTo>
                  <a:cubicBezTo>
                    <a:pt x="618231" y="1054981"/>
                    <a:pt x="616310" y="1062944"/>
                    <a:pt x="625274" y="1051740"/>
                  </a:cubicBezTo>
                  <a:cubicBezTo>
                    <a:pt x="643512" y="1028943"/>
                    <a:pt x="622276" y="1051124"/>
                    <a:pt x="639731" y="1033669"/>
                  </a:cubicBezTo>
                  <a:cubicBezTo>
                    <a:pt x="646008" y="1014837"/>
                    <a:pt x="639233" y="1029774"/>
                    <a:pt x="650574" y="1015598"/>
                  </a:cubicBezTo>
                  <a:cubicBezTo>
                    <a:pt x="653288" y="1012206"/>
                    <a:pt x="654465" y="1007536"/>
                    <a:pt x="657802" y="1004755"/>
                  </a:cubicBezTo>
                  <a:cubicBezTo>
                    <a:pt x="665901" y="998006"/>
                    <a:pt x="676990" y="996344"/>
                    <a:pt x="686716" y="993913"/>
                  </a:cubicBezTo>
                  <a:cubicBezTo>
                    <a:pt x="718081" y="978229"/>
                    <a:pt x="693413" y="988235"/>
                    <a:pt x="755386" y="983070"/>
                  </a:cubicBezTo>
                  <a:cubicBezTo>
                    <a:pt x="772462" y="981647"/>
                    <a:pt x="835939" y="975711"/>
                    <a:pt x="863813" y="972227"/>
                  </a:cubicBezTo>
                  <a:cubicBezTo>
                    <a:pt x="882418" y="969902"/>
                    <a:pt x="892709" y="968014"/>
                    <a:pt x="910798" y="964999"/>
                  </a:cubicBezTo>
                  <a:cubicBezTo>
                    <a:pt x="943969" y="976056"/>
                    <a:pt x="924902" y="972985"/>
                    <a:pt x="968626" y="968613"/>
                  </a:cubicBezTo>
                  <a:cubicBezTo>
                    <a:pt x="986486" y="962660"/>
                    <a:pt x="990689" y="960761"/>
                    <a:pt x="1015611" y="957770"/>
                  </a:cubicBezTo>
                  <a:cubicBezTo>
                    <a:pt x="1033593" y="955612"/>
                    <a:pt x="1051753" y="955361"/>
                    <a:pt x="1069824" y="954156"/>
                  </a:cubicBezTo>
                  <a:cubicBezTo>
                    <a:pt x="1086690" y="950542"/>
                    <a:pt x="1103429" y="946269"/>
                    <a:pt x="1120423" y="943313"/>
                  </a:cubicBezTo>
                  <a:cubicBezTo>
                    <a:pt x="1131171" y="941444"/>
                    <a:pt x="1142253" y="941838"/>
                    <a:pt x="1152951" y="939699"/>
                  </a:cubicBezTo>
                  <a:cubicBezTo>
                    <a:pt x="1160423" y="938205"/>
                    <a:pt x="1167213" y="934184"/>
                    <a:pt x="1174637" y="932471"/>
                  </a:cubicBezTo>
                  <a:cubicBezTo>
                    <a:pt x="1182937" y="930555"/>
                    <a:pt x="1191516" y="930151"/>
                    <a:pt x="1199936" y="928856"/>
                  </a:cubicBezTo>
                  <a:cubicBezTo>
                    <a:pt x="1207179" y="927742"/>
                    <a:pt x="1214393" y="926447"/>
                    <a:pt x="1221622" y="925242"/>
                  </a:cubicBezTo>
                  <a:cubicBezTo>
                    <a:pt x="1226441" y="922833"/>
                    <a:pt x="1231596" y="921003"/>
                    <a:pt x="1236079" y="918014"/>
                  </a:cubicBezTo>
                  <a:cubicBezTo>
                    <a:pt x="1245694" y="911604"/>
                    <a:pt x="1242572" y="910091"/>
                    <a:pt x="1246921" y="899943"/>
                  </a:cubicBezTo>
                  <a:cubicBezTo>
                    <a:pt x="1249043" y="894991"/>
                    <a:pt x="1251740" y="890305"/>
                    <a:pt x="1254150" y="885486"/>
                  </a:cubicBezTo>
                  <a:cubicBezTo>
                    <a:pt x="1260037" y="856049"/>
                    <a:pt x="1254426" y="878404"/>
                    <a:pt x="1264993" y="849343"/>
                  </a:cubicBezTo>
                  <a:cubicBezTo>
                    <a:pt x="1267597" y="842182"/>
                    <a:pt x="1269812" y="834886"/>
                    <a:pt x="1272221" y="827658"/>
                  </a:cubicBezTo>
                  <a:lnTo>
                    <a:pt x="1275835" y="816815"/>
                  </a:lnTo>
                  <a:cubicBezTo>
                    <a:pt x="1277040" y="808382"/>
                    <a:pt x="1278154" y="799936"/>
                    <a:pt x="1279449" y="791516"/>
                  </a:cubicBezTo>
                  <a:cubicBezTo>
                    <a:pt x="1280563" y="784273"/>
                    <a:pt x="1282155" y="777102"/>
                    <a:pt x="1283064" y="769830"/>
                  </a:cubicBezTo>
                  <a:cubicBezTo>
                    <a:pt x="1285770" y="748180"/>
                    <a:pt x="1288121" y="726484"/>
                    <a:pt x="1290292" y="704774"/>
                  </a:cubicBezTo>
                  <a:cubicBezTo>
                    <a:pt x="1291735" y="690339"/>
                    <a:pt x="1292030" y="675788"/>
                    <a:pt x="1293906" y="661403"/>
                  </a:cubicBezTo>
                  <a:cubicBezTo>
                    <a:pt x="1295648" y="648047"/>
                    <a:pt x="1298725" y="634899"/>
                    <a:pt x="1301135" y="621647"/>
                  </a:cubicBezTo>
                  <a:cubicBezTo>
                    <a:pt x="1312018" y="491046"/>
                    <a:pt x="1296250" y="665957"/>
                    <a:pt x="1311977" y="534905"/>
                  </a:cubicBezTo>
                  <a:cubicBezTo>
                    <a:pt x="1313849" y="519309"/>
                    <a:pt x="1314287" y="503574"/>
                    <a:pt x="1315592" y="487920"/>
                  </a:cubicBezTo>
                  <a:cubicBezTo>
                    <a:pt x="1316697" y="474659"/>
                    <a:pt x="1318145" y="461428"/>
                    <a:pt x="1319206" y="448164"/>
                  </a:cubicBezTo>
                  <a:cubicBezTo>
                    <a:pt x="1320554" y="431309"/>
                    <a:pt x="1321472" y="414420"/>
                    <a:pt x="1322820" y="397565"/>
                  </a:cubicBezTo>
                  <a:cubicBezTo>
                    <a:pt x="1323881" y="384300"/>
                    <a:pt x="1324964" y="371034"/>
                    <a:pt x="1326434" y="357808"/>
                  </a:cubicBezTo>
                  <a:cubicBezTo>
                    <a:pt x="1326890" y="353708"/>
                    <a:pt x="1329009" y="329423"/>
                    <a:pt x="1333663" y="321666"/>
                  </a:cubicBezTo>
                  <a:cubicBezTo>
                    <a:pt x="1335416" y="318744"/>
                    <a:pt x="1338482" y="316847"/>
                    <a:pt x="1340891" y="314437"/>
                  </a:cubicBezTo>
                  <a:cubicBezTo>
                    <a:pt x="1343301" y="307209"/>
                    <a:pt x="1349614" y="300223"/>
                    <a:pt x="1348120" y="292752"/>
                  </a:cubicBezTo>
                  <a:cubicBezTo>
                    <a:pt x="1345633" y="280316"/>
                    <a:pt x="1344297" y="272145"/>
                    <a:pt x="1340891" y="260224"/>
                  </a:cubicBezTo>
                  <a:cubicBezTo>
                    <a:pt x="1331715" y="228110"/>
                    <a:pt x="1344744" y="282858"/>
                    <a:pt x="1330049" y="224082"/>
                  </a:cubicBezTo>
                  <a:cubicBezTo>
                    <a:pt x="1328559" y="218122"/>
                    <a:pt x="1328377" y="211839"/>
                    <a:pt x="1326434" y="206011"/>
                  </a:cubicBezTo>
                  <a:cubicBezTo>
                    <a:pt x="1323533" y="197307"/>
                    <a:pt x="1318886" y="189275"/>
                    <a:pt x="1315592" y="180711"/>
                  </a:cubicBezTo>
                  <a:cubicBezTo>
                    <a:pt x="1312857" y="173599"/>
                    <a:pt x="1311364" y="166029"/>
                    <a:pt x="1308363" y="159026"/>
                  </a:cubicBezTo>
                  <a:cubicBezTo>
                    <a:pt x="1296894" y="132266"/>
                    <a:pt x="1284268" y="106017"/>
                    <a:pt x="1272221" y="79513"/>
                  </a:cubicBezTo>
                  <a:cubicBezTo>
                    <a:pt x="1266197" y="66261"/>
                    <a:pt x="1261372" y="52395"/>
                    <a:pt x="1254150" y="39756"/>
                  </a:cubicBezTo>
                  <a:cubicBezTo>
                    <a:pt x="1237020" y="9778"/>
                    <a:pt x="1244037" y="23143"/>
                    <a:pt x="1232464" y="0"/>
                  </a:cubicBezTo>
                  <a:cubicBezTo>
                    <a:pt x="1225236" y="2409"/>
                    <a:pt x="1218250" y="5734"/>
                    <a:pt x="1210779" y="7228"/>
                  </a:cubicBezTo>
                  <a:cubicBezTo>
                    <a:pt x="1187837" y="11816"/>
                    <a:pt x="1198668" y="9352"/>
                    <a:pt x="1178251" y="14456"/>
                  </a:cubicBezTo>
                  <a:cubicBezTo>
                    <a:pt x="1174637" y="16866"/>
                    <a:pt x="1171378" y="19921"/>
                    <a:pt x="1167408" y="21685"/>
                  </a:cubicBezTo>
                  <a:cubicBezTo>
                    <a:pt x="1160445" y="24780"/>
                    <a:pt x="1152951" y="26504"/>
                    <a:pt x="1145723" y="28913"/>
                  </a:cubicBezTo>
                  <a:lnTo>
                    <a:pt x="1124038" y="36142"/>
                  </a:lnTo>
                  <a:cubicBezTo>
                    <a:pt x="1116809" y="38552"/>
                    <a:pt x="1109167" y="39962"/>
                    <a:pt x="1102352" y="43370"/>
                  </a:cubicBezTo>
                  <a:cubicBezTo>
                    <a:pt x="1097533" y="45780"/>
                    <a:pt x="1093056" y="49051"/>
                    <a:pt x="1087895" y="50599"/>
                  </a:cubicBezTo>
                  <a:cubicBezTo>
                    <a:pt x="1080876" y="52705"/>
                    <a:pt x="1073396" y="52776"/>
                    <a:pt x="1066210" y="54213"/>
                  </a:cubicBezTo>
                  <a:cubicBezTo>
                    <a:pt x="1061339" y="55187"/>
                    <a:pt x="1056624" y="56853"/>
                    <a:pt x="1051753" y="57827"/>
                  </a:cubicBezTo>
                  <a:cubicBezTo>
                    <a:pt x="1044567" y="59264"/>
                    <a:pt x="1037296" y="60236"/>
                    <a:pt x="1030068" y="61441"/>
                  </a:cubicBezTo>
                  <a:cubicBezTo>
                    <a:pt x="964315" y="58811"/>
                    <a:pt x="936445" y="54821"/>
                    <a:pt x="874656" y="61441"/>
                  </a:cubicBezTo>
                  <a:cubicBezTo>
                    <a:pt x="818369" y="67472"/>
                    <a:pt x="855256" y="65388"/>
                    <a:pt x="827671" y="72284"/>
                  </a:cubicBezTo>
                  <a:cubicBezTo>
                    <a:pt x="821711" y="73774"/>
                    <a:pt x="815624" y="74693"/>
                    <a:pt x="809600" y="75898"/>
                  </a:cubicBezTo>
                  <a:cubicBezTo>
                    <a:pt x="805986" y="78308"/>
                    <a:pt x="802774" y="81473"/>
                    <a:pt x="798757" y="83127"/>
                  </a:cubicBezTo>
                  <a:cubicBezTo>
                    <a:pt x="762145" y="98203"/>
                    <a:pt x="760356" y="98149"/>
                    <a:pt x="733701" y="104812"/>
                  </a:cubicBezTo>
                  <a:cubicBezTo>
                    <a:pt x="730087" y="107222"/>
                    <a:pt x="726678" y="109972"/>
                    <a:pt x="722858" y="112041"/>
                  </a:cubicBezTo>
                  <a:cubicBezTo>
                    <a:pt x="697745" y="125644"/>
                    <a:pt x="669807" y="134661"/>
                    <a:pt x="646959" y="151797"/>
                  </a:cubicBezTo>
                  <a:cubicBezTo>
                    <a:pt x="642140" y="155411"/>
                    <a:pt x="636761" y="158380"/>
                    <a:pt x="632502" y="162640"/>
                  </a:cubicBezTo>
                  <a:cubicBezTo>
                    <a:pt x="628243" y="166899"/>
                    <a:pt x="625730" y="172657"/>
                    <a:pt x="621660" y="177097"/>
                  </a:cubicBezTo>
                  <a:cubicBezTo>
                    <a:pt x="612450" y="187145"/>
                    <a:pt x="601764" y="195791"/>
                    <a:pt x="592746" y="206011"/>
                  </a:cubicBezTo>
                  <a:cubicBezTo>
                    <a:pt x="583658" y="216311"/>
                    <a:pt x="576240" y="227987"/>
                    <a:pt x="567446" y="238539"/>
                  </a:cubicBezTo>
                  <a:cubicBezTo>
                    <a:pt x="558159" y="249684"/>
                    <a:pt x="547696" y="259821"/>
                    <a:pt x="538532" y="271067"/>
                  </a:cubicBezTo>
                  <a:cubicBezTo>
                    <a:pt x="521178" y="292364"/>
                    <a:pt x="506807" y="316160"/>
                    <a:pt x="487933" y="336123"/>
                  </a:cubicBezTo>
                  <a:lnTo>
                    <a:pt x="299993" y="534905"/>
                  </a:lnTo>
                  <a:cubicBezTo>
                    <a:pt x="237440" y="600982"/>
                    <a:pt x="180305" y="657242"/>
                    <a:pt x="126510" y="733688"/>
                  </a:cubicBezTo>
                  <a:cubicBezTo>
                    <a:pt x="103620" y="766216"/>
                    <a:pt x="75628" y="795696"/>
                    <a:pt x="57840" y="831272"/>
                  </a:cubicBezTo>
                  <a:cubicBezTo>
                    <a:pt x="16392" y="914170"/>
                    <a:pt x="32639" y="878940"/>
                    <a:pt x="7241" y="936085"/>
                  </a:cubicBezTo>
                  <a:cubicBezTo>
                    <a:pt x="6036" y="944518"/>
                    <a:pt x="5297" y="953031"/>
                    <a:pt x="3626" y="961385"/>
                  </a:cubicBezTo>
                  <a:cubicBezTo>
                    <a:pt x="2879" y="965121"/>
                    <a:pt x="-226" y="968425"/>
                    <a:pt x="12" y="972227"/>
                  </a:cubicBezTo>
                  <a:cubicBezTo>
                    <a:pt x="1001" y="988042"/>
                    <a:pt x="4487" y="1003607"/>
                    <a:pt x="7241" y="1019212"/>
                  </a:cubicBezTo>
                  <a:cubicBezTo>
                    <a:pt x="8104" y="1024104"/>
                    <a:pt x="8898" y="1029103"/>
                    <a:pt x="10855" y="1033669"/>
                  </a:cubicBezTo>
                  <a:cubicBezTo>
                    <a:pt x="14275" y="1041650"/>
                    <a:pt x="19481" y="1045910"/>
                    <a:pt x="25312" y="1051740"/>
                  </a:cubicBezTo>
                  <a:cubicBezTo>
                    <a:pt x="26517" y="1055354"/>
                    <a:pt x="26966" y="1059316"/>
                    <a:pt x="28926" y="1062583"/>
                  </a:cubicBezTo>
                  <a:cubicBezTo>
                    <a:pt x="30679" y="1065505"/>
                    <a:pt x="34026" y="1067150"/>
                    <a:pt x="36155" y="1069811"/>
                  </a:cubicBezTo>
                  <a:cubicBezTo>
                    <a:pt x="38869" y="1073203"/>
                    <a:pt x="40858" y="1077119"/>
                    <a:pt x="43383" y="1080654"/>
                  </a:cubicBezTo>
                  <a:cubicBezTo>
                    <a:pt x="46884" y="1085556"/>
                    <a:pt x="50725" y="1090209"/>
                    <a:pt x="54226" y="1095111"/>
                  </a:cubicBezTo>
                  <a:cubicBezTo>
                    <a:pt x="56751" y="1098646"/>
                    <a:pt x="59511" y="1102069"/>
                    <a:pt x="61454" y="1105954"/>
                  </a:cubicBezTo>
                  <a:cubicBezTo>
                    <a:pt x="63158" y="1109361"/>
                    <a:pt x="63108" y="1113529"/>
                    <a:pt x="65068" y="1116796"/>
                  </a:cubicBezTo>
                  <a:cubicBezTo>
                    <a:pt x="66821" y="1119718"/>
                    <a:pt x="69887" y="1121615"/>
                    <a:pt x="72297" y="1124025"/>
                  </a:cubicBezTo>
                  <a:cubicBezTo>
                    <a:pt x="86954" y="1182657"/>
                    <a:pt x="64420" y="1099405"/>
                    <a:pt x="83140" y="1149324"/>
                  </a:cubicBezTo>
                  <a:cubicBezTo>
                    <a:pt x="85297" y="1155076"/>
                    <a:pt x="84811" y="1161568"/>
                    <a:pt x="86754" y="1167396"/>
                  </a:cubicBezTo>
                  <a:cubicBezTo>
                    <a:pt x="88458" y="1172507"/>
                    <a:pt x="91910" y="1176880"/>
                    <a:pt x="93982" y="1181853"/>
                  </a:cubicBezTo>
                  <a:cubicBezTo>
                    <a:pt x="97941" y="1191354"/>
                    <a:pt x="100866" y="1201265"/>
                    <a:pt x="104825" y="1210766"/>
                  </a:cubicBezTo>
                  <a:cubicBezTo>
                    <a:pt x="106897" y="1215739"/>
                    <a:pt x="109981" y="1220250"/>
                    <a:pt x="112053" y="1225223"/>
                  </a:cubicBezTo>
                  <a:cubicBezTo>
                    <a:pt x="116012" y="1234725"/>
                    <a:pt x="119826" y="1244312"/>
                    <a:pt x="122896" y="1254137"/>
                  </a:cubicBezTo>
                  <a:cubicBezTo>
                    <a:pt x="125859" y="1263619"/>
                    <a:pt x="127511" y="1273466"/>
                    <a:pt x="130125" y="1283051"/>
                  </a:cubicBezTo>
                  <a:cubicBezTo>
                    <a:pt x="131127" y="1286727"/>
                    <a:pt x="132035" y="1290486"/>
                    <a:pt x="133739" y="1293894"/>
                  </a:cubicBezTo>
                  <a:cubicBezTo>
                    <a:pt x="138083" y="1302581"/>
                    <a:pt x="144427" y="1310241"/>
                    <a:pt x="148196" y="1319193"/>
                  </a:cubicBezTo>
                  <a:cubicBezTo>
                    <a:pt x="154110" y="1333238"/>
                    <a:pt x="156792" y="1348497"/>
                    <a:pt x="162653" y="1362564"/>
                  </a:cubicBezTo>
                  <a:cubicBezTo>
                    <a:pt x="168677" y="1377021"/>
                    <a:pt x="175225" y="1391270"/>
                    <a:pt x="180724" y="1405935"/>
                  </a:cubicBezTo>
                  <a:cubicBezTo>
                    <a:pt x="189895" y="1430392"/>
                    <a:pt x="179214" y="1410844"/>
                    <a:pt x="187952" y="1431234"/>
                  </a:cubicBezTo>
                  <a:cubicBezTo>
                    <a:pt x="198243" y="1455247"/>
                    <a:pt x="209956" y="1481302"/>
                    <a:pt x="224094" y="1503519"/>
                  </a:cubicBezTo>
                  <a:cubicBezTo>
                    <a:pt x="234321" y="1519590"/>
                    <a:pt x="245831" y="1534807"/>
                    <a:pt x="256623" y="1550504"/>
                  </a:cubicBezTo>
                  <a:cubicBezTo>
                    <a:pt x="259084" y="1554083"/>
                    <a:pt x="261070" y="1558010"/>
                    <a:pt x="263851" y="1561347"/>
                  </a:cubicBezTo>
                  <a:cubicBezTo>
                    <a:pt x="284103" y="1585650"/>
                    <a:pt x="275268" y="1576379"/>
                    <a:pt x="289151" y="1590260"/>
                  </a:cubicBezTo>
                  <a:cubicBezTo>
                    <a:pt x="291560" y="1597489"/>
                    <a:pt x="301767" y="1606558"/>
                    <a:pt x="296379" y="1611946"/>
                  </a:cubicBezTo>
                  <a:cubicBezTo>
                    <a:pt x="292765" y="1615560"/>
                    <a:pt x="289974" y="1620252"/>
                    <a:pt x="285536" y="1622788"/>
                  </a:cubicBezTo>
                  <a:cubicBezTo>
                    <a:pt x="281223" y="1625252"/>
                    <a:pt x="276040" y="1626142"/>
                    <a:pt x="271079" y="1626403"/>
                  </a:cubicBezTo>
                  <a:cubicBezTo>
                    <a:pt x="230157" y="1628557"/>
                    <a:pt x="189157" y="1628812"/>
                    <a:pt x="148196" y="1630017"/>
                  </a:cubicBezTo>
                  <a:cubicBezTo>
                    <a:pt x="140386" y="1633141"/>
                    <a:pt x="128176" y="1638434"/>
                    <a:pt x="119282" y="1640860"/>
                  </a:cubicBezTo>
                  <a:cubicBezTo>
                    <a:pt x="105468" y="1644628"/>
                    <a:pt x="82542" y="1649017"/>
                    <a:pt x="68683" y="1655317"/>
                  </a:cubicBezTo>
                  <a:cubicBezTo>
                    <a:pt x="62288" y="1658224"/>
                    <a:pt x="56568" y="1662436"/>
                    <a:pt x="50611" y="1666159"/>
                  </a:cubicBezTo>
                  <a:cubicBezTo>
                    <a:pt x="38458" y="1673755"/>
                    <a:pt x="41645" y="1671512"/>
                    <a:pt x="32540" y="1680616"/>
                  </a:cubicBezTo>
                  <a:cubicBezTo>
                    <a:pt x="31335" y="1684230"/>
                    <a:pt x="28736" y="1687654"/>
                    <a:pt x="28926" y="1691459"/>
                  </a:cubicBezTo>
                  <a:cubicBezTo>
                    <a:pt x="29956" y="1712055"/>
                    <a:pt x="31774" y="1732750"/>
                    <a:pt x="36155" y="1752901"/>
                  </a:cubicBezTo>
                  <a:cubicBezTo>
                    <a:pt x="38455" y="1763482"/>
                    <a:pt x="61875" y="1797646"/>
                    <a:pt x="65068" y="1803500"/>
                  </a:cubicBezTo>
                  <a:cubicBezTo>
                    <a:pt x="66892" y="1806845"/>
                    <a:pt x="66686" y="1811098"/>
                    <a:pt x="68683" y="1814343"/>
                  </a:cubicBezTo>
                  <a:cubicBezTo>
                    <a:pt x="76390" y="1826867"/>
                    <a:pt x="85070" y="1838788"/>
                    <a:pt x="93982" y="1850485"/>
                  </a:cubicBezTo>
                  <a:cubicBezTo>
                    <a:pt x="104359" y="1864105"/>
                    <a:pt x="115931" y="1876777"/>
                    <a:pt x="126510" y="1890241"/>
                  </a:cubicBezTo>
                  <a:cubicBezTo>
                    <a:pt x="129194" y="1893657"/>
                    <a:pt x="131133" y="1897609"/>
                    <a:pt x="133739" y="1901084"/>
                  </a:cubicBezTo>
                  <a:cubicBezTo>
                    <a:pt x="145595" y="1916891"/>
                    <a:pt x="157172" y="1932939"/>
                    <a:pt x="169881" y="1948069"/>
                  </a:cubicBezTo>
                  <a:cubicBezTo>
                    <a:pt x="182495" y="1963086"/>
                    <a:pt x="197024" y="1976423"/>
                    <a:pt x="209638" y="1991440"/>
                  </a:cubicBezTo>
                  <a:cubicBezTo>
                    <a:pt x="222347" y="2006570"/>
                    <a:pt x="233071" y="2023295"/>
                    <a:pt x="245780" y="2038425"/>
                  </a:cubicBezTo>
                  <a:cubicBezTo>
                    <a:pt x="258394" y="2053442"/>
                    <a:pt x="272622" y="2067037"/>
                    <a:pt x="285536" y="2081796"/>
                  </a:cubicBezTo>
                  <a:cubicBezTo>
                    <a:pt x="289503" y="2086329"/>
                    <a:pt x="292119" y="2091994"/>
                    <a:pt x="296379" y="2096253"/>
                  </a:cubicBezTo>
                  <a:cubicBezTo>
                    <a:pt x="300638" y="2100512"/>
                    <a:pt x="306410" y="2103009"/>
                    <a:pt x="310836" y="2107095"/>
                  </a:cubicBezTo>
                  <a:cubicBezTo>
                    <a:pt x="322103" y="2117496"/>
                    <a:pt x="332177" y="2129136"/>
                    <a:pt x="343364" y="2139623"/>
                  </a:cubicBezTo>
                  <a:cubicBezTo>
                    <a:pt x="351467" y="2147220"/>
                    <a:pt x="360408" y="2153879"/>
                    <a:pt x="368664" y="2161309"/>
                  </a:cubicBezTo>
                  <a:cubicBezTo>
                    <a:pt x="380252" y="2171738"/>
                    <a:pt x="379559" y="2174591"/>
                    <a:pt x="393963" y="2182994"/>
                  </a:cubicBezTo>
                  <a:cubicBezTo>
                    <a:pt x="403271" y="2188424"/>
                    <a:pt x="413067" y="2192992"/>
                    <a:pt x="422877" y="2197451"/>
                  </a:cubicBezTo>
                  <a:cubicBezTo>
                    <a:pt x="429213" y="2200331"/>
                    <a:pt x="442044" y="2203146"/>
                    <a:pt x="448177" y="2204679"/>
                  </a:cubicBezTo>
                  <a:cubicBezTo>
                    <a:pt x="452996" y="2203474"/>
                    <a:pt x="458068" y="2203022"/>
                    <a:pt x="462634" y="2201065"/>
                  </a:cubicBezTo>
                  <a:cubicBezTo>
                    <a:pt x="494314" y="2187489"/>
                    <a:pt x="453858" y="2198926"/>
                    <a:pt x="484319" y="2190222"/>
                  </a:cubicBezTo>
                  <a:cubicBezTo>
                    <a:pt x="500610" y="2185567"/>
                    <a:pt x="504886" y="2185552"/>
                    <a:pt x="524076" y="2182994"/>
                  </a:cubicBezTo>
                  <a:lnTo>
                    <a:pt x="552989" y="2179380"/>
                  </a:lnTo>
                  <a:cubicBezTo>
                    <a:pt x="585890" y="2168414"/>
                    <a:pt x="533927" y="2185236"/>
                    <a:pt x="581903" y="2172151"/>
                  </a:cubicBezTo>
                  <a:cubicBezTo>
                    <a:pt x="589254" y="2170146"/>
                    <a:pt x="596197" y="2166771"/>
                    <a:pt x="603589" y="2164923"/>
                  </a:cubicBezTo>
                  <a:lnTo>
                    <a:pt x="618045" y="2161309"/>
                  </a:lnTo>
                  <a:cubicBezTo>
                    <a:pt x="649120" y="2140591"/>
                    <a:pt x="609803" y="2165430"/>
                    <a:pt x="639731" y="2150466"/>
                  </a:cubicBezTo>
                  <a:cubicBezTo>
                    <a:pt x="643616" y="2148523"/>
                    <a:pt x="646604" y="2145001"/>
                    <a:pt x="650574" y="2143237"/>
                  </a:cubicBezTo>
                  <a:cubicBezTo>
                    <a:pt x="673137" y="2133209"/>
                    <a:pt x="667768" y="2141048"/>
                    <a:pt x="683102" y="2128781"/>
                  </a:cubicBezTo>
                  <a:cubicBezTo>
                    <a:pt x="690457" y="2122897"/>
                    <a:pt x="692194" y="2118756"/>
                    <a:pt x="697559" y="2110709"/>
                  </a:cubicBezTo>
                  <a:cubicBezTo>
                    <a:pt x="701712" y="2098251"/>
                    <a:pt x="730689" y="2089626"/>
                    <a:pt x="737315" y="2085410"/>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I"/>
            </a:p>
          </p:txBody>
        </p:sp>
        <p:sp>
          <p:nvSpPr>
            <p:cNvPr id="15" name="Freeform 14">
              <a:extLst>
                <a:ext uri="{FF2B5EF4-FFF2-40B4-BE49-F238E27FC236}">
                  <a16:creationId xmlns:a16="http://schemas.microsoft.com/office/drawing/2014/main" id="{C9F9E10A-5B03-93BE-07D6-80F62B22AD54}"/>
                </a:ext>
              </a:extLst>
            </p:cNvPr>
            <p:cNvSpPr/>
            <p:nvPr/>
          </p:nvSpPr>
          <p:spPr>
            <a:xfrm>
              <a:off x="8066825" y="2735972"/>
              <a:ext cx="430382" cy="484306"/>
            </a:xfrm>
            <a:custGeom>
              <a:avLst/>
              <a:gdLst>
                <a:gd name="connsiteX0" fmla="*/ 10977 w 430382"/>
                <a:gd name="connsiteY0" fmla="*/ 0 h 484306"/>
                <a:gd name="connsiteX1" fmla="*/ 10977 w 430382"/>
                <a:gd name="connsiteY1" fmla="*/ 0 h 484306"/>
                <a:gd name="connsiteX2" fmla="*/ 135 w 430382"/>
                <a:gd name="connsiteY2" fmla="*/ 140954 h 484306"/>
                <a:gd name="connsiteX3" fmla="*/ 29049 w 430382"/>
                <a:gd name="connsiteY3" fmla="*/ 296366 h 484306"/>
                <a:gd name="connsiteX4" fmla="*/ 39891 w 430382"/>
                <a:gd name="connsiteY4" fmla="*/ 336123 h 484306"/>
                <a:gd name="connsiteX5" fmla="*/ 144704 w 430382"/>
                <a:gd name="connsiteY5" fmla="*/ 444550 h 484306"/>
                <a:gd name="connsiteX6" fmla="*/ 198917 w 430382"/>
                <a:gd name="connsiteY6" fmla="*/ 469849 h 484306"/>
                <a:gd name="connsiteX7" fmla="*/ 271202 w 430382"/>
                <a:gd name="connsiteY7" fmla="*/ 484306 h 484306"/>
                <a:gd name="connsiteX8" fmla="*/ 408543 w 430382"/>
                <a:gd name="connsiteY8" fmla="*/ 480692 h 484306"/>
                <a:gd name="connsiteX9" fmla="*/ 415771 w 430382"/>
                <a:gd name="connsiteY9" fmla="*/ 462621 h 484306"/>
                <a:gd name="connsiteX10" fmla="*/ 419385 w 430382"/>
                <a:gd name="connsiteY10" fmla="*/ 444550 h 484306"/>
                <a:gd name="connsiteX11" fmla="*/ 426614 w 430382"/>
                <a:gd name="connsiteY11" fmla="*/ 422864 h 484306"/>
                <a:gd name="connsiteX12" fmla="*/ 430228 w 430382"/>
                <a:gd name="connsiteY12" fmla="*/ 379494 h 484306"/>
                <a:gd name="connsiteX13" fmla="*/ 412157 w 430382"/>
                <a:gd name="connsiteY13" fmla="*/ 274681 h 484306"/>
                <a:gd name="connsiteX14" fmla="*/ 404928 w 430382"/>
                <a:gd name="connsiteY14" fmla="*/ 263838 h 484306"/>
                <a:gd name="connsiteX15" fmla="*/ 386857 w 430382"/>
                <a:gd name="connsiteY15" fmla="*/ 224082 h 484306"/>
                <a:gd name="connsiteX16" fmla="*/ 376015 w 430382"/>
                <a:gd name="connsiteY16" fmla="*/ 206011 h 484306"/>
                <a:gd name="connsiteX17" fmla="*/ 368786 w 430382"/>
                <a:gd name="connsiteY17" fmla="*/ 191554 h 484306"/>
                <a:gd name="connsiteX18" fmla="*/ 332644 w 430382"/>
                <a:gd name="connsiteY18" fmla="*/ 151797 h 484306"/>
                <a:gd name="connsiteX19" fmla="*/ 292887 w 430382"/>
                <a:gd name="connsiteY19" fmla="*/ 140954 h 484306"/>
                <a:gd name="connsiteX20" fmla="*/ 260359 w 430382"/>
                <a:gd name="connsiteY20" fmla="*/ 137340 h 484306"/>
                <a:gd name="connsiteX21" fmla="*/ 155547 w 430382"/>
                <a:gd name="connsiteY21" fmla="*/ 130112 h 484306"/>
                <a:gd name="connsiteX22" fmla="*/ 115790 w 430382"/>
                <a:gd name="connsiteY22" fmla="*/ 122883 h 484306"/>
                <a:gd name="connsiteX23" fmla="*/ 101333 w 430382"/>
                <a:gd name="connsiteY23" fmla="*/ 119269 h 484306"/>
                <a:gd name="connsiteX24" fmla="*/ 94105 w 430382"/>
                <a:gd name="connsiteY24" fmla="*/ 108426 h 484306"/>
                <a:gd name="connsiteX25" fmla="*/ 86876 w 430382"/>
                <a:gd name="connsiteY25" fmla="*/ 86741 h 484306"/>
                <a:gd name="connsiteX26" fmla="*/ 79648 w 430382"/>
                <a:gd name="connsiteY26" fmla="*/ 75898 h 484306"/>
                <a:gd name="connsiteX27" fmla="*/ 72419 w 430382"/>
                <a:gd name="connsiteY27" fmla="*/ 54213 h 484306"/>
                <a:gd name="connsiteX28" fmla="*/ 43505 w 430382"/>
                <a:gd name="connsiteY28" fmla="*/ 32528 h 484306"/>
                <a:gd name="connsiteX29" fmla="*/ 32663 w 430382"/>
                <a:gd name="connsiteY29" fmla="*/ 25299 h 484306"/>
                <a:gd name="connsiteX30" fmla="*/ 10977 w 430382"/>
                <a:gd name="connsiteY30" fmla="*/ 0 h 48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30382" h="484306">
                  <a:moveTo>
                    <a:pt x="10977" y="0"/>
                  </a:moveTo>
                  <a:lnTo>
                    <a:pt x="10977" y="0"/>
                  </a:lnTo>
                  <a:cubicBezTo>
                    <a:pt x="7363" y="46985"/>
                    <a:pt x="-1174" y="93849"/>
                    <a:pt x="135" y="140954"/>
                  </a:cubicBezTo>
                  <a:cubicBezTo>
                    <a:pt x="2406" y="222713"/>
                    <a:pt x="12183" y="237333"/>
                    <a:pt x="29049" y="296366"/>
                  </a:cubicBezTo>
                  <a:cubicBezTo>
                    <a:pt x="32823" y="309574"/>
                    <a:pt x="33405" y="324015"/>
                    <a:pt x="39891" y="336123"/>
                  </a:cubicBezTo>
                  <a:cubicBezTo>
                    <a:pt x="68122" y="388822"/>
                    <a:pt x="94210" y="412992"/>
                    <a:pt x="144704" y="444550"/>
                  </a:cubicBezTo>
                  <a:cubicBezTo>
                    <a:pt x="161615" y="455119"/>
                    <a:pt x="179247" y="466570"/>
                    <a:pt x="198917" y="469849"/>
                  </a:cubicBezTo>
                  <a:cubicBezTo>
                    <a:pt x="252087" y="478711"/>
                    <a:pt x="228069" y="473524"/>
                    <a:pt x="271202" y="484306"/>
                  </a:cubicBezTo>
                  <a:lnTo>
                    <a:pt x="408543" y="480692"/>
                  </a:lnTo>
                  <a:cubicBezTo>
                    <a:pt x="414959" y="479730"/>
                    <a:pt x="413907" y="468835"/>
                    <a:pt x="415771" y="462621"/>
                  </a:cubicBezTo>
                  <a:cubicBezTo>
                    <a:pt x="417536" y="456737"/>
                    <a:pt x="417769" y="450476"/>
                    <a:pt x="419385" y="444550"/>
                  </a:cubicBezTo>
                  <a:cubicBezTo>
                    <a:pt x="421390" y="437199"/>
                    <a:pt x="424204" y="430093"/>
                    <a:pt x="426614" y="422864"/>
                  </a:cubicBezTo>
                  <a:cubicBezTo>
                    <a:pt x="427819" y="408407"/>
                    <a:pt x="431133" y="393973"/>
                    <a:pt x="430228" y="379494"/>
                  </a:cubicBezTo>
                  <a:cubicBezTo>
                    <a:pt x="429873" y="373812"/>
                    <a:pt x="419138" y="295624"/>
                    <a:pt x="412157" y="274681"/>
                  </a:cubicBezTo>
                  <a:cubicBezTo>
                    <a:pt x="410783" y="270560"/>
                    <a:pt x="406871" y="267723"/>
                    <a:pt x="404928" y="263838"/>
                  </a:cubicBezTo>
                  <a:cubicBezTo>
                    <a:pt x="398418" y="250818"/>
                    <a:pt x="393367" y="237102"/>
                    <a:pt x="386857" y="224082"/>
                  </a:cubicBezTo>
                  <a:cubicBezTo>
                    <a:pt x="383716" y="217799"/>
                    <a:pt x="379426" y="212152"/>
                    <a:pt x="376015" y="206011"/>
                  </a:cubicBezTo>
                  <a:cubicBezTo>
                    <a:pt x="373398" y="201301"/>
                    <a:pt x="371853" y="195984"/>
                    <a:pt x="368786" y="191554"/>
                  </a:cubicBezTo>
                  <a:cubicBezTo>
                    <a:pt x="357954" y="175908"/>
                    <a:pt x="349496" y="160223"/>
                    <a:pt x="332644" y="151797"/>
                  </a:cubicBezTo>
                  <a:cubicBezTo>
                    <a:pt x="316817" y="143883"/>
                    <a:pt x="310751" y="143336"/>
                    <a:pt x="292887" y="140954"/>
                  </a:cubicBezTo>
                  <a:cubicBezTo>
                    <a:pt x="282073" y="139512"/>
                    <a:pt x="271235" y="138199"/>
                    <a:pt x="260359" y="137340"/>
                  </a:cubicBezTo>
                  <a:lnTo>
                    <a:pt x="155547" y="130112"/>
                  </a:lnTo>
                  <a:cubicBezTo>
                    <a:pt x="139832" y="127493"/>
                    <a:pt x="130962" y="126255"/>
                    <a:pt x="115790" y="122883"/>
                  </a:cubicBezTo>
                  <a:cubicBezTo>
                    <a:pt x="110941" y="121805"/>
                    <a:pt x="106152" y="120474"/>
                    <a:pt x="101333" y="119269"/>
                  </a:cubicBezTo>
                  <a:cubicBezTo>
                    <a:pt x="98924" y="115655"/>
                    <a:pt x="95869" y="112395"/>
                    <a:pt x="94105" y="108426"/>
                  </a:cubicBezTo>
                  <a:cubicBezTo>
                    <a:pt x="91010" y="101463"/>
                    <a:pt x="91102" y="93081"/>
                    <a:pt x="86876" y="86741"/>
                  </a:cubicBezTo>
                  <a:cubicBezTo>
                    <a:pt x="84467" y="83127"/>
                    <a:pt x="81412" y="79867"/>
                    <a:pt x="79648" y="75898"/>
                  </a:cubicBezTo>
                  <a:cubicBezTo>
                    <a:pt x="76553" y="68935"/>
                    <a:pt x="77807" y="59601"/>
                    <a:pt x="72419" y="54213"/>
                  </a:cubicBezTo>
                  <a:cubicBezTo>
                    <a:pt x="51654" y="33448"/>
                    <a:pt x="62430" y="38836"/>
                    <a:pt x="43505" y="32528"/>
                  </a:cubicBezTo>
                  <a:cubicBezTo>
                    <a:pt x="39891" y="30118"/>
                    <a:pt x="36632" y="27063"/>
                    <a:pt x="32663" y="25299"/>
                  </a:cubicBezTo>
                  <a:cubicBezTo>
                    <a:pt x="14686" y="17309"/>
                    <a:pt x="14591" y="4217"/>
                    <a:pt x="10977" y="0"/>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I"/>
            </a:p>
          </p:txBody>
        </p:sp>
      </p:grpSp>
      <p:pic>
        <p:nvPicPr>
          <p:cNvPr id="9" name="Graphic 8">
            <a:extLst>
              <a:ext uri="{FF2B5EF4-FFF2-40B4-BE49-F238E27FC236}">
                <a16:creationId xmlns:a16="http://schemas.microsoft.com/office/drawing/2014/main" id="{3657BE0B-546E-CA82-D949-4AC7498CA23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934"/>
            <a:ext cx="1403189" cy="1292045"/>
          </a:xfrm>
          <a:prstGeom prst="rect">
            <a:avLst/>
          </a:prstGeom>
        </p:spPr>
      </p:pic>
      <p:sp>
        <p:nvSpPr>
          <p:cNvPr id="2" name="TextBox 1">
            <a:extLst>
              <a:ext uri="{FF2B5EF4-FFF2-40B4-BE49-F238E27FC236}">
                <a16:creationId xmlns:a16="http://schemas.microsoft.com/office/drawing/2014/main" id="{5233058C-5EB0-8E58-134F-97B80C8A2E1C}"/>
              </a:ext>
            </a:extLst>
          </p:cNvPr>
          <p:cNvSpPr txBox="1"/>
          <p:nvPr/>
        </p:nvSpPr>
        <p:spPr>
          <a:xfrm>
            <a:off x="557348" y="1244308"/>
            <a:ext cx="5253361" cy="369332"/>
          </a:xfrm>
          <a:prstGeom prst="rect">
            <a:avLst/>
          </a:prstGeom>
          <a:noFill/>
        </p:spPr>
        <p:txBody>
          <a:bodyPr wrap="none" rtlCol="0">
            <a:spAutoFit/>
          </a:bodyPr>
          <a:lstStyle/>
          <a:p>
            <a:r>
              <a:rPr lang="en-SI" dirty="0">
                <a:latin typeface="Inter Light" panose="02000503000000020004" pitchFamily="2" charset="0"/>
                <a:ea typeface="Inter Light" panose="02000503000000020004" pitchFamily="2" charset="0"/>
              </a:rPr>
              <a:t>DFT and </a:t>
            </a:r>
            <a:r>
              <a:rPr lang="en-SI" sz="1600" dirty="0">
                <a:latin typeface="Inter Light" panose="02000503000000020004" pitchFamily="2" charset="0"/>
                <a:ea typeface="Inter Light" panose="02000503000000020004" pitchFamily="2" charset="0"/>
              </a:rPr>
              <a:t>quantum</a:t>
            </a:r>
            <a:r>
              <a:rPr lang="en-SI" dirty="0">
                <a:latin typeface="Inter Light" panose="02000503000000020004" pitchFamily="2" charset="0"/>
                <a:ea typeface="Inter Light" panose="02000503000000020004" pitchFamily="2" charset="0"/>
              </a:rPr>
              <a:t> modelling proposed workflow</a:t>
            </a:r>
          </a:p>
        </p:txBody>
      </p:sp>
      <p:sp>
        <p:nvSpPr>
          <p:cNvPr id="3" name="TextBox 2">
            <a:extLst>
              <a:ext uri="{FF2B5EF4-FFF2-40B4-BE49-F238E27FC236}">
                <a16:creationId xmlns:a16="http://schemas.microsoft.com/office/drawing/2014/main" id="{A915DAAA-B99B-AC5C-C5ED-40FD8DC392D2}"/>
              </a:ext>
            </a:extLst>
          </p:cNvPr>
          <p:cNvSpPr txBox="1"/>
          <p:nvPr/>
        </p:nvSpPr>
        <p:spPr>
          <a:xfrm>
            <a:off x="1287777" y="1782105"/>
            <a:ext cx="2464017" cy="523220"/>
          </a:xfrm>
          <a:prstGeom prst="rect">
            <a:avLst/>
          </a:prstGeom>
          <a:noFill/>
        </p:spPr>
        <p:txBody>
          <a:bodyPr wrap="square">
            <a:spAutoFit/>
          </a:bodyPr>
          <a:lstStyle/>
          <a:p>
            <a:pPr algn="ctr"/>
            <a:r>
              <a:rPr lang="en-SI" sz="1400" b="1" dirty="0">
                <a:solidFill>
                  <a:srgbClr val="C00000"/>
                </a:solidFill>
                <a:latin typeface="Inter Light" panose="02000503000000020004" pitchFamily="2" charset="0"/>
                <a:ea typeface="Inter Light" panose="02000503000000020004" pitchFamily="2" charset="0"/>
              </a:rPr>
              <a:t>“Standard” DFT approach</a:t>
            </a:r>
            <a:endParaRPr lang="en-SI" sz="1400" dirty="0">
              <a:solidFill>
                <a:srgbClr val="C00000"/>
              </a:solidFill>
              <a:latin typeface="Inter Light" panose="02000503000000020004" pitchFamily="2" charset="0"/>
              <a:ea typeface="Inter Light" panose="02000503000000020004" pitchFamily="2" charset="0"/>
            </a:endParaRPr>
          </a:p>
          <a:p>
            <a:pPr algn="ctr"/>
            <a:endParaRPr lang="en-SI" sz="1400" dirty="0">
              <a:solidFill>
                <a:srgbClr val="C00000"/>
              </a:solidFill>
              <a:latin typeface="Inter Light" panose="02000503000000020004" pitchFamily="2" charset="0"/>
              <a:ea typeface="Inter Light" panose="02000503000000020004" pitchFamily="2" charset="0"/>
            </a:endParaRPr>
          </a:p>
        </p:txBody>
      </p:sp>
      <p:pic>
        <p:nvPicPr>
          <p:cNvPr id="4" name="Picture 2" descr="A further refined graphical representation of an extremely large three-dimensional parameter space, featuring a very high density of small cubes. This image showcases a single, large cube shape, made up of numerous tiny cubes, so closely packed that they form an almost perfectly smooth surface. The entire cube is uniformly colored in a sleek, glossy gray, emphasizing the smoothness and seamless nature of the surface. This visualization highlights the precision and scalability of parameter space calculations in a visually stunning manner.">
            <a:extLst>
              <a:ext uri="{FF2B5EF4-FFF2-40B4-BE49-F238E27FC236}">
                <a16:creationId xmlns:a16="http://schemas.microsoft.com/office/drawing/2014/main" id="{4009E63F-0FDD-8518-C960-AB988B9FE59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36933" y="2043715"/>
            <a:ext cx="4672248" cy="467224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2" descr="A graphical representation of an extremely large three-dimensional parameter space for calculating the best material property. The visualization shows a vast, expansive 3D grid composed of numerous small cubes, each representing a different calculation and color-coded to indicate various material properties. The cubes are arranged in layers, creating a complex and multi-layered structure. Some cubes are slightly glowing, suggesting active areas of calculation. The overall image conveys the complexity and scale of the parameter space used in materials science research.">
            <a:extLst>
              <a:ext uri="{FF2B5EF4-FFF2-40B4-BE49-F238E27FC236}">
                <a16:creationId xmlns:a16="http://schemas.microsoft.com/office/drawing/2014/main" id="{17181556-C54D-318A-6CF4-467CD8F4709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03728" y="1499312"/>
            <a:ext cx="4670730" cy="467073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Right Arrow 10">
            <a:extLst>
              <a:ext uri="{FF2B5EF4-FFF2-40B4-BE49-F238E27FC236}">
                <a16:creationId xmlns:a16="http://schemas.microsoft.com/office/drawing/2014/main" id="{8315C06C-BB42-8228-EC4D-A702A453EA86}"/>
              </a:ext>
            </a:extLst>
          </p:cNvPr>
          <p:cNvSpPr/>
          <p:nvPr/>
        </p:nvSpPr>
        <p:spPr>
          <a:xfrm>
            <a:off x="5803870" y="3865907"/>
            <a:ext cx="674641" cy="901874"/>
          </a:xfrm>
          <a:prstGeom prst="rightArrow">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I"/>
          </a:p>
        </p:txBody>
      </p:sp>
      <p:sp>
        <p:nvSpPr>
          <p:cNvPr id="12" name="TextBox 11">
            <a:extLst>
              <a:ext uri="{FF2B5EF4-FFF2-40B4-BE49-F238E27FC236}">
                <a16:creationId xmlns:a16="http://schemas.microsoft.com/office/drawing/2014/main" id="{2007D72A-FA65-5EBF-C5D4-2DEFEA59CC46}"/>
              </a:ext>
            </a:extLst>
          </p:cNvPr>
          <p:cNvSpPr txBox="1"/>
          <p:nvPr/>
        </p:nvSpPr>
        <p:spPr>
          <a:xfrm>
            <a:off x="4909181" y="2951946"/>
            <a:ext cx="2126392" cy="954107"/>
          </a:xfrm>
          <a:prstGeom prst="rect">
            <a:avLst/>
          </a:prstGeom>
          <a:noFill/>
        </p:spPr>
        <p:txBody>
          <a:bodyPr wrap="square">
            <a:spAutoFit/>
          </a:bodyPr>
          <a:lstStyle/>
          <a:p>
            <a:pPr algn="ctr"/>
            <a:r>
              <a:rPr lang="en-GB" sz="1400" dirty="0">
                <a:solidFill>
                  <a:srgbClr val="C00000"/>
                </a:solidFill>
                <a:latin typeface="Inter Light" panose="02000503000000020004" pitchFamily="2" charset="0"/>
                <a:ea typeface="Inter Light" panose="02000503000000020004" pitchFamily="2" charset="0"/>
              </a:rPr>
              <a:t>A combined </a:t>
            </a:r>
          </a:p>
          <a:p>
            <a:pPr marL="285750" indent="-285750" algn="ctr">
              <a:buFont typeface="Arial" panose="020B0604020202020204" pitchFamily="34" charset="0"/>
              <a:buChar char="•"/>
            </a:pPr>
            <a:r>
              <a:rPr lang="en-GB" sz="1400" dirty="0">
                <a:latin typeface="Inter Light" panose="02000503000000020004" pitchFamily="2" charset="0"/>
                <a:ea typeface="Inter Light" panose="02000503000000020004" pitchFamily="2" charset="0"/>
              </a:rPr>
              <a:t>AI/ML</a:t>
            </a:r>
          </a:p>
          <a:p>
            <a:pPr marL="285750" indent="-285750" algn="ctr">
              <a:buFont typeface="Arial" panose="020B0604020202020204" pitchFamily="34" charset="0"/>
              <a:buChar char="•"/>
            </a:pPr>
            <a:r>
              <a:rPr lang="en-GB" sz="1400" dirty="0">
                <a:latin typeface="Inter Light" panose="02000503000000020004" pitchFamily="2" charset="0"/>
                <a:ea typeface="Inter Light" panose="02000503000000020004" pitchFamily="2" charset="0"/>
              </a:rPr>
              <a:t>Quantum modelling approach</a:t>
            </a:r>
          </a:p>
        </p:txBody>
      </p:sp>
      <p:sp>
        <p:nvSpPr>
          <p:cNvPr id="13" name="TextBox 12">
            <a:extLst>
              <a:ext uri="{FF2B5EF4-FFF2-40B4-BE49-F238E27FC236}">
                <a16:creationId xmlns:a16="http://schemas.microsoft.com/office/drawing/2014/main" id="{5182F900-BBD8-2171-9456-2AB07987CC50}"/>
              </a:ext>
            </a:extLst>
          </p:cNvPr>
          <p:cNvSpPr txBox="1"/>
          <p:nvPr/>
        </p:nvSpPr>
        <p:spPr>
          <a:xfrm>
            <a:off x="1403189" y="166214"/>
            <a:ext cx="6430726" cy="369332"/>
          </a:xfrm>
          <a:prstGeom prst="rect">
            <a:avLst/>
          </a:prstGeom>
          <a:noFill/>
        </p:spPr>
        <p:txBody>
          <a:bodyPr wrap="square">
            <a:spAutoFit/>
          </a:bodyPr>
          <a:lstStyle/>
          <a:p>
            <a:r>
              <a:rPr lang="en-GB" dirty="0">
                <a:solidFill>
                  <a:srgbClr val="C00000"/>
                </a:solidFill>
                <a:latin typeface="Inter Light" panose="02000503000000020004" pitchFamily="2" charset="0"/>
                <a:ea typeface="Inter Light" panose="02000503000000020004" pitchFamily="2" charset="0"/>
              </a:rPr>
              <a:t>Material discovery - Big-data-driven challenges</a:t>
            </a:r>
            <a:endParaRPr lang="en-SI" dirty="0">
              <a:solidFill>
                <a:srgbClr val="C00000"/>
              </a:solidFill>
            </a:endParaRPr>
          </a:p>
        </p:txBody>
      </p:sp>
    </p:spTree>
    <p:extLst>
      <p:ext uri="{BB962C8B-B14F-4D97-AF65-F5344CB8AC3E}">
        <p14:creationId xmlns:p14="http://schemas.microsoft.com/office/powerpoint/2010/main" val="2497971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9D484DE-E06F-32FA-BE64-FA56783B6ABA}"/>
              </a:ext>
            </a:extLst>
          </p:cNvPr>
          <p:cNvPicPr>
            <a:picLocks noChangeAspect="1"/>
          </p:cNvPicPr>
          <p:nvPr/>
        </p:nvPicPr>
        <p:blipFill rotWithShape="1">
          <a:blip r:embed="rId3">
            <a:extLst>
              <a:ext uri="{28A0092B-C50C-407E-A947-70E740481C1C}">
                <a14:useLocalDpi xmlns:a14="http://schemas.microsoft.com/office/drawing/2010/main" val="0"/>
              </a:ext>
            </a:extLst>
          </a:blip>
          <a:srcRect l="58035" t="40871"/>
          <a:stretch/>
        </p:blipFill>
        <p:spPr>
          <a:xfrm flipH="1" flipV="1">
            <a:off x="15545" y="64611"/>
            <a:ext cx="7143224" cy="5661501"/>
          </a:xfrm>
          <a:prstGeom prst="rect">
            <a:avLst/>
          </a:prstGeom>
        </p:spPr>
      </p:pic>
      <p:pic>
        <p:nvPicPr>
          <p:cNvPr id="9" name="Graphic 8">
            <a:extLst>
              <a:ext uri="{FF2B5EF4-FFF2-40B4-BE49-F238E27FC236}">
                <a16:creationId xmlns:a16="http://schemas.microsoft.com/office/drawing/2014/main" id="{3657BE0B-546E-CA82-D949-4AC7498CA23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934"/>
            <a:ext cx="1403189" cy="1292045"/>
          </a:xfrm>
          <a:prstGeom prst="rect">
            <a:avLst/>
          </a:prstGeom>
        </p:spPr>
      </p:pic>
      <p:sp>
        <p:nvSpPr>
          <p:cNvPr id="82" name="Rounded Rectangle 81">
            <a:extLst>
              <a:ext uri="{FF2B5EF4-FFF2-40B4-BE49-F238E27FC236}">
                <a16:creationId xmlns:a16="http://schemas.microsoft.com/office/drawing/2014/main" id="{890A16EF-525F-0A0C-050F-BB527205C771}"/>
              </a:ext>
            </a:extLst>
          </p:cNvPr>
          <p:cNvSpPr/>
          <p:nvPr/>
        </p:nvSpPr>
        <p:spPr>
          <a:xfrm>
            <a:off x="1316156" y="1479144"/>
            <a:ext cx="7905484" cy="5140434"/>
          </a:xfrm>
          <a:prstGeom prst="roundRect">
            <a:avLst>
              <a:gd name="adj" fmla="val 2269"/>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I"/>
          </a:p>
        </p:txBody>
      </p:sp>
      <p:sp>
        <p:nvSpPr>
          <p:cNvPr id="4" name="TextBox 3">
            <a:extLst>
              <a:ext uri="{FF2B5EF4-FFF2-40B4-BE49-F238E27FC236}">
                <a16:creationId xmlns:a16="http://schemas.microsoft.com/office/drawing/2014/main" id="{F174F776-F23D-F58B-9C89-61912116EE96}"/>
              </a:ext>
            </a:extLst>
          </p:cNvPr>
          <p:cNvSpPr txBox="1"/>
          <p:nvPr/>
        </p:nvSpPr>
        <p:spPr>
          <a:xfrm>
            <a:off x="3587157" y="6401127"/>
            <a:ext cx="5489256" cy="246221"/>
          </a:xfrm>
          <a:prstGeom prst="rect">
            <a:avLst/>
          </a:prstGeom>
          <a:noFill/>
        </p:spPr>
        <p:txBody>
          <a:bodyPr wrap="square">
            <a:spAutoFit/>
          </a:bodyPr>
          <a:lstStyle/>
          <a:p>
            <a:r>
              <a:rPr lang="en-GB" sz="1000" dirty="0">
                <a:latin typeface="+mj-lt"/>
              </a:rPr>
              <a:t>Merchant, Amil, et al. "Scaling deep learning for materials discovery." Nature 624.7990 (2023): 80-85.</a:t>
            </a:r>
            <a:endParaRPr lang="en-SI" sz="1000" dirty="0">
              <a:latin typeface="+mj-lt"/>
            </a:endParaRPr>
          </a:p>
        </p:txBody>
      </p:sp>
      <p:pic>
        <p:nvPicPr>
          <p:cNvPr id="5" name="Picture 4">
            <a:extLst>
              <a:ext uri="{FF2B5EF4-FFF2-40B4-BE49-F238E27FC236}">
                <a16:creationId xmlns:a16="http://schemas.microsoft.com/office/drawing/2014/main" id="{38D155E8-722B-2F7F-9A63-FC4AA4114005}"/>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1801" b="14811"/>
          <a:stretch/>
        </p:blipFill>
        <p:spPr>
          <a:xfrm>
            <a:off x="1811839" y="1625172"/>
            <a:ext cx="3861410" cy="3118344"/>
          </a:xfrm>
          <a:prstGeom prst="rect">
            <a:avLst/>
          </a:prstGeom>
        </p:spPr>
      </p:pic>
      <p:pic>
        <p:nvPicPr>
          <p:cNvPr id="10" name="Picture 9">
            <a:extLst>
              <a:ext uri="{FF2B5EF4-FFF2-40B4-BE49-F238E27FC236}">
                <a16:creationId xmlns:a16="http://schemas.microsoft.com/office/drawing/2014/main" id="{7A49D5B0-527A-D890-D1D4-53AE886CB3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73249" y="1632325"/>
            <a:ext cx="3266210" cy="3013885"/>
          </a:xfrm>
          <a:prstGeom prst="rect">
            <a:avLst/>
          </a:prstGeom>
        </p:spPr>
      </p:pic>
      <p:sp>
        <p:nvSpPr>
          <p:cNvPr id="17" name="TextBox 16">
            <a:extLst>
              <a:ext uri="{FF2B5EF4-FFF2-40B4-BE49-F238E27FC236}">
                <a16:creationId xmlns:a16="http://schemas.microsoft.com/office/drawing/2014/main" id="{2F158055-19CE-9298-683F-5BB3C152DD36}"/>
              </a:ext>
            </a:extLst>
          </p:cNvPr>
          <p:cNvSpPr txBox="1"/>
          <p:nvPr/>
        </p:nvSpPr>
        <p:spPr>
          <a:xfrm>
            <a:off x="1925007" y="4947972"/>
            <a:ext cx="6687782" cy="954107"/>
          </a:xfrm>
          <a:prstGeom prst="rect">
            <a:avLst/>
          </a:prstGeom>
          <a:noFill/>
        </p:spPr>
        <p:txBody>
          <a:bodyPr wrap="square">
            <a:spAutoFit/>
          </a:bodyPr>
          <a:lstStyle/>
          <a:p>
            <a:r>
              <a:rPr lang="en-GB" sz="1400" dirty="0">
                <a:solidFill>
                  <a:srgbClr val="0D0D0D"/>
                </a:solidFill>
                <a:effectLst/>
                <a:latin typeface="Inter Light" panose="02000503000000020004" pitchFamily="2" charset="0"/>
                <a:ea typeface="Inter Light" panose="02000503000000020004" pitchFamily="2" charset="0"/>
              </a:rPr>
              <a:t>Scientists know of about 48.000 different crystals</a:t>
            </a:r>
            <a:r>
              <a:rPr lang="en-GB" sz="1400" dirty="0">
                <a:solidFill>
                  <a:srgbClr val="0D0D0D"/>
                </a:solidFill>
                <a:latin typeface="Inter Light" panose="02000503000000020004" pitchFamily="2" charset="0"/>
                <a:ea typeface="Inter Light" panose="02000503000000020004" pitchFamily="2" charset="0"/>
              </a:rPr>
              <a:t>.</a:t>
            </a:r>
            <a:r>
              <a:rPr lang="en-GB" sz="1400" dirty="0">
                <a:solidFill>
                  <a:srgbClr val="0D0D0D"/>
                </a:solidFill>
                <a:effectLst/>
                <a:latin typeface="Inter Light" panose="02000503000000020004" pitchFamily="2" charset="0"/>
                <a:ea typeface="Inter Light" panose="02000503000000020004" pitchFamily="2" charset="0"/>
              </a:rPr>
              <a:t> DeepMind has created a machine-learning tool called </a:t>
            </a:r>
            <a:r>
              <a:rPr lang="en-GB" sz="1400" dirty="0">
                <a:latin typeface="Inter Light" panose="02000503000000020004" pitchFamily="2" charset="0"/>
                <a:ea typeface="Inter Light" panose="02000503000000020004" pitchFamily="2" charset="0"/>
              </a:rPr>
              <a:t>gn</a:t>
            </a:r>
            <a:r>
              <a:rPr lang="en-GB" sz="1400" dirty="0">
                <a:solidFill>
                  <a:srgbClr val="0D0D0D"/>
                </a:solidFill>
                <a:effectLst/>
                <a:latin typeface="Inter Light" panose="02000503000000020004" pitchFamily="2" charset="0"/>
                <a:ea typeface="Inter Light" panose="02000503000000020004" pitchFamily="2" charset="0"/>
              </a:rPr>
              <a:t>o</a:t>
            </a:r>
            <a:r>
              <a:rPr lang="en-GB" sz="1400" dirty="0">
                <a:latin typeface="Inter Light" panose="02000503000000020004" pitchFamily="2" charset="0"/>
                <a:ea typeface="Inter Light" panose="02000503000000020004" pitchFamily="2" charset="0"/>
              </a:rPr>
              <a:t>me</a:t>
            </a:r>
            <a:r>
              <a:rPr lang="en-GB" sz="1400" dirty="0">
                <a:solidFill>
                  <a:srgbClr val="0D0D0D"/>
                </a:solidFill>
                <a:effectLst/>
                <a:latin typeface="Inter Light" panose="02000503000000020004" pitchFamily="2" charset="0"/>
                <a:ea typeface="Inter Light" panose="02000503000000020004" pitchFamily="2" charset="0"/>
              </a:rPr>
              <a:t> (Graph Networks for Materials Exploration) that can use existing libraries of chemical structures to predict new ones. </a:t>
            </a:r>
            <a:r>
              <a:rPr lang="en-GB" sz="1400" dirty="0">
                <a:solidFill>
                  <a:srgbClr val="C00000"/>
                </a:solidFill>
                <a:effectLst/>
                <a:latin typeface="Inter Light" panose="02000503000000020004" pitchFamily="2" charset="0"/>
                <a:ea typeface="Inter Light" panose="02000503000000020004" pitchFamily="2" charset="0"/>
              </a:rPr>
              <a:t>It came up with 2.200.000 crystal structures, each new to science.</a:t>
            </a:r>
            <a:endParaRPr lang="en-SI" sz="1400" dirty="0">
              <a:solidFill>
                <a:srgbClr val="C00000"/>
              </a:solidFill>
              <a:latin typeface="Inter Light" panose="02000503000000020004" pitchFamily="2" charset="0"/>
              <a:ea typeface="Inter Light" panose="02000503000000020004" pitchFamily="2" charset="0"/>
            </a:endParaRPr>
          </a:p>
        </p:txBody>
      </p:sp>
      <p:sp>
        <p:nvSpPr>
          <p:cNvPr id="22" name="TextBox 21">
            <a:extLst>
              <a:ext uri="{FF2B5EF4-FFF2-40B4-BE49-F238E27FC236}">
                <a16:creationId xmlns:a16="http://schemas.microsoft.com/office/drawing/2014/main" id="{8449E900-136C-B6B3-6688-0286DDB48A0E}"/>
              </a:ext>
            </a:extLst>
          </p:cNvPr>
          <p:cNvSpPr txBox="1"/>
          <p:nvPr/>
        </p:nvSpPr>
        <p:spPr>
          <a:xfrm>
            <a:off x="2296381" y="1230520"/>
            <a:ext cx="4385412" cy="338554"/>
          </a:xfrm>
          <a:prstGeom prst="rect">
            <a:avLst/>
          </a:prstGeom>
          <a:solidFill>
            <a:schemeClr val="bg1"/>
          </a:solidFill>
        </p:spPr>
        <p:txBody>
          <a:bodyPr wrap="square" rtlCol="0">
            <a:spAutoFit/>
          </a:bodyPr>
          <a:lstStyle/>
          <a:p>
            <a:r>
              <a:rPr lang="en-GB" sz="1600" dirty="0">
                <a:solidFill>
                  <a:srgbClr val="C00000"/>
                </a:solidFill>
                <a:latin typeface="Inter Light" panose="02000503000000020004" pitchFamily="2" charset="0"/>
                <a:ea typeface="Inter Light" panose="02000503000000020004" pitchFamily="2" charset="0"/>
              </a:rPr>
              <a:t>Are we in the decline of disruptive science?</a:t>
            </a:r>
            <a:endParaRPr lang="en-SI" sz="1600" dirty="0">
              <a:solidFill>
                <a:srgbClr val="C00000"/>
              </a:solidFill>
              <a:latin typeface="Inter Light" panose="02000503000000020004" pitchFamily="2" charset="0"/>
              <a:ea typeface="Inter Light" panose="02000503000000020004" pitchFamily="2" charset="0"/>
            </a:endParaRPr>
          </a:p>
        </p:txBody>
      </p:sp>
      <p:pic>
        <p:nvPicPr>
          <p:cNvPr id="23" name="Picture 22">
            <a:extLst>
              <a:ext uri="{FF2B5EF4-FFF2-40B4-BE49-F238E27FC236}">
                <a16:creationId xmlns:a16="http://schemas.microsoft.com/office/drawing/2014/main" id="{DA044A4F-BBAB-2FF1-46FE-C516DE6099E7}"/>
              </a:ext>
            </a:extLst>
          </p:cNvPr>
          <p:cNvPicPr>
            <a:picLocks noChangeAspect="1"/>
          </p:cNvPicPr>
          <p:nvPr/>
        </p:nvPicPr>
        <p:blipFill>
          <a:blip r:embed="rId8"/>
          <a:stretch>
            <a:fillRect/>
          </a:stretch>
        </p:blipFill>
        <p:spPr>
          <a:xfrm>
            <a:off x="765079" y="525681"/>
            <a:ext cx="1777681" cy="1385751"/>
          </a:xfrm>
          <a:prstGeom prst="rect">
            <a:avLst/>
          </a:prstGeom>
        </p:spPr>
      </p:pic>
      <p:sp>
        <p:nvSpPr>
          <p:cNvPr id="3" name="TextBox 2">
            <a:extLst>
              <a:ext uri="{FF2B5EF4-FFF2-40B4-BE49-F238E27FC236}">
                <a16:creationId xmlns:a16="http://schemas.microsoft.com/office/drawing/2014/main" id="{F2D226A2-F5C7-ABD7-D3F8-7437491FADF1}"/>
              </a:ext>
            </a:extLst>
          </p:cNvPr>
          <p:cNvSpPr txBox="1"/>
          <p:nvPr/>
        </p:nvSpPr>
        <p:spPr>
          <a:xfrm>
            <a:off x="1412628" y="178452"/>
            <a:ext cx="6137789" cy="369332"/>
          </a:xfrm>
          <a:prstGeom prst="rect">
            <a:avLst/>
          </a:prstGeom>
          <a:noFill/>
        </p:spPr>
        <p:txBody>
          <a:bodyPr wrap="square" rtlCol="0">
            <a:spAutoFit/>
          </a:bodyPr>
          <a:lstStyle/>
          <a:p>
            <a:r>
              <a:rPr lang="en-GB" dirty="0">
                <a:solidFill>
                  <a:srgbClr val="C00000"/>
                </a:solidFill>
                <a:latin typeface="Inter Light" panose="02000503000000020004" pitchFamily="2" charset="0"/>
                <a:ea typeface="Inter Light" panose="02000503000000020004" pitchFamily="2" charset="0"/>
              </a:rPr>
              <a:t>Challenges &amp; prospects</a:t>
            </a:r>
            <a:endParaRPr lang="en-SI" dirty="0">
              <a:solidFill>
                <a:srgbClr val="C00000"/>
              </a:solidFill>
              <a:latin typeface="Inter Light" panose="02000503000000020004" pitchFamily="2" charset="0"/>
              <a:ea typeface="Inter Light" panose="02000503000000020004" pitchFamily="2" charset="0"/>
            </a:endParaRPr>
          </a:p>
        </p:txBody>
      </p:sp>
      <p:pic>
        <p:nvPicPr>
          <p:cNvPr id="14" name="Picture 13">
            <a:extLst>
              <a:ext uri="{FF2B5EF4-FFF2-40B4-BE49-F238E27FC236}">
                <a16:creationId xmlns:a16="http://schemas.microsoft.com/office/drawing/2014/main" id="{D3AD7CFE-DED3-B210-6B65-BAC4514C5C45}"/>
              </a:ext>
            </a:extLst>
          </p:cNvPr>
          <p:cNvPicPr>
            <a:picLocks noChangeAspect="1"/>
          </p:cNvPicPr>
          <p:nvPr/>
        </p:nvPicPr>
        <p:blipFill>
          <a:blip r:embed="rId9"/>
          <a:stretch>
            <a:fillRect/>
          </a:stretch>
        </p:blipFill>
        <p:spPr>
          <a:xfrm>
            <a:off x="9343553" y="40570"/>
            <a:ext cx="2825359" cy="1438574"/>
          </a:xfrm>
          <a:prstGeom prst="rect">
            <a:avLst/>
          </a:prstGeom>
        </p:spPr>
      </p:pic>
      <p:pic>
        <p:nvPicPr>
          <p:cNvPr id="20" name="Graphic 19">
            <a:extLst>
              <a:ext uri="{FF2B5EF4-FFF2-40B4-BE49-F238E27FC236}">
                <a16:creationId xmlns:a16="http://schemas.microsoft.com/office/drawing/2014/main" id="{5A550D7A-CDCB-D0B3-D93E-DB286B65723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605140" y="34135"/>
            <a:ext cx="318835" cy="301445"/>
          </a:xfrm>
          <a:prstGeom prst="rect">
            <a:avLst/>
          </a:prstGeom>
        </p:spPr>
      </p:pic>
      <p:pic>
        <p:nvPicPr>
          <p:cNvPr id="24" name="Graphic 23">
            <a:extLst>
              <a:ext uri="{FF2B5EF4-FFF2-40B4-BE49-F238E27FC236}">
                <a16:creationId xmlns:a16="http://schemas.microsoft.com/office/drawing/2014/main" id="{3413D8DC-3B97-078E-CC3B-5C8CEE22581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230978" y="16094"/>
            <a:ext cx="318835" cy="318836"/>
          </a:xfrm>
          <a:prstGeom prst="rect">
            <a:avLst/>
          </a:prstGeom>
        </p:spPr>
      </p:pic>
      <p:pic>
        <p:nvPicPr>
          <p:cNvPr id="25" name="Picture 4" descr="3,682,600+ Environment Symbols Stock Illustrations, Royalty-Free Vector  Graphics &amp; Clip Art - iStock">
            <a:extLst>
              <a:ext uri="{FF2B5EF4-FFF2-40B4-BE49-F238E27FC236}">
                <a16:creationId xmlns:a16="http://schemas.microsoft.com/office/drawing/2014/main" id="{DBB7364A-BBD3-C150-2927-7F1AD0BDFC74}"/>
              </a:ext>
            </a:extLst>
          </p:cNvPr>
          <p:cNvPicPr>
            <a:picLocks noChangeAspect="1" noChangeArrowheads="1"/>
          </p:cNvPicPr>
          <p:nvPr/>
        </p:nvPicPr>
        <p:blipFill>
          <a:blip r:embed="rId14">
            <a:alphaModFix amt="50000"/>
            <a:extLst>
              <a:ext uri="{28A0092B-C50C-407E-A947-70E740481C1C}">
                <a14:useLocalDpi xmlns:a14="http://schemas.microsoft.com/office/drawing/2010/main" val="0"/>
              </a:ext>
            </a:extLst>
          </a:blip>
          <a:srcRect/>
          <a:stretch>
            <a:fillRect/>
          </a:stretch>
        </p:blipFill>
        <p:spPr bwMode="auto">
          <a:xfrm>
            <a:off x="10921388" y="-79772"/>
            <a:ext cx="562124" cy="562124"/>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960CA880-317B-3EC6-CFAD-C331991C19A6}"/>
              </a:ext>
            </a:extLst>
          </p:cNvPr>
          <p:cNvSpPr txBox="1"/>
          <p:nvPr/>
        </p:nvSpPr>
        <p:spPr>
          <a:xfrm>
            <a:off x="9972215" y="359242"/>
            <a:ext cx="1633210" cy="246221"/>
          </a:xfrm>
          <a:prstGeom prst="rect">
            <a:avLst/>
          </a:prstGeom>
          <a:noFill/>
        </p:spPr>
        <p:txBody>
          <a:bodyPr wrap="square">
            <a:spAutoFit/>
          </a:bodyPr>
          <a:lstStyle/>
          <a:p>
            <a:pPr lvl="0" algn="ctr">
              <a:buNone/>
            </a:pPr>
            <a:r>
              <a:rPr lang="en-US" sz="1000" cap="none" spc="0" dirty="0">
                <a:ln w="0"/>
                <a:solidFill>
                  <a:schemeClr val="tx1"/>
                </a:solidFill>
                <a:latin typeface="Inter Light Italic" panose="02000503000000020004" pitchFamily="2" charset="0"/>
                <a:ea typeface="Inter Light Italic" panose="02000503000000020004" pitchFamily="2" charset="0"/>
              </a:rPr>
              <a:t>Societal Challenges</a:t>
            </a:r>
            <a:endParaRPr lang="sl-SI" sz="1000" cap="none" spc="0" dirty="0">
              <a:ln w="0"/>
              <a:solidFill>
                <a:schemeClr val="tx1"/>
              </a:solidFill>
              <a:latin typeface="Inter Light Italic" panose="02000503000000020004" pitchFamily="2" charset="0"/>
              <a:ea typeface="Inter Light Italic" panose="02000503000000020004" pitchFamily="2" charset="0"/>
            </a:endParaRPr>
          </a:p>
        </p:txBody>
      </p:sp>
    </p:spTree>
    <p:extLst>
      <p:ext uri="{BB962C8B-B14F-4D97-AF65-F5344CB8AC3E}">
        <p14:creationId xmlns:p14="http://schemas.microsoft.com/office/powerpoint/2010/main" val="748318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9D484DE-E06F-32FA-BE64-FA56783B6ABA}"/>
              </a:ext>
            </a:extLst>
          </p:cNvPr>
          <p:cNvPicPr>
            <a:picLocks noChangeAspect="1"/>
          </p:cNvPicPr>
          <p:nvPr/>
        </p:nvPicPr>
        <p:blipFill rotWithShape="1">
          <a:blip r:embed="rId3">
            <a:extLst>
              <a:ext uri="{28A0092B-C50C-407E-A947-70E740481C1C}">
                <a14:useLocalDpi xmlns:a14="http://schemas.microsoft.com/office/drawing/2010/main" val="0"/>
              </a:ext>
            </a:extLst>
          </a:blip>
          <a:srcRect l="58035" t="40871"/>
          <a:stretch/>
        </p:blipFill>
        <p:spPr>
          <a:xfrm flipH="1" flipV="1">
            <a:off x="15545" y="64611"/>
            <a:ext cx="7143224" cy="5661501"/>
          </a:xfrm>
          <a:prstGeom prst="rect">
            <a:avLst/>
          </a:prstGeom>
        </p:spPr>
      </p:pic>
      <p:pic>
        <p:nvPicPr>
          <p:cNvPr id="9" name="Graphic 8">
            <a:extLst>
              <a:ext uri="{FF2B5EF4-FFF2-40B4-BE49-F238E27FC236}">
                <a16:creationId xmlns:a16="http://schemas.microsoft.com/office/drawing/2014/main" id="{3657BE0B-546E-CA82-D949-4AC7498CA23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934"/>
            <a:ext cx="1403189" cy="1292045"/>
          </a:xfrm>
          <a:prstGeom prst="rect">
            <a:avLst/>
          </a:prstGeom>
        </p:spPr>
      </p:pic>
      <p:sp>
        <p:nvSpPr>
          <p:cNvPr id="79" name="TextBox 78">
            <a:extLst>
              <a:ext uri="{FF2B5EF4-FFF2-40B4-BE49-F238E27FC236}">
                <a16:creationId xmlns:a16="http://schemas.microsoft.com/office/drawing/2014/main" id="{3A941BE9-93CD-7300-8A67-03862C34EDC3}"/>
              </a:ext>
            </a:extLst>
          </p:cNvPr>
          <p:cNvSpPr txBox="1"/>
          <p:nvPr/>
        </p:nvSpPr>
        <p:spPr>
          <a:xfrm>
            <a:off x="5310135" y="6233856"/>
            <a:ext cx="4445461" cy="246221"/>
          </a:xfrm>
          <a:prstGeom prst="rect">
            <a:avLst/>
          </a:prstGeom>
          <a:noFill/>
        </p:spPr>
        <p:txBody>
          <a:bodyPr wrap="square">
            <a:spAutoFit/>
          </a:bodyPr>
          <a:lstStyle/>
          <a:p>
            <a:r>
              <a:rPr lang="en-GB" sz="1000" dirty="0">
                <a:solidFill>
                  <a:srgbClr val="242424"/>
                </a:solidFill>
                <a:highlight>
                  <a:srgbClr val="FFFFFF"/>
                </a:highlight>
                <a:latin typeface="+mj-lt"/>
              </a:rPr>
              <a:t>Park, M., </a:t>
            </a:r>
            <a:r>
              <a:rPr lang="en-GB" sz="1000" dirty="0" err="1">
                <a:solidFill>
                  <a:srgbClr val="242424"/>
                </a:solidFill>
                <a:highlight>
                  <a:srgbClr val="FFFFFF"/>
                </a:highlight>
                <a:latin typeface="+mj-lt"/>
              </a:rPr>
              <a:t>Leahey</a:t>
            </a:r>
            <a:r>
              <a:rPr lang="en-GB" sz="1000" dirty="0">
                <a:solidFill>
                  <a:srgbClr val="242424"/>
                </a:solidFill>
                <a:highlight>
                  <a:srgbClr val="FFFFFF"/>
                </a:highlight>
                <a:latin typeface="+mj-lt"/>
              </a:rPr>
              <a:t>, E., &amp; Funk, R. J. (2023). Nature, 613(7942), 138-144.</a:t>
            </a:r>
            <a:endParaRPr lang="en-SI" sz="1000" dirty="0">
              <a:solidFill>
                <a:srgbClr val="242424"/>
              </a:solidFill>
              <a:highlight>
                <a:srgbClr val="FFFFFF"/>
              </a:highlight>
              <a:latin typeface="+mj-lt"/>
            </a:endParaRPr>
          </a:p>
        </p:txBody>
      </p:sp>
      <p:sp>
        <p:nvSpPr>
          <p:cNvPr id="82" name="Rounded Rectangle 81">
            <a:extLst>
              <a:ext uri="{FF2B5EF4-FFF2-40B4-BE49-F238E27FC236}">
                <a16:creationId xmlns:a16="http://schemas.microsoft.com/office/drawing/2014/main" id="{890A16EF-525F-0A0C-050F-BB527205C771}"/>
              </a:ext>
            </a:extLst>
          </p:cNvPr>
          <p:cNvSpPr/>
          <p:nvPr/>
        </p:nvSpPr>
        <p:spPr>
          <a:xfrm>
            <a:off x="1357393" y="1317455"/>
            <a:ext cx="7905484" cy="5140434"/>
          </a:xfrm>
          <a:prstGeom prst="roundRect">
            <a:avLst>
              <a:gd name="adj" fmla="val 2269"/>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I"/>
          </a:p>
        </p:txBody>
      </p:sp>
      <p:sp>
        <p:nvSpPr>
          <p:cNvPr id="77" name="TextBox 76">
            <a:extLst>
              <a:ext uri="{FF2B5EF4-FFF2-40B4-BE49-F238E27FC236}">
                <a16:creationId xmlns:a16="http://schemas.microsoft.com/office/drawing/2014/main" id="{D01CD41A-9035-B7FD-4C6C-E2F4CB42E2D2}"/>
              </a:ext>
            </a:extLst>
          </p:cNvPr>
          <p:cNvSpPr txBox="1"/>
          <p:nvPr/>
        </p:nvSpPr>
        <p:spPr>
          <a:xfrm>
            <a:off x="2042667" y="1094894"/>
            <a:ext cx="4385412" cy="338554"/>
          </a:xfrm>
          <a:prstGeom prst="rect">
            <a:avLst/>
          </a:prstGeom>
          <a:solidFill>
            <a:schemeClr val="bg1"/>
          </a:solidFill>
        </p:spPr>
        <p:txBody>
          <a:bodyPr wrap="square" rtlCol="0">
            <a:spAutoFit/>
          </a:bodyPr>
          <a:lstStyle/>
          <a:p>
            <a:r>
              <a:rPr lang="en-GB" sz="1600" dirty="0">
                <a:solidFill>
                  <a:srgbClr val="C00000"/>
                </a:solidFill>
                <a:latin typeface="Inter Light" panose="02000503000000020004" pitchFamily="2" charset="0"/>
                <a:ea typeface="Inter Light" panose="02000503000000020004" pitchFamily="2" charset="0"/>
              </a:rPr>
              <a:t>Are we in the decline of disruptive science?</a:t>
            </a:r>
            <a:endParaRPr lang="en-SI" sz="1600" dirty="0">
              <a:solidFill>
                <a:srgbClr val="C00000"/>
              </a:solidFill>
              <a:latin typeface="Inter Light" panose="02000503000000020004" pitchFamily="2" charset="0"/>
              <a:ea typeface="Inter Light" panose="02000503000000020004" pitchFamily="2" charset="0"/>
            </a:endParaRPr>
          </a:p>
        </p:txBody>
      </p:sp>
      <p:sp>
        <p:nvSpPr>
          <p:cNvPr id="20" name="TextBox 19">
            <a:extLst>
              <a:ext uri="{FF2B5EF4-FFF2-40B4-BE49-F238E27FC236}">
                <a16:creationId xmlns:a16="http://schemas.microsoft.com/office/drawing/2014/main" id="{C6920995-72F3-AF0C-10C5-4EBEE2066672}"/>
              </a:ext>
            </a:extLst>
          </p:cNvPr>
          <p:cNvSpPr txBox="1"/>
          <p:nvPr/>
        </p:nvSpPr>
        <p:spPr>
          <a:xfrm>
            <a:off x="2583295" y="5847711"/>
            <a:ext cx="6110563" cy="307777"/>
          </a:xfrm>
          <a:prstGeom prst="rect">
            <a:avLst/>
          </a:prstGeom>
          <a:solidFill>
            <a:schemeClr val="bg1"/>
          </a:solidFill>
        </p:spPr>
        <p:txBody>
          <a:bodyPr wrap="square" rtlCol="0">
            <a:spAutoFit/>
          </a:bodyPr>
          <a:lstStyle/>
          <a:p>
            <a:pPr algn="ctr"/>
            <a:r>
              <a:rPr lang="en-GB" sz="1400" b="1" dirty="0">
                <a:latin typeface="Inter Light" panose="02000503000000020004" pitchFamily="2" charset="0"/>
                <a:ea typeface="Inter Light" panose="02000503000000020004" pitchFamily="2" charset="0"/>
              </a:rPr>
              <a:t>The decline in disruptive science </a:t>
            </a:r>
            <a:r>
              <a:rPr lang="en-SI" sz="1400" b="1" dirty="0">
                <a:latin typeface="AppleMyungjo" pitchFamily="2" charset="-127"/>
                <a:ea typeface="AppleMyungjo" pitchFamily="2" charset="-127"/>
              </a:rPr>
              <a:t>≠ </a:t>
            </a:r>
            <a:r>
              <a:rPr lang="en-GB" sz="1400" b="1" dirty="0">
                <a:latin typeface="Inter Light" panose="02000503000000020004" pitchFamily="2" charset="0"/>
                <a:ea typeface="Inter Light" panose="02000503000000020004" pitchFamily="2" charset="0"/>
              </a:rPr>
              <a:t>decline in the quality of science</a:t>
            </a:r>
            <a:endParaRPr lang="en-SI" sz="1400" b="1" dirty="0">
              <a:latin typeface="Inter Light" panose="02000503000000020004" pitchFamily="2" charset="0"/>
              <a:ea typeface="Inter Light" panose="02000503000000020004" pitchFamily="2" charset="0"/>
            </a:endParaRPr>
          </a:p>
        </p:txBody>
      </p:sp>
      <p:sp>
        <p:nvSpPr>
          <p:cNvPr id="27" name="TextBox 26">
            <a:extLst>
              <a:ext uri="{FF2B5EF4-FFF2-40B4-BE49-F238E27FC236}">
                <a16:creationId xmlns:a16="http://schemas.microsoft.com/office/drawing/2014/main" id="{E839C839-9CF7-91A5-360F-564AC9954F05}"/>
              </a:ext>
            </a:extLst>
          </p:cNvPr>
          <p:cNvSpPr txBox="1"/>
          <p:nvPr/>
        </p:nvSpPr>
        <p:spPr>
          <a:xfrm>
            <a:off x="3811117" y="1480148"/>
            <a:ext cx="5195393" cy="1600438"/>
          </a:xfrm>
          <a:prstGeom prst="rect">
            <a:avLst/>
          </a:prstGeom>
          <a:noFill/>
        </p:spPr>
        <p:txBody>
          <a:bodyPr wrap="square">
            <a:spAutoFit/>
          </a:bodyPr>
          <a:lstStyle/>
          <a:p>
            <a:pPr algn="l"/>
            <a:r>
              <a:rPr lang="en-GB" sz="1400" b="1" dirty="0">
                <a:latin typeface="Inter Light" panose="02000503000000020004" pitchFamily="2" charset="0"/>
                <a:ea typeface="Inter Light" panose="02000503000000020004" pitchFamily="2" charset="0"/>
              </a:rPr>
              <a:t>Possible causes of the decline:</a:t>
            </a:r>
          </a:p>
          <a:p>
            <a:pPr marL="342900" indent="-342900" algn="l">
              <a:buFont typeface="+mj-lt"/>
              <a:buAutoNum type="arabicPeriod"/>
            </a:pPr>
            <a:r>
              <a:rPr lang="en-GB" sz="1400" dirty="0">
                <a:latin typeface="Inter Light" panose="02000503000000020004" pitchFamily="2" charset="0"/>
                <a:ea typeface="Inter Light" panose="02000503000000020004" pitchFamily="2" charset="0"/>
              </a:rPr>
              <a:t> The theory of “low-hanging fruit” assumes that most discoveries have already been made.</a:t>
            </a:r>
          </a:p>
          <a:p>
            <a:pPr marL="342900" indent="-342900" algn="l">
              <a:buFont typeface="+mj-lt"/>
              <a:buAutoNum type="arabicPeriod"/>
            </a:pPr>
            <a:r>
              <a:rPr lang="en-GB" sz="1400" dirty="0">
                <a:latin typeface="Inter Light" panose="02000503000000020004" pitchFamily="2" charset="0"/>
                <a:ea typeface="Inter Light" panose="02000503000000020004" pitchFamily="2" charset="0"/>
              </a:rPr>
              <a:t> The increasing burden of knowledge &amp; the tendency toward ultra-specialization.</a:t>
            </a:r>
          </a:p>
          <a:p>
            <a:pPr marL="342900" indent="-342900" algn="l">
              <a:buFont typeface="+mj-lt"/>
              <a:buAutoNum type="arabicPeriod"/>
            </a:pPr>
            <a:r>
              <a:rPr lang="en-GB" sz="1400" dirty="0">
                <a:latin typeface="Inter Light" panose="02000503000000020004" pitchFamily="2" charset="0"/>
                <a:ea typeface="Inter Light" panose="02000503000000020004" pitchFamily="2" charset="0"/>
              </a:rPr>
              <a:t> Growing difficulty in securing research funds (discouraging riskier projects).</a:t>
            </a:r>
          </a:p>
        </p:txBody>
      </p:sp>
      <p:pic>
        <p:nvPicPr>
          <p:cNvPr id="32" name="Picture 31">
            <a:extLst>
              <a:ext uri="{FF2B5EF4-FFF2-40B4-BE49-F238E27FC236}">
                <a16:creationId xmlns:a16="http://schemas.microsoft.com/office/drawing/2014/main" id="{49B7F3B0-0173-4A57-6B62-EA33557E15B3}"/>
              </a:ext>
            </a:extLst>
          </p:cNvPr>
          <p:cNvPicPr>
            <a:picLocks noChangeAspect="1"/>
          </p:cNvPicPr>
          <p:nvPr/>
        </p:nvPicPr>
        <p:blipFill rotWithShape="1">
          <a:blip r:embed="rId6"/>
          <a:srcRect t="5187" r="49461"/>
          <a:stretch/>
        </p:blipFill>
        <p:spPr>
          <a:xfrm>
            <a:off x="1371996" y="1431909"/>
            <a:ext cx="2190930" cy="2121176"/>
          </a:xfrm>
          <a:prstGeom prst="rect">
            <a:avLst/>
          </a:prstGeom>
        </p:spPr>
      </p:pic>
      <p:sp>
        <p:nvSpPr>
          <p:cNvPr id="33" name="Right Arrow 32">
            <a:extLst>
              <a:ext uri="{FF2B5EF4-FFF2-40B4-BE49-F238E27FC236}">
                <a16:creationId xmlns:a16="http://schemas.microsoft.com/office/drawing/2014/main" id="{031F741D-63E2-1A9F-FA91-74973A0864C9}"/>
              </a:ext>
            </a:extLst>
          </p:cNvPr>
          <p:cNvSpPr/>
          <p:nvPr/>
        </p:nvSpPr>
        <p:spPr>
          <a:xfrm rot="5400000">
            <a:off x="5386763" y="3171746"/>
            <a:ext cx="455008" cy="608264"/>
          </a:xfrm>
          <a:prstGeom prst="rightArrow">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I"/>
          </a:p>
        </p:txBody>
      </p:sp>
      <p:sp>
        <p:nvSpPr>
          <p:cNvPr id="34" name="Right Arrow 33">
            <a:extLst>
              <a:ext uri="{FF2B5EF4-FFF2-40B4-BE49-F238E27FC236}">
                <a16:creationId xmlns:a16="http://schemas.microsoft.com/office/drawing/2014/main" id="{4E19FF02-B108-6E9F-C29D-4DEFC7A5A139}"/>
              </a:ext>
            </a:extLst>
          </p:cNvPr>
          <p:cNvSpPr/>
          <p:nvPr/>
        </p:nvSpPr>
        <p:spPr>
          <a:xfrm rot="5400000">
            <a:off x="5386763" y="5313985"/>
            <a:ext cx="455008" cy="608264"/>
          </a:xfrm>
          <a:prstGeom prst="rightArrow">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I"/>
          </a:p>
        </p:txBody>
      </p:sp>
      <p:grpSp>
        <p:nvGrpSpPr>
          <p:cNvPr id="4" name="Group 3">
            <a:extLst>
              <a:ext uri="{FF2B5EF4-FFF2-40B4-BE49-F238E27FC236}">
                <a16:creationId xmlns:a16="http://schemas.microsoft.com/office/drawing/2014/main" id="{0ADBD989-20DD-C4DC-7A71-2E15B84A6269}"/>
              </a:ext>
            </a:extLst>
          </p:cNvPr>
          <p:cNvGrpSpPr/>
          <p:nvPr/>
        </p:nvGrpSpPr>
        <p:grpSpPr>
          <a:xfrm>
            <a:off x="1639111" y="3541022"/>
            <a:ext cx="7412607" cy="1781224"/>
            <a:chOff x="4361349" y="3876521"/>
            <a:chExt cx="7412607" cy="1781224"/>
          </a:xfrm>
        </p:grpSpPr>
        <p:sp>
          <p:nvSpPr>
            <p:cNvPr id="35" name="TextBox 34">
              <a:extLst>
                <a:ext uri="{FF2B5EF4-FFF2-40B4-BE49-F238E27FC236}">
                  <a16:creationId xmlns:a16="http://schemas.microsoft.com/office/drawing/2014/main" id="{256B45BF-072B-7594-77DC-3E6047DD3B3C}"/>
                </a:ext>
              </a:extLst>
            </p:cNvPr>
            <p:cNvSpPr txBox="1"/>
            <p:nvPr/>
          </p:nvSpPr>
          <p:spPr>
            <a:xfrm>
              <a:off x="6533355" y="4174344"/>
              <a:ext cx="3959079" cy="523220"/>
            </a:xfrm>
            <a:prstGeom prst="rect">
              <a:avLst/>
            </a:prstGeom>
            <a:solidFill>
              <a:schemeClr val="bg1"/>
            </a:solidFill>
          </p:spPr>
          <p:txBody>
            <a:bodyPr wrap="square" rtlCol="0">
              <a:spAutoFit/>
            </a:bodyPr>
            <a:lstStyle/>
            <a:p>
              <a:r>
                <a:rPr lang="sl-SI" sz="1400" b="1" dirty="0">
                  <a:latin typeface="Inter Light" panose="02000503000000020004" pitchFamily="2" charset="0"/>
                  <a:ea typeface="Inter Light" panose="02000503000000020004" pitchFamily="2" charset="0"/>
                </a:rPr>
                <a:t>Correlation to materials science trends &amp; straightforward solutions</a:t>
              </a:r>
              <a:endParaRPr lang="en-SI" sz="1400" b="1" dirty="0">
                <a:latin typeface="Inter Light" panose="02000503000000020004" pitchFamily="2" charset="0"/>
                <a:ea typeface="Inter Light" panose="02000503000000020004" pitchFamily="2" charset="0"/>
              </a:endParaRPr>
            </a:p>
          </p:txBody>
        </p:sp>
        <p:sp>
          <p:nvSpPr>
            <p:cNvPr id="36" name="TextBox 35">
              <a:extLst>
                <a:ext uri="{FF2B5EF4-FFF2-40B4-BE49-F238E27FC236}">
                  <a16:creationId xmlns:a16="http://schemas.microsoft.com/office/drawing/2014/main" id="{1B5D69A0-91B9-9447-CB14-0B62398D853E}"/>
                </a:ext>
              </a:extLst>
            </p:cNvPr>
            <p:cNvSpPr txBox="1"/>
            <p:nvPr/>
          </p:nvSpPr>
          <p:spPr>
            <a:xfrm>
              <a:off x="6578563" y="4703638"/>
              <a:ext cx="5195393" cy="954107"/>
            </a:xfrm>
            <a:prstGeom prst="rect">
              <a:avLst/>
            </a:prstGeom>
            <a:noFill/>
          </p:spPr>
          <p:txBody>
            <a:bodyPr wrap="square">
              <a:spAutoFit/>
            </a:bodyPr>
            <a:lstStyle/>
            <a:p>
              <a:pPr marL="342900" indent="-342900">
                <a:buFont typeface="+mj-lt"/>
                <a:buAutoNum type="arabicPeriod"/>
              </a:pPr>
              <a:r>
                <a:rPr lang="en-GB" sz="1400" dirty="0">
                  <a:latin typeface="Inter Light" panose="02000503000000020004" pitchFamily="2" charset="0"/>
                  <a:ea typeface="Inter Light" panose="02000503000000020004" pitchFamily="2" charset="0"/>
                </a:rPr>
                <a:t>Not true: </a:t>
              </a:r>
              <a:r>
                <a:rPr lang="en-GB" sz="1400" dirty="0">
                  <a:solidFill>
                    <a:srgbClr val="C00000"/>
                  </a:solidFill>
                  <a:latin typeface="Inter Light" panose="02000503000000020004" pitchFamily="2" charset="0"/>
                  <a:ea typeface="Inter Light" panose="02000503000000020004" pitchFamily="2" charset="0"/>
                </a:rPr>
                <a:t>41 </a:t>
              </a:r>
              <a:r>
                <a:rPr lang="en-GB" sz="1400" dirty="0">
                  <a:solidFill>
                    <a:srgbClr val="C00000"/>
                  </a:solidFill>
                  <a:effectLst/>
                  <a:latin typeface="Inter Light" panose="02000503000000020004" pitchFamily="2" charset="0"/>
                  <a:ea typeface="Inter Light" panose="02000503000000020004" pitchFamily="2" charset="0"/>
                </a:rPr>
                <a:t>of the </a:t>
              </a:r>
              <a:r>
                <a:rPr lang="en-GB" sz="1400" dirty="0">
                  <a:solidFill>
                    <a:srgbClr val="C00000"/>
                  </a:solidFill>
                  <a:latin typeface="Inter Light" panose="02000503000000020004" pitchFamily="2" charset="0"/>
                  <a:ea typeface="Inter Light" panose="02000503000000020004" pitchFamily="2" charset="0"/>
                </a:rPr>
                <a:t>58 </a:t>
              </a:r>
              <a:r>
                <a:rPr lang="en-GB" sz="1400" dirty="0">
                  <a:solidFill>
                    <a:srgbClr val="C00000"/>
                  </a:solidFill>
                  <a:effectLst/>
                  <a:latin typeface="Inter Light" panose="02000503000000020004" pitchFamily="2" charset="0"/>
                  <a:ea typeface="Inter Light" panose="02000503000000020004" pitchFamily="2" charset="0"/>
                </a:rPr>
                <a:t>ML predicted compounds were synthesised in a little over two weeks.</a:t>
              </a:r>
              <a:endParaRPr lang="en-GB" sz="1400" dirty="0">
                <a:latin typeface="Inter Light" panose="02000503000000020004" pitchFamily="2" charset="0"/>
                <a:ea typeface="Inter Light" panose="02000503000000020004" pitchFamily="2" charset="0"/>
              </a:endParaRPr>
            </a:p>
            <a:p>
              <a:pPr marL="342900" indent="-342900" algn="l">
                <a:buFont typeface="+mj-lt"/>
                <a:buAutoNum type="arabicPeriod"/>
              </a:pPr>
              <a:r>
                <a:rPr lang="en-GB" sz="1400" dirty="0">
                  <a:latin typeface="Inter Light" panose="02000503000000020004" pitchFamily="2" charset="0"/>
                  <a:ea typeface="Inter Light" panose="02000503000000020004" pitchFamily="2" charset="0"/>
                </a:rPr>
                <a:t>A pressing need for ”truly” interdisciplinary research</a:t>
              </a:r>
            </a:p>
            <a:p>
              <a:pPr marL="342900" indent="-342900" algn="l">
                <a:buFont typeface="+mj-lt"/>
                <a:buAutoNum type="arabicPeriod"/>
              </a:pPr>
              <a:r>
                <a:rPr lang="en-GB" sz="1400" dirty="0">
                  <a:latin typeface="Inter Light" panose="02000503000000020004" pitchFamily="2" charset="0"/>
                  <a:ea typeface="Inter Light" panose="02000503000000020004" pitchFamily="2" charset="0"/>
                </a:rPr>
                <a:t>Improving the “research yield per research cost unit”</a:t>
              </a:r>
            </a:p>
          </p:txBody>
        </p:sp>
        <p:pic>
          <p:nvPicPr>
            <p:cNvPr id="5" name="Picture 4">
              <a:extLst>
                <a:ext uri="{FF2B5EF4-FFF2-40B4-BE49-F238E27FC236}">
                  <a16:creationId xmlns:a16="http://schemas.microsoft.com/office/drawing/2014/main" id="{443E41B6-92BB-A17A-A5CD-9AA78FEFBF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61349" y="3876521"/>
              <a:ext cx="1929292" cy="1780248"/>
            </a:xfrm>
            <a:prstGeom prst="rect">
              <a:avLst/>
            </a:prstGeom>
          </p:spPr>
        </p:pic>
      </p:grpSp>
      <p:sp>
        <p:nvSpPr>
          <p:cNvPr id="3" name="TextBox 2">
            <a:extLst>
              <a:ext uri="{FF2B5EF4-FFF2-40B4-BE49-F238E27FC236}">
                <a16:creationId xmlns:a16="http://schemas.microsoft.com/office/drawing/2014/main" id="{564F9786-378F-6F6F-2180-A165FB3C557D}"/>
              </a:ext>
            </a:extLst>
          </p:cNvPr>
          <p:cNvSpPr txBox="1"/>
          <p:nvPr/>
        </p:nvSpPr>
        <p:spPr>
          <a:xfrm>
            <a:off x="1412628" y="178452"/>
            <a:ext cx="6137789" cy="369332"/>
          </a:xfrm>
          <a:prstGeom prst="rect">
            <a:avLst/>
          </a:prstGeom>
          <a:noFill/>
        </p:spPr>
        <p:txBody>
          <a:bodyPr wrap="square" rtlCol="0">
            <a:spAutoFit/>
          </a:bodyPr>
          <a:lstStyle/>
          <a:p>
            <a:r>
              <a:rPr lang="en-GB" dirty="0">
                <a:solidFill>
                  <a:srgbClr val="C00000"/>
                </a:solidFill>
                <a:latin typeface="Inter Light" panose="02000503000000020004" pitchFamily="2" charset="0"/>
                <a:ea typeface="Inter Light" panose="02000503000000020004" pitchFamily="2" charset="0"/>
              </a:rPr>
              <a:t>Challenges &amp; prospects</a:t>
            </a:r>
            <a:endParaRPr lang="en-SI" dirty="0">
              <a:solidFill>
                <a:srgbClr val="C00000"/>
              </a:solidFill>
              <a:latin typeface="Inter Light" panose="02000503000000020004" pitchFamily="2" charset="0"/>
              <a:ea typeface="Inter Light" panose="02000503000000020004" pitchFamily="2" charset="0"/>
            </a:endParaRPr>
          </a:p>
        </p:txBody>
      </p:sp>
      <p:pic>
        <p:nvPicPr>
          <p:cNvPr id="10" name="Picture 9">
            <a:extLst>
              <a:ext uri="{FF2B5EF4-FFF2-40B4-BE49-F238E27FC236}">
                <a16:creationId xmlns:a16="http://schemas.microsoft.com/office/drawing/2014/main" id="{B8D7AEBB-A532-8BC8-410F-32117328C7F3}"/>
              </a:ext>
            </a:extLst>
          </p:cNvPr>
          <p:cNvPicPr>
            <a:picLocks noChangeAspect="1"/>
          </p:cNvPicPr>
          <p:nvPr/>
        </p:nvPicPr>
        <p:blipFill>
          <a:blip r:embed="rId8"/>
          <a:stretch>
            <a:fillRect/>
          </a:stretch>
        </p:blipFill>
        <p:spPr>
          <a:xfrm>
            <a:off x="9343553" y="40570"/>
            <a:ext cx="2825359" cy="1438574"/>
          </a:xfrm>
          <a:prstGeom prst="rect">
            <a:avLst/>
          </a:prstGeom>
        </p:spPr>
      </p:pic>
      <p:pic>
        <p:nvPicPr>
          <p:cNvPr id="14" name="Graphic 13">
            <a:extLst>
              <a:ext uri="{FF2B5EF4-FFF2-40B4-BE49-F238E27FC236}">
                <a16:creationId xmlns:a16="http://schemas.microsoft.com/office/drawing/2014/main" id="{33DED103-EC15-E109-09A6-911A0ABC8F2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605140" y="34135"/>
            <a:ext cx="318835" cy="301445"/>
          </a:xfrm>
          <a:prstGeom prst="rect">
            <a:avLst/>
          </a:prstGeom>
        </p:spPr>
      </p:pic>
      <p:pic>
        <p:nvPicPr>
          <p:cNvPr id="17" name="Graphic 16">
            <a:extLst>
              <a:ext uri="{FF2B5EF4-FFF2-40B4-BE49-F238E27FC236}">
                <a16:creationId xmlns:a16="http://schemas.microsoft.com/office/drawing/2014/main" id="{AE9C029E-1083-BBD4-1548-47A9B67F230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230978" y="16094"/>
            <a:ext cx="318835" cy="318836"/>
          </a:xfrm>
          <a:prstGeom prst="rect">
            <a:avLst/>
          </a:prstGeom>
        </p:spPr>
      </p:pic>
      <p:pic>
        <p:nvPicPr>
          <p:cNvPr id="21" name="Picture 4" descr="3,682,600+ Environment Symbols Stock Illustrations, Royalty-Free Vector  Graphics &amp; Clip Art - iStock">
            <a:extLst>
              <a:ext uri="{FF2B5EF4-FFF2-40B4-BE49-F238E27FC236}">
                <a16:creationId xmlns:a16="http://schemas.microsoft.com/office/drawing/2014/main" id="{20EB71C6-2906-9F5E-F8C3-6E4FCEE89188}"/>
              </a:ext>
            </a:extLst>
          </p:cNvPr>
          <p:cNvPicPr>
            <a:picLocks noChangeAspect="1" noChangeArrowheads="1"/>
          </p:cNvPicPr>
          <p:nvPr/>
        </p:nvPicPr>
        <p:blipFill>
          <a:blip r:embed="rId13">
            <a:alphaModFix amt="50000"/>
            <a:extLst>
              <a:ext uri="{28A0092B-C50C-407E-A947-70E740481C1C}">
                <a14:useLocalDpi xmlns:a14="http://schemas.microsoft.com/office/drawing/2010/main" val="0"/>
              </a:ext>
            </a:extLst>
          </a:blip>
          <a:srcRect/>
          <a:stretch>
            <a:fillRect/>
          </a:stretch>
        </p:blipFill>
        <p:spPr bwMode="auto">
          <a:xfrm>
            <a:off x="10921388" y="-79772"/>
            <a:ext cx="562124" cy="562124"/>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03F05FF4-62FE-AAA7-2564-B4BCCECB40C7}"/>
              </a:ext>
            </a:extLst>
          </p:cNvPr>
          <p:cNvSpPr txBox="1"/>
          <p:nvPr/>
        </p:nvSpPr>
        <p:spPr>
          <a:xfrm>
            <a:off x="9972215" y="359242"/>
            <a:ext cx="1633210" cy="246221"/>
          </a:xfrm>
          <a:prstGeom prst="rect">
            <a:avLst/>
          </a:prstGeom>
          <a:noFill/>
        </p:spPr>
        <p:txBody>
          <a:bodyPr wrap="square">
            <a:spAutoFit/>
          </a:bodyPr>
          <a:lstStyle/>
          <a:p>
            <a:pPr lvl="0" algn="ctr">
              <a:buNone/>
            </a:pPr>
            <a:r>
              <a:rPr lang="en-US" sz="1000" cap="none" spc="0" dirty="0">
                <a:ln w="0"/>
                <a:solidFill>
                  <a:schemeClr val="tx1"/>
                </a:solidFill>
                <a:latin typeface="Inter Light Italic" panose="02000503000000020004" pitchFamily="2" charset="0"/>
                <a:ea typeface="Inter Light Italic" panose="02000503000000020004" pitchFamily="2" charset="0"/>
              </a:rPr>
              <a:t>Societal Challenges</a:t>
            </a:r>
            <a:endParaRPr lang="sl-SI" sz="1000" cap="none" spc="0" dirty="0">
              <a:ln w="0"/>
              <a:solidFill>
                <a:schemeClr val="tx1"/>
              </a:solidFill>
              <a:latin typeface="Inter Light Italic" panose="02000503000000020004" pitchFamily="2" charset="0"/>
              <a:ea typeface="Inter Light Italic" panose="02000503000000020004" pitchFamily="2" charset="0"/>
            </a:endParaRPr>
          </a:p>
        </p:txBody>
      </p:sp>
    </p:spTree>
    <p:extLst>
      <p:ext uri="{BB962C8B-B14F-4D97-AF65-F5344CB8AC3E}">
        <p14:creationId xmlns:p14="http://schemas.microsoft.com/office/powerpoint/2010/main" val="1382670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3" grpId="0" animBg="1"/>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EC4DBE-7E23-8ECC-C28E-4B60C46F7332}"/>
              </a:ext>
            </a:extLst>
          </p:cNvPr>
          <p:cNvPicPr>
            <a:picLocks noChangeAspect="1"/>
          </p:cNvPicPr>
          <p:nvPr/>
        </p:nvPicPr>
        <p:blipFill rotWithShape="1">
          <a:blip r:embed="rId2">
            <a:extLst>
              <a:ext uri="{28A0092B-C50C-407E-A947-70E740481C1C}">
                <a14:useLocalDpi xmlns:a14="http://schemas.microsoft.com/office/drawing/2010/main" val="0"/>
              </a:ext>
            </a:extLst>
          </a:blip>
          <a:srcRect l="58035" t="40871"/>
          <a:stretch/>
        </p:blipFill>
        <p:spPr>
          <a:xfrm flipH="1" flipV="1">
            <a:off x="0" y="82133"/>
            <a:ext cx="7143224" cy="5661501"/>
          </a:xfrm>
          <a:prstGeom prst="rect">
            <a:avLst/>
          </a:prstGeom>
        </p:spPr>
      </p:pic>
      <p:pic>
        <p:nvPicPr>
          <p:cNvPr id="5" name="Google Shape;220;p25">
            <a:extLst>
              <a:ext uri="{FF2B5EF4-FFF2-40B4-BE49-F238E27FC236}">
                <a16:creationId xmlns:a16="http://schemas.microsoft.com/office/drawing/2014/main" id="{939F8F50-E704-A0CE-B385-E7AC5B586F08}"/>
              </a:ext>
            </a:extLst>
          </p:cNvPr>
          <p:cNvPicPr preferRelativeResize="0"/>
          <p:nvPr/>
        </p:nvPicPr>
        <p:blipFill rotWithShape="1">
          <a:blip r:embed="rId3">
            <a:alphaModFix/>
          </a:blip>
          <a:srcRect l="13885" r="-17900"/>
          <a:stretch/>
        </p:blipFill>
        <p:spPr>
          <a:xfrm>
            <a:off x="9057765" y="3466189"/>
            <a:ext cx="3557505" cy="2599207"/>
          </a:xfrm>
          <a:prstGeom prst="rect">
            <a:avLst/>
          </a:prstGeom>
          <a:noFill/>
          <a:ln>
            <a:noFill/>
          </a:ln>
        </p:spPr>
      </p:pic>
      <p:sp>
        <p:nvSpPr>
          <p:cNvPr id="6" name="TextBox 5">
            <a:extLst>
              <a:ext uri="{FF2B5EF4-FFF2-40B4-BE49-F238E27FC236}">
                <a16:creationId xmlns:a16="http://schemas.microsoft.com/office/drawing/2014/main" id="{60CE977F-D080-E62E-044E-F256CD4890E6}"/>
              </a:ext>
            </a:extLst>
          </p:cNvPr>
          <p:cNvSpPr txBox="1"/>
          <p:nvPr/>
        </p:nvSpPr>
        <p:spPr>
          <a:xfrm>
            <a:off x="1406338" y="64611"/>
            <a:ext cx="6137789" cy="646331"/>
          </a:xfrm>
          <a:prstGeom prst="rect">
            <a:avLst/>
          </a:prstGeom>
          <a:noFill/>
        </p:spPr>
        <p:txBody>
          <a:bodyPr wrap="square" rtlCol="0">
            <a:spAutoFit/>
          </a:bodyPr>
          <a:lstStyle/>
          <a:p>
            <a:r>
              <a:rPr lang="en-GB" dirty="0">
                <a:solidFill>
                  <a:srgbClr val="C00000"/>
                </a:solidFill>
                <a:latin typeface="Inter Light" panose="02000503000000020004" pitchFamily="2" charset="0"/>
                <a:ea typeface="Inter Light" panose="02000503000000020004" pitchFamily="2" charset="0"/>
              </a:rPr>
              <a:t>Autonomous laboratory for sustainable research and discovery of new materials</a:t>
            </a:r>
            <a:endParaRPr lang="en-SI" dirty="0">
              <a:solidFill>
                <a:srgbClr val="C00000"/>
              </a:solidFill>
              <a:latin typeface="Inter Light" panose="02000503000000020004" pitchFamily="2" charset="0"/>
              <a:ea typeface="Inter Light" panose="02000503000000020004" pitchFamily="2" charset="0"/>
            </a:endParaRPr>
          </a:p>
        </p:txBody>
      </p:sp>
      <p:pic>
        <p:nvPicPr>
          <p:cNvPr id="7" name="Graphic 6">
            <a:extLst>
              <a:ext uri="{FF2B5EF4-FFF2-40B4-BE49-F238E27FC236}">
                <a16:creationId xmlns:a16="http://schemas.microsoft.com/office/drawing/2014/main" id="{337436E1-E177-5960-0ABE-B440BC7D2A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934"/>
            <a:ext cx="1403189" cy="1292045"/>
          </a:xfrm>
          <a:prstGeom prst="rect">
            <a:avLst/>
          </a:prstGeom>
        </p:spPr>
      </p:pic>
      <p:pic>
        <p:nvPicPr>
          <p:cNvPr id="8" name="Slika 57" descr="Slika, ki vsebuje besede notranji, kuhinja, miza, soba&#10;&#10;Opis je samodejno ustvarjen">
            <a:extLst>
              <a:ext uri="{FF2B5EF4-FFF2-40B4-BE49-F238E27FC236}">
                <a16:creationId xmlns:a16="http://schemas.microsoft.com/office/drawing/2014/main" id="{6229C198-04CB-541E-76E6-4F93789935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104" y="2273232"/>
            <a:ext cx="3165686" cy="4220914"/>
          </a:xfrm>
          <a:prstGeom prst="rect">
            <a:avLst/>
          </a:prstGeom>
        </p:spPr>
      </p:pic>
      <p:sp>
        <p:nvSpPr>
          <p:cNvPr id="9" name="TextBox 8">
            <a:extLst>
              <a:ext uri="{FF2B5EF4-FFF2-40B4-BE49-F238E27FC236}">
                <a16:creationId xmlns:a16="http://schemas.microsoft.com/office/drawing/2014/main" id="{22ED26BD-2A23-A0F5-F9D7-2600B845686C}"/>
              </a:ext>
            </a:extLst>
          </p:cNvPr>
          <p:cNvSpPr txBox="1"/>
          <p:nvPr/>
        </p:nvSpPr>
        <p:spPr>
          <a:xfrm>
            <a:off x="4825748" y="2124047"/>
            <a:ext cx="7316148" cy="584775"/>
          </a:xfrm>
          <a:prstGeom prst="rect">
            <a:avLst/>
          </a:prstGeom>
          <a:noFill/>
        </p:spPr>
        <p:txBody>
          <a:bodyPr wrap="square">
            <a:spAutoFit/>
          </a:bodyPr>
          <a:lstStyle/>
          <a:p>
            <a:pPr algn="just"/>
            <a:r>
              <a:rPr lang="en-GB" sz="1600" dirty="0">
                <a:latin typeface="Inter Light" panose="02000503000000020004" pitchFamily="2" charset="0"/>
                <a:ea typeface="Inter Light" panose="02000503000000020004" pitchFamily="2" charset="0"/>
              </a:rPr>
              <a:t>To reshape materials discovery by establishing an autonomous lab dedicated to sustainable research and the development of new materials. </a:t>
            </a:r>
          </a:p>
        </p:txBody>
      </p:sp>
      <p:sp>
        <p:nvSpPr>
          <p:cNvPr id="10" name="Rounded Rectangle 9">
            <a:extLst>
              <a:ext uri="{FF2B5EF4-FFF2-40B4-BE49-F238E27FC236}">
                <a16:creationId xmlns:a16="http://schemas.microsoft.com/office/drawing/2014/main" id="{4BD0BDEE-6AE1-F68F-E4DD-E401F629850D}"/>
              </a:ext>
            </a:extLst>
          </p:cNvPr>
          <p:cNvSpPr/>
          <p:nvPr/>
        </p:nvSpPr>
        <p:spPr>
          <a:xfrm>
            <a:off x="4647156" y="1903899"/>
            <a:ext cx="7494740" cy="4871968"/>
          </a:xfrm>
          <a:prstGeom prst="roundRect">
            <a:avLst>
              <a:gd name="adj" fmla="val 2269"/>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I"/>
          </a:p>
        </p:txBody>
      </p:sp>
      <p:sp>
        <p:nvSpPr>
          <p:cNvPr id="11" name="TextBox 10">
            <a:extLst>
              <a:ext uri="{FF2B5EF4-FFF2-40B4-BE49-F238E27FC236}">
                <a16:creationId xmlns:a16="http://schemas.microsoft.com/office/drawing/2014/main" id="{EC53F8B4-1D15-90E3-180E-31C03D7F5FD2}"/>
              </a:ext>
            </a:extLst>
          </p:cNvPr>
          <p:cNvSpPr txBox="1"/>
          <p:nvPr/>
        </p:nvSpPr>
        <p:spPr>
          <a:xfrm>
            <a:off x="4926187" y="1630587"/>
            <a:ext cx="1386931" cy="369332"/>
          </a:xfrm>
          <a:prstGeom prst="rect">
            <a:avLst/>
          </a:prstGeom>
          <a:solidFill>
            <a:schemeClr val="bg1"/>
          </a:solidFill>
        </p:spPr>
        <p:txBody>
          <a:bodyPr wrap="square" rtlCol="0">
            <a:spAutoFit/>
          </a:bodyPr>
          <a:lstStyle/>
          <a:p>
            <a:r>
              <a:rPr lang="en-GB" dirty="0">
                <a:solidFill>
                  <a:srgbClr val="C00000"/>
                </a:solidFill>
                <a:latin typeface="Inter Light" panose="02000503000000020004" pitchFamily="2" charset="0"/>
                <a:ea typeface="Inter Light" panose="02000503000000020004" pitchFamily="2" charset="0"/>
              </a:rPr>
              <a:t>Motivation</a:t>
            </a:r>
            <a:endParaRPr lang="en-SI" dirty="0">
              <a:solidFill>
                <a:srgbClr val="C00000"/>
              </a:solidFill>
              <a:latin typeface="Inter Light" panose="02000503000000020004" pitchFamily="2" charset="0"/>
              <a:ea typeface="Inter Light" panose="02000503000000020004" pitchFamily="2" charset="0"/>
            </a:endParaRPr>
          </a:p>
        </p:txBody>
      </p:sp>
      <p:sp>
        <p:nvSpPr>
          <p:cNvPr id="12" name="Right Arrow 11">
            <a:extLst>
              <a:ext uri="{FF2B5EF4-FFF2-40B4-BE49-F238E27FC236}">
                <a16:creationId xmlns:a16="http://schemas.microsoft.com/office/drawing/2014/main" id="{B6084DED-92FD-9C9F-9860-75AC3F2F8367}"/>
              </a:ext>
            </a:extLst>
          </p:cNvPr>
          <p:cNvSpPr/>
          <p:nvPr/>
        </p:nvSpPr>
        <p:spPr>
          <a:xfrm>
            <a:off x="3545899" y="4042089"/>
            <a:ext cx="674641" cy="901874"/>
          </a:xfrm>
          <a:prstGeom prst="rightArrow">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I"/>
          </a:p>
        </p:txBody>
      </p:sp>
      <p:pic>
        <p:nvPicPr>
          <p:cNvPr id="13" name="Picture 2" descr="A simplified version of a high-tech science lab with a network of interconnected platforms with four people, one robot arm moved to the side, two displays, two people at the display, one central computer moved to the centre, one person at the computer, one at the robotic arm, keeping only the outlines.">
            <a:extLst>
              <a:ext uri="{FF2B5EF4-FFF2-40B4-BE49-F238E27FC236}">
                <a16:creationId xmlns:a16="http://schemas.microsoft.com/office/drawing/2014/main" id="{5BAA0AFE-4E2D-E688-C43E-454849D424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48181" y="3429000"/>
            <a:ext cx="2798084" cy="27980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114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D86C95-447F-73CC-868B-579A9B1E7BA5}"/>
              </a:ext>
            </a:extLst>
          </p:cNvPr>
          <p:cNvPicPr>
            <a:picLocks noChangeAspect="1"/>
          </p:cNvPicPr>
          <p:nvPr/>
        </p:nvPicPr>
        <p:blipFill rotWithShape="1">
          <a:blip r:embed="rId2">
            <a:extLst>
              <a:ext uri="{28A0092B-C50C-407E-A947-70E740481C1C}">
                <a14:useLocalDpi xmlns:a14="http://schemas.microsoft.com/office/drawing/2010/main" val="0"/>
              </a:ext>
            </a:extLst>
          </a:blip>
          <a:srcRect l="58035" t="40871"/>
          <a:stretch/>
        </p:blipFill>
        <p:spPr>
          <a:xfrm flipH="1" flipV="1">
            <a:off x="0" y="64612"/>
            <a:ext cx="7143224" cy="5661501"/>
          </a:xfrm>
          <a:prstGeom prst="rect">
            <a:avLst/>
          </a:prstGeom>
        </p:spPr>
      </p:pic>
      <p:sp>
        <p:nvSpPr>
          <p:cNvPr id="3" name="TextBox 2">
            <a:extLst>
              <a:ext uri="{FF2B5EF4-FFF2-40B4-BE49-F238E27FC236}">
                <a16:creationId xmlns:a16="http://schemas.microsoft.com/office/drawing/2014/main" id="{F86E4E3B-B115-BBBA-3784-A10A17A3AA40}"/>
              </a:ext>
            </a:extLst>
          </p:cNvPr>
          <p:cNvSpPr txBox="1"/>
          <p:nvPr/>
        </p:nvSpPr>
        <p:spPr>
          <a:xfrm>
            <a:off x="1406338" y="64611"/>
            <a:ext cx="6137789" cy="646331"/>
          </a:xfrm>
          <a:prstGeom prst="rect">
            <a:avLst/>
          </a:prstGeom>
          <a:noFill/>
        </p:spPr>
        <p:txBody>
          <a:bodyPr wrap="square" rtlCol="0">
            <a:spAutoFit/>
          </a:bodyPr>
          <a:lstStyle/>
          <a:p>
            <a:r>
              <a:rPr lang="en-GB" dirty="0">
                <a:solidFill>
                  <a:srgbClr val="C00000"/>
                </a:solidFill>
                <a:latin typeface="Inter Light" panose="02000503000000020004" pitchFamily="2" charset="0"/>
                <a:ea typeface="Inter Light" panose="02000503000000020004" pitchFamily="2" charset="0"/>
              </a:rPr>
              <a:t>Autonomous laboratory for sustainable research and discovery of new materials</a:t>
            </a:r>
            <a:endParaRPr lang="en-SI" dirty="0">
              <a:solidFill>
                <a:srgbClr val="C00000"/>
              </a:solidFill>
              <a:latin typeface="Inter Light" panose="02000503000000020004" pitchFamily="2" charset="0"/>
              <a:ea typeface="Inter Light" panose="02000503000000020004" pitchFamily="2" charset="0"/>
            </a:endParaRPr>
          </a:p>
        </p:txBody>
      </p:sp>
      <p:pic>
        <p:nvPicPr>
          <p:cNvPr id="14" name="Graphic 13">
            <a:extLst>
              <a:ext uri="{FF2B5EF4-FFF2-40B4-BE49-F238E27FC236}">
                <a16:creationId xmlns:a16="http://schemas.microsoft.com/office/drawing/2014/main" id="{1B30CC72-7988-499A-4AE7-B46B1A8487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934"/>
            <a:ext cx="1403189" cy="1292045"/>
          </a:xfrm>
          <a:prstGeom prst="rect">
            <a:avLst/>
          </a:prstGeom>
        </p:spPr>
      </p:pic>
      <p:sp>
        <p:nvSpPr>
          <p:cNvPr id="15" name="Rounded Rectangle 14">
            <a:extLst>
              <a:ext uri="{FF2B5EF4-FFF2-40B4-BE49-F238E27FC236}">
                <a16:creationId xmlns:a16="http://schemas.microsoft.com/office/drawing/2014/main" id="{91575D87-01E0-44C4-40BF-3792760F6F95}"/>
              </a:ext>
            </a:extLst>
          </p:cNvPr>
          <p:cNvSpPr/>
          <p:nvPr/>
        </p:nvSpPr>
        <p:spPr>
          <a:xfrm>
            <a:off x="4647156" y="1903899"/>
            <a:ext cx="7494740" cy="4871968"/>
          </a:xfrm>
          <a:prstGeom prst="roundRect">
            <a:avLst>
              <a:gd name="adj" fmla="val 2269"/>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I"/>
          </a:p>
        </p:txBody>
      </p:sp>
      <p:sp>
        <p:nvSpPr>
          <p:cNvPr id="16" name="TextBox 15">
            <a:extLst>
              <a:ext uri="{FF2B5EF4-FFF2-40B4-BE49-F238E27FC236}">
                <a16:creationId xmlns:a16="http://schemas.microsoft.com/office/drawing/2014/main" id="{E1D63DB8-E167-12C6-965E-16C95C5BADBD}"/>
              </a:ext>
            </a:extLst>
          </p:cNvPr>
          <p:cNvSpPr txBox="1"/>
          <p:nvPr/>
        </p:nvSpPr>
        <p:spPr>
          <a:xfrm>
            <a:off x="4926187" y="1630587"/>
            <a:ext cx="2018310" cy="369332"/>
          </a:xfrm>
          <a:prstGeom prst="rect">
            <a:avLst/>
          </a:prstGeom>
          <a:solidFill>
            <a:schemeClr val="bg1"/>
          </a:solidFill>
        </p:spPr>
        <p:txBody>
          <a:bodyPr wrap="square" rtlCol="0">
            <a:spAutoFit/>
          </a:bodyPr>
          <a:lstStyle/>
          <a:p>
            <a:r>
              <a:rPr lang="en-GB" dirty="0">
                <a:solidFill>
                  <a:srgbClr val="C00000"/>
                </a:solidFill>
                <a:latin typeface="Inter Light" panose="02000503000000020004" pitchFamily="2" charset="0"/>
                <a:ea typeface="Inter Light" panose="02000503000000020004" pitchFamily="2" charset="0"/>
              </a:rPr>
              <a:t>General concept</a:t>
            </a:r>
            <a:endParaRPr lang="en-SI" dirty="0">
              <a:solidFill>
                <a:srgbClr val="C00000"/>
              </a:solidFill>
              <a:latin typeface="Inter Light" panose="02000503000000020004" pitchFamily="2" charset="0"/>
              <a:ea typeface="Inter Light" panose="02000503000000020004" pitchFamily="2" charset="0"/>
            </a:endParaRPr>
          </a:p>
        </p:txBody>
      </p:sp>
      <p:sp>
        <p:nvSpPr>
          <p:cNvPr id="17" name="Right Arrow 16">
            <a:extLst>
              <a:ext uri="{FF2B5EF4-FFF2-40B4-BE49-F238E27FC236}">
                <a16:creationId xmlns:a16="http://schemas.microsoft.com/office/drawing/2014/main" id="{F6A64A14-C786-D993-5BEE-FFD622908660}"/>
              </a:ext>
            </a:extLst>
          </p:cNvPr>
          <p:cNvSpPr/>
          <p:nvPr/>
        </p:nvSpPr>
        <p:spPr>
          <a:xfrm>
            <a:off x="3807397" y="3874130"/>
            <a:ext cx="674641" cy="901874"/>
          </a:xfrm>
          <a:prstGeom prst="rightArrow">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I"/>
          </a:p>
        </p:txBody>
      </p:sp>
      <p:sp>
        <p:nvSpPr>
          <p:cNvPr id="18" name="TextBox 17">
            <a:extLst>
              <a:ext uri="{FF2B5EF4-FFF2-40B4-BE49-F238E27FC236}">
                <a16:creationId xmlns:a16="http://schemas.microsoft.com/office/drawing/2014/main" id="{E2A374D2-CD20-7BF5-FB34-1141EC181146}"/>
              </a:ext>
            </a:extLst>
          </p:cNvPr>
          <p:cNvSpPr txBox="1"/>
          <p:nvPr/>
        </p:nvSpPr>
        <p:spPr>
          <a:xfrm>
            <a:off x="4870844" y="2052128"/>
            <a:ext cx="6919536" cy="830997"/>
          </a:xfrm>
          <a:prstGeom prst="rect">
            <a:avLst/>
          </a:prstGeom>
          <a:noFill/>
        </p:spPr>
        <p:txBody>
          <a:bodyPr wrap="square">
            <a:spAutoFit/>
          </a:bodyPr>
          <a:lstStyle/>
          <a:p>
            <a:pPr algn="just"/>
            <a:r>
              <a:rPr lang="en-GB" sz="1600" dirty="0">
                <a:latin typeface="Inter Light" panose="02000503000000020004" pitchFamily="2" charset="0"/>
                <a:ea typeface="Inter Light" panose="02000503000000020004" pitchFamily="2" charset="0"/>
              </a:rPr>
              <a:t>The research concept will be dominated on an </a:t>
            </a:r>
            <a:r>
              <a:rPr lang="en-GB" sz="1600" dirty="0">
                <a:solidFill>
                  <a:srgbClr val="C00000"/>
                </a:solidFill>
                <a:latin typeface="Inter Light" panose="02000503000000020004" pitchFamily="2" charset="0"/>
                <a:ea typeface="Inter Light" panose="02000503000000020004" pitchFamily="2" charset="0"/>
              </a:rPr>
              <a:t>inverse materials design approach</a:t>
            </a:r>
            <a:r>
              <a:rPr lang="en-GB" sz="1600" dirty="0">
                <a:latin typeface="Inter Light" panose="02000503000000020004" pitchFamily="2" charset="0"/>
                <a:ea typeface="Inter Light" panose="02000503000000020004" pitchFamily="2" charset="0"/>
              </a:rPr>
              <a:t>, where the desired end material property drives the entire discovery process. </a:t>
            </a:r>
          </a:p>
        </p:txBody>
      </p:sp>
      <p:sp>
        <p:nvSpPr>
          <p:cNvPr id="5" name="Content Placeholder 2">
            <a:extLst>
              <a:ext uri="{FF2B5EF4-FFF2-40B4-BE49-F238E27FC236}">
                <a16:creationId xmlns:a16="http://schemas.microsoft.com/office/drawing/2014/main" id="{8CFDCDD9-A05E-3CB4-0D0A-07CE63AAD2C7}"/>
              </a:ext>
            </a:extLst>
          </p:cNvPr>
          <p:cNvSpPr txBox="1">
            <a:spLocks/>
          </p:cNvSpPr>
          <p:nvPr/>
        </p:nvSpPr>
        <p:spPr>
          <a:xfrm>
            <a:off x="4684555" y="3779127"/>
            <a:ext cx="6550282" cy="315308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en-GB" sz="1400" dirty="0">
                <a:solidFill>
                  <a:srgbClr val="C00000"/>
                </a:solidFill>
                <a:latin typeface="Inter Light" panose="02000503000000020004" pitchFamily="2" charset="0"/>
                <a:ea typeface="Inter Light" panose="02000503000000020004" pitchFamily="2" charset="0"/>
                <a:cs typeface="+mn-cs"/>
              </a:rPr>
              <a:t>Electrochemical-based synthesis</a:t>
            </a:r>
          </a:p>
          <a:p>
            <a:pPr lvl="1" algn="just">
              <a:lnSpc>
                <a:spcPct val="100000"/>
              </a:lnSpc>
            </a:pPr>
            <a:r>
              <a:rPr lang="en-GB" sz="1400" dirty="0">
                <a:latin typeface="Inter Light" panose="02000503000000020004" pitchFamily="2" charset="0"/>
                <a:ea typeface="Inter Light" panose="02000503000000020004" pitchFamily="2" charset="0"/>
                <a:cs typeface="+mn-cs"/>
              </a:rPr>
              <a:t>Anodic oxidation </a:t>
            </a:r>
          </a:p>
          <a:p>
            <a:pPr lvl="2" algn="just">
              <a:lnSpc>
                <a:spcPct val="100000"/>
              </a:lnSpc>
            </a:pPr>
            <a:r>
              <a:rPr lang="en-GB" sz="1400" dirty="0">
                <a:latin typeface="Inter Light" panose="02000503000000020004" pitchFamily="2" charset="0"/>
                <a:ea typeface="Inter Light" panose="02000503000000020004" pitchFamily="2" charset="0"/>
                <a:cs typeface="+mn-cs"/>
              </a:rPr>
              <a:t>Synthesis of thin films </a:t>
            </a:r>
          </a:p>
          <a:p>
            <a:pPr lvl="3" algn="just">
              <a:lnSpc>
                <a:spcPct val="100000"/>
              </a:lnSpc>
            </a:pPr>
            <a:r>
              <a:rPr lang="en-GB" sz="1400" dirty="0">
                <a:latin typeface="Inter Light" panose="02000503000000020004" pitchFamily="2" charset="0"/>
                <a:ea typeface="Inter Light" panose="02000503000000020004" pitchFamily="2" charset="0"/>
                <a:cs typeface="+mn-cs"/>
              </a:rPr>
              <a:t>Applications in energy and environmental fields</a:t>
            </a:r>
          </a:p>
          <a:p>
            <a:pPr lvl="3" algn="just">
              <a:lnSpc>
                <a:spcPct val="100000"/>
              </a:lnSpc>
            </a:pPr>
            <a:endParaRPr lang="en-GB" sz="1400" dirty="0">
              <a:latin typeface="Inter Light" panose="02000503000000020004" pitchFamily="2" charset="0"/>
              <a:ea typeface="Inter Light" panose="02000503000000020004" pitchFamily="2" charset="0"/>
              <a:cs typeface="+mn-cs"/>
            </a:endParaRPr>
          </a:p>
          <a:p>
            <a:pPr lvl="1" algn="just">
              <a:lnSpc>
                <a:spcPct val="100000"/>
              </a:lnSpc>
            </a:pPr>
            <a:r>
              <a:rPr lang="en-GB" sz="1400" dirty="0">
                <a:solidFill>
                  <a:srgbClr val="C00000"/>
                </a:solidFill>
                <a:latin typeface="Inter Light" panose="02000503000000020004" pitchFamily="2" charset="0"/>
                <a:ea typeface="Inter Light" panose="02000503000000020004" pitchFamily="2" charset="0"/>
                <a:cs typeface="+mn-cs"/>
              </a:rPr>
              <a:t>Electrochemical characterisation</a:t>
            </a:r>
          </a:p>
          <a:p>
            <a:pPr lvl="2">
              <a:lnSpc>
                <a:spcPct val="100000"/>
              </a:lnSpc>
            </a:pPr>
            <a:r>
              <a:rPr lang="en-GB" sz="1400" dirty="0">
                <a:latin typeface="Inter Light" panose="02000503000000020004" pitchFamily="2" charset="0"/>
                <a:ea typeface="Inter Light" panose="02000503000000020004" pitchFamily="2" charset="0"/>
                <a:cs typeface="+mn-cs"/>
              </a:rPr>
              <a:t>Cyclic voltammetry (CV), Linear sweep voltammetry (LSV), Electrochemical impedance spectroscopy (EIS), Chronoamperometry, Photoelectric conversion efficiency (</a:t>
            </a:r>
            <a:r>
              <a:rPr lang="en-GB" sz="1400" dirty="0">
                <a:latin typeface="Inter Light" panose="02000503000000020004" pitchFamily="2" charset="0"/>
                <a:ea typeface="Inter Light" panose="02000503000000020004" pitchFamily="2" charset="0"/>
                <a:cs typeface="+mn-cs"/>
                <a:sym typeface="Symbol" panose="05050102010706020507" pitchFamily="18" charset="2"/>
              </a:rPr>
              <a:t>)…</a:t>
            </a:r>
            <a:endParaRPr lang="en-GB" sz="1400" dirty="0">
              <a:latin typeface="Inter Light" panose="02000503000000020004" pitchFamily="2" charset="0"/>
              <a:ea typeface="Inter Light" panose="02000503000000020004" pitchFamily="2" charset="0"/>
              <a:cs typeface="+mn-cs"/>
            </a:endParaRPr>
          </a:p>
          <a:p>
            <a:pPr lvl="2" algn="just">
              <a:lnSpc>
                <a:spcPct val="100000"/>
              </a:lnSpc>
            </a:pPr>
            <a:endParaRPr lang="en-GB" sz="1400" dirty="0">
              <a:latin typeface="+mj-lt"/>
            </a:endParaRPr>
          </a:p>
        </p:txBody>
      </p:sp>
      <p:pic>
        <p:nvPicPr>
          <p:cNvPr id="6" name="Picture 5">
            <a:extLst>
              <a:ext uri="{FF2B5EF4-FFF2-40B4-BE49-F238E27FC236}">
                <a16:creationId xmlns:a16="http://schemas.microsoft.com/office/drawing/2014/main" id="{D0C1E2EC-C5C3-89E5-0851-A93EA80C48D7}"/>
              </a:ext>
            </a:extLst>
          </p:cNvPr>
          <p:cNvPicPr>
            <a:picLocks noChangeAspect="1"/>
          </p:cNvPicPr>
          <p:nvPr/>
        </p:nvPicPr>
        <p:blipFill>
          <a:blip r:embed="rId5"/>
          <a:stretch>
            <a:fillRect/>
          </a:stretch>
        </p:blipFill>
        <p:spPr>
          <a:xfrm>
            <a:off x="8049060" y="2706124"/>
            <a:ext cx="3965008" cy="1834345"/>
          </a:xfrm>
          <a:prstGeom prst="rect">
            <a:avLst/>
          </a:prstGeom>
        </p:spPr>
      </p:pic>
      <p:sp>
        <p:nvSpPr>
          <p:cNvPr id="9" name="TextBox 8">
            <a:extLst>
              <a:ext uri="{FF2B5EF4-FFF2-40B4-BE49-F238E27FC236}">
                <a16:creationId xmlns:a16="http://schemas.microsoft.com/office/drawing/2014/main" id="{2DE52C94-4AA1-C28F-4862-672FAC3513E7}"/>
              </a:ext>
            </a:extLst>
          </p:cNvPr>
          <p:cNvSpPr txBox="1"/>
          <p:nvPr/>
        </p:nvSpPr>
        <p:spPr>
          <a:xfrm>
            <a:off x="7088439" y="1193184"/>
            <a:ext cx="1585575" cy="523220"/>
          </a:xfrm>
          <a:prstGeom prst="rect">
            <a:avLst/>
          </a:prstGeom>
          <a:noFill/>
        </p:spPr>
        <p:txBody>
          <a:bodyPr wrap="square">
            <a:spAutoFit/>
          </a:bodyPr>
          <a:lstStyle/>
          <a:p>
            <a:pPr algn="ctr"/>
            <a:r>
              <a:rPr lang="en-GB" sz="1400" b="1" dirty="0">
                <a:solidFill>
                  <a:srgbClr val="C00000"/>
                </a:solidFill>
                <a:latin typeface="Inter Light" panose="02000503000000020004" pitchFamily="2" charset="0"/>
                <a:ea typeface="Inter Light" panose="02000503000000020004" pitchFamily="2" charset="0"/>
              </a:rPr>
              <a:t>Autonomous LAB</a:t>
            </a:r>
            <a:endParaRPr lang="en-SI" sz="1400" b="1" dirty="0"/>
          </a:p>
        </p:txBody>
      </p:sp>
      <p:pic>
        <p:nvPicPr>
          <p:cNvPr id="46" name="Picture 45">
            <a:extLst>
              <a:ext uri="{FF2B5EF4-FFF2-40B4-BE49-F238E27FC236}">
                <a16:creationId xmlns:a16="http://schemas.microsoft.com/office/drawing/2014/main" id="{802DF9C0-B76F-5EC7-7EA9-161C9A24F1D5}"/>
              </a:ext>
            </a:extLst>
          </p:cNvPr>
          <p:cNvPicPr>
            <a:picLocks noChangeAspect="1"/>
          </p:cNvPicPr>
          <p:nvPr/>
        </p:nvPicPr>
        <p:blipFill>
          <a:blip r:embed="rId6"/>
          <a:stretch>
            <a:fillRect/>
          </a:stretch>
        </p:blipFill>
        <p:spPr>
          <a:xfrm>
            <a:off x="-426671" y="1988605"/>
            <a:ext cx="4672924" cy="4672924"/>
          </a:xfrm>
          <a:prstGeom prst="rect">
            <a:avLst/>
          </a:prstGeom>
        </p:spPr>
      </p:pic>
    </p:spTree>
    <p:extLst>
      <p:ext uri="{BB962C8B-B14F-4D97-AF65-F5344CB8AC3E}">
        <p14:creationId xmlns:p14="http://schemas.microsoft.com/office/powerpoint/2010/main" val="2489214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F8195B3-B85A-672E-0A11-2D8B460E4FEF}"/>
              </a:ext>
            </a:extLst>
          </p:cNvPr>
          <p:cNvGrpSpPr/>
          <p:nvPr/>
        </p:nvGrpSpPr>
        <p:grpSpPr>
          <a:xfrm rot="10800000">
            <a:off x="827459" y="6213627"/>
            <a:ext cx="419386" cy="149236"/>
            <a:chOff x="9137593" y="2022481"/>
            <a:chExt cx="419386" cy="149236"/>
          </a:xfrm>
          <a:solidFill>
            <a:schemeClr val="accent2">
              <a:lumMod val="75000"/>
            </a:schemeClr>
          </a:solidFill>
        </p:grpSpPr>
        <p:sp>
          <p:nvSpPr>
            <p:cNvPr id="7" name="Freeform 6">
              <a:extLst>
                <a:ext uri="{FF2B5EF4-FFF2-40B4-BE49-F238E27FC236}">
                  <a16:creationId xmlns:a16="http://schemas.microsoft.com/office/drawing/2014/main" id="{3680BA0F-95CC-4F3E-E518-467A56EFB80F}"/>
                </a:ext>
              </a:extLst>
            </p:cNvPr>
            <p:cNvSpPr/>
            <p:nvPr/>
          </p:nvSpPr>
          <p:spPr>
            <a:xfrm>
              <a:off x="9412903" y="2022481"/>
              <a:ext cx="144076" cy="149236"/>
            </a:xfrm>
            <a:custGeom>
              <a:avLst/>
              <a:gdLst>
                <a:gd name="connsiteX0" fmla="*/ 144077 w 144076"/>
                <a:gd name="connsiteY0" fmla="*/ 74618 h 149236"/>
                <a:gd name="connsiteX1" fmla="*/ 72038 w 144076"/>
                <a:gd name="connsiteY1" fmla="*/ 149236 h 149236"/>
                <a:gd name="connsiteX2" fmla="*/ 0 w 144076"/>
                <a:gd name="connsiteY2" fmla="*/ 74618 h 149236"/>
                <a:gd name="connsiteX3" fmla="*/ 72038 w 144076"/>
                <a:gd name="connsiteY3" fmla="*/ 0 h 149236"/>
                <a:gd name="connsiteX4" fmla="*/ 144077 w 144076"/>
                <a:gd name="connsiteY4" fmla="*/ 74618 h 149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76" h="149236">
                  <a:moveTo>
                    <a:pt x="144077" y="74618"/>
                  </a:moveTo>
                  <a:cubicBezTo>
                    <a:pt x="144077" y="115829"/>
                    <a:pt x="111824" y="149236"/>
                    <a:pt x="72038" y="149236"/>
                  </a:cubicBezTo>
                  <a:cubicBezTo>
                    <a:pt x="32253" y="149236"/>
                    <a:pt x="0" y="115829"/>
                    <a:pt x="0" y="74618"/>
                  </a:cubicBezTo>
                  <a:cubicBezTo>
                    <a:pt x="0" y="33408"/>
                    <a:pt x="32253" y="0"/>
                    <a:pt x="72038" y="0"/>
                  </a:cubicBezTo>
                  <a:cubicBezTo>
                    <a:pt x="111824" y="0"/>
                    <a:pt x="144077" y="33408"/>
                    <a:pt x="144077" y="74618"/>
                  </a:cubicBezTo>
                  <a:close/>
                </a:path>
              </a:pathLst>
            </a:custGeom>
            <a:grpFill/>
            <a:ln w="12565" cap="flat">
              <a:noFill/>
              <a:prstDash val="solid"/>
              <a:miter/>
            </a:ln>
          </p:spPr>
          <p:txBody>
            <a:bodyPr rtlCol="0" anchor="ctr"/>
            <a:lstStyle/>
            <a:p>
              <a:endParaRPr lang="en-SI"/>
            </a:p>
          </p:txBody>
        </p:sp>
        <p:sp>
          <p:nvSpPr>
            <p:cNvPr id="8" name="Freeform 7">
              <a:extLst>
                <a:ext uri="{FF2B5EF4-FFF2-40B4-BE49-F238E27FC236}">
                  <a16:creationId xmlns:a16="http://schemas.microsoft.com/office/drawing/2014/main" id="{D73D67E3-70B3-9E36-A483-61632584F763}"/>
                </a:ext>
              </a:extLst>
            </p:cNvPr>
            <p:cNvSpPr/>
            <p:nvPr/>
          </p:nvSpPr>
          <p:spPr>
            <a:xfrm>
              <a:off x="9137593" y="2090129"/>
              <a:ext cx="288000" cy="24872"/>
            </a:xfrm>
            <a:custGeom>
              <a:avLst/>
              <a:gdLst>
                <a:gd name="connsiteX0" fmla="*/ 0 w 486574"/>
                <a:gd name="connsiteY0" fmla="*/ 0 h 24872"/>
                <a:gd name="connsiteX1" fmla="*/ 486574 w 486574"/>
                <a:gd name="connsiteY1" fmla="*/ 0 h 24872"/>
                <a:gd name="connsiteX2" fmla="*/ 486574 w 486574"/>
                <a:gd name="connsiteY2" fmla="*/ 24873 h 24872"/>
                <a:gd name="connsiteX3" fmla="*/ 0 w 486574"/>
                <a:gd name="connsiteY3" fmla="*/ 24873 h 24872"/>
              </a:gdLst>
              <a:ahLst/>
              <a:cxnLst>
                <a:cxn ang="0">
                  <a:pos x="connsiteX0" y="connsiteY0"/>
                </a:cxn>
                <a:cxn ang="0">
                  <a:pos x="connsiteX1" y="connsiteY1"/>
                </a:cxn>
                <a:cxn ang="0">
                  <a:pos x="connsiteX2" y="connsiteY2"/>
                </a:cxn>
                <a:cxn ang="0">
                  <a:pos x="connsiteX3" y="connsiteY3"/>
                </a:cxn>
              </a:cxnLst>
              <a:rect l="l" t="t" r="r" b="b"/>
              <a:pathLst>
                <a:path w="486574" h="24872">
                  <a:moveTo>
                    <a:pt x="0" y="0"/>
                  </a:moveTo>
                  <a:lnTo>
                    <a:pt x="486574" y="0"/>
                  </a:lnTo>
                  <a:lnTo>
                    <a:pt x="486574" y="24873"/>
                  </a:lnTo>
                  <a:lnTo>
                    <a:pt x="0" y="24873"/>
                  </a:lnTo>
                  <a:close/>
                </a:path>
              </a:pathLst>
            </a:custGeom>
            <a:grpFill/>
            <a:ln w="12565" cap="flat">
              <a:noFill/>
              <a:prstDash val="solid"/>
              <a:miter/>
            </a:ln>
          </p:spPr>
          <p:txBody>
            <a:bodyPr rtlCol="0" anchor="ctr"/>
            <a:lstStyle/>
            <a:p>
              <a:endParaRPr lang="en-SI"/>
            </a:p>
          </p:txBody>
        </p:sp>
      </p:grpSp>
      <p:pic>
        <p:nvPicPr>
          <p:cNvPr id="9" name="Graphic 8">
            <a:extLst>
              <a:ext uri="{FF2B5EF4-FFF2-40B4-BE49-F238E27FC236}">
                <a16:creationId xmlns:a16="http://schemas.microsoft.com/office/drawing/2014/main" id="{7E7A67E4-6BFF-9D9B-8D70-36B43945392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934"/>
            <a:ext cx="1403189" cy="1292045"/>
          </a:xfrm>
          <a:prstGeom prst="rect">
            <a:avLst/>
          </a:prstGeom>
        </p:spPr>
      </p:pic>
      <p:grpSp>
        <p:nvGrpSpPr>
          <p:cNvPr id="10" name="Group 9">
            <a:extLst>
              <a:ext uri="{FF2B5EF4-FFF2-40B4-BE49-F238E27FC236}">
                <a16:creationId xmlns:a16="http://schemas.microsoft.com/office/drawing/2014/main" id="{9BD70AED-E2EE-B697-4BAD-61E0D26B241B}"/>
              </a:ext>
            </a:extLst>
          </p:cNvPr>
          <p:cNvGrpSpPr/>
          <p:nvPr/>
        </p:nvGrpSpPr>
        <p:grpSpPr>
          <a:xfrm>
            <a:off x="543496" y="1122159"/>
            <a:ext cx="1521802" cy="5223298"/>
            <a:chOff x="2157767" y="0"/>
            <a:chExt cx="2858617" cy="9143999"/>
          </a:xfrm>
        </p:grpSpPr>
        <p:pic>
          <p:nvPicPr>
            <p:cNvPr id="11" name="Graphic 10">
              <a:extLst>
                <a:ext uri="{FF2B5EF4-FFF2-40B4-BE49-F238E27FC236}">
                  <a16:creationId xmlns:a16="http://schemas.microsoft.com/office/drawing/2014/main" id="{9EE9030D-0290-EA97-716C-5CE18A316CE7}"/>
                </a:ext>
              </a:extLst>
            </p:cNvPr>
            <p:cNvPicPr preferRelativeResize="0">
              <a:picLocks/>
            </p:cNvPicPr>
            <p:nvPr/>
          </p:nvPicPr>
          <p:blipFill>
            <a:blip r:embed="rId4">
              <a:extLst>
                <a:ext uri="{96DAC541-7B7A-43D3-8B79-37D633B846F1}">
                  <asvg:svgBlip xmlns:asvg="http://schemas.microsoft.com/office/drawing/2016/SVG/main" r:embed="rId5"/>
                </a:ext>
              </a:extLst>
            </a:blip>
            <a:stretch>
              <a:fillRect/>
            </a:stretch>
          </p:blipFill>
          <p:spPr>
            <a:xfrm>
              <a:off x="2157984" y="0"/>
              <a:ext cx="2858399" cy="2122489"/>
            </a:xfrm>
            <a:prstGeom prst="rect">
              <a:avLst/>
            </a:prstGeom>
          </p:spPr>
        </p:pic>
        <p:pic>
          <p:nvPicPr>
            <p:cNvPr id="12" name="Graphic 11">
              <a:extLst>
                <a:ext uri="{FF2B5EF4-FFF2-40B4-BE49-F238E27FC236}">
                  <a16:creationId xmlns:a16="http://schemas.microsoft.com/office/drawing/2014/main" id="{908F4F38-9F0B-4850-0451-A2572E3D43D9}"/>
                </a:ext>
              </a:extLst>
            </p:cNvPr>
            <p:cNvPicPr preferRelativeResize="0">
              <a:picLocks/>
            </p:cNvPicPr>
            <p:nvPr/>
          </p:nvPicPr>
          <p:blipFill>
            <a:blip r:embed="rId6">
              <a:extLst>
                <a:ext uri="{96DAC541-7B7A-43D3-8B79-37D633B846F1}">
                  <asvg:svgBlip xmlns:asvg="http://schemas.microsoft.com/office/drawing/2016/SVG/main" r:embed="rId7"/>
                </a:ext>
              </a:extLst>
            </a:blip>
            <a:stretch>
              <a:fillRect/>
            </a:stretch>
          </p:blipFill>
          <p:spPr>
            <a:xfrm>
              <a:off x="2157984" y="1992792"/>
              <a:ext cx="2858400" cy="1598400"/>
            </a:xfrm>
            <a:prstGeom prst="rect">
              <a:avLst/>
            </a:prstGeom>
          </p:spPr>
        </p:pic>
        <p:pic>
          <p:nvPicPr>
            <p:cNvPr id="13" name="Graphic 12">
              <a:extLst>
                <a:ext uri="{FF2B5EF4-FFF2-40B4-BE49-F238E27FC236}">
                  <a16:creationId xmlns:a16="http://schemas.microsoft.com/office/drawing/2014/main" id="{CE40D0CD-B04D-11E0-045E-61A9A60BB7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57767" y="3434239"/>
              <a:ext cx="2854286" cy="1598400"/>
            </a:xfrm>
            <a:prstGeom prst="rect">
              <a:avLst/>
            </a:prstGeom>
          </p:spPr>
        </p:pic>
        <p:pic>
          <p:nvPicPr>
            <p:cNvPr id="19" name="Graphic 18">
              <a:extLst>
                <a:ext uri="{FF2B5EF4-FFF2-40B4-BE49-F238E27FC236}">
                  <a16:creationId xmlns:a16="http://schemas.microsoft.com/office/drawing/2014/main" id="{1B9E6381-E5D2-E82A-19A4-0969E4F7F92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57984" y="4873948"/>
              <a:ext cx="2854286" cy="1598400"/>
            </a:xfrm>
            <a:prstGeom prst="rect">
              <a:avLst/>
            </a:prstGeom>
          </p:spPr>
        </p:pic>
        <p:pic>
          <p:nvPicPr>
            <p:cNvPr id="20" name="Graphic 19">
              <a:extLst>
                <a:ext uri="{FF2B5EF4-FFF2-40B4-BE49-F238E27FC236}">
                  <a16:creationId xmlns:a16="http://schemas.microsoft.com/office/drawing/2014/main" id="{A4573BD0-A623-DB5A-04B9-CFE08270A96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58198" y="6316233"/>
              <a:ext cx="2854285" cy="1598400"/>
            </a:xfrm>
            <a:prstGeom prst="rect">
              <a:avLst/>
            </a:prstGeom>
          </p:spPr>
        </p:pic>
        <p:pic>
          <p:nvPicPr>
            <p:cNvPr id="21" name="Graphic 20">
              <a:extLst>
                <a:ext uri="{FF2B5EF4-FFF2-40B4-BE49-F238E27FC236}">
                  <a16:creationId xmlns:a16="http://schemas.microsoft.com/office/drawing/2014/main" id="{053E92F1-76D5-437A-41DF-EE660A1C13DC}"/>
                </a:ext>
              </a:extLst>
            </p:cNvPr>
            <p:cNvPicPr preferRelativeResize="0">
              <a:picLocks/>
            </p:cNvPicPr>
            <p:nvPr/>
          </p:nvPicPr>
          <p:blipFill>
            <a:blip r:embed="rId8">
              <a:extLst>
                <a:ext uri="{96DAC541-7B7A-43D3-8B79-37D633B846F1}">
                  <asvg:svgBlip xmlns:asvg="http://schemas.microsoft.com/office/drawing/2016/SVG/main" r:embed="rId9"/>
                </a:ext>
              </a:extLst>
            </a:blip>
            <a:stretch>
              <a:fillRect/>
            </a:stretch>
          </p:blipFill>
          <p:spPr>
            <a:xfrm>
              <a:off x="3428569" y="7829999"/>
              <a:ext cx="1587599" cy="1314000"/>
            </a:xfrm>
            <a:prstGeom prst="rect">
              <a:avLst/>
            </a:prstGeom>
          </p:spPr>
        </p:pic>
      </p:grpSp>
      <p:pic>
        <p:nvPicPr>
          <p:cNvPr id="22" name="Graphic 21">
            <a:extLst>
              <a:ext uri="{FF2B5EF4-FFF2-40B4-BE49-F238E27FC236}">
                <a16:creationId xmlns:a16="http://schemas.microsoft.com/office/drawing/2014/main" id="{2A3E7E17-39BC-A187-C140-C1353A3129CD}"/>
              </a:ext>
            </a:extLst>
          </p:cNvPr>
          <p:cNvPicPr preferRelativeResize="0">
            <a:picLocks/>
          </p:cNvPicPr>
          <p:nvPr/>
        </p:nvPicPr>
        <p:blipFill>
          <a:blip r:embed="rId10">
            <a:extLst>
              <a:ext uri="{96DAC541-7B7A-43D3-8B79-37D633B846F1}">
                <asvg:svgBlip xmlns:asvg="http://schemas.microsoft.com/office/drawing/2016/SVG/main" r:embed="rId11"/>
              </a:ext>
            </a:extLst>
          </a:blip>
          <a:stretch>
            <a:fillRect/>
          </a:stretch>
        </p:blipFill>
        <p:spPr>
          <a:xfrm>
            <a:off x="569551" y="1122158"/>
            <a:ext cx="1468025" cy="1177870"/>
          </a:xfrm>
          <a:prstGeom prst="rect">
            <a:avLst/>
          </a:prstGeom>
        </p:spPr>
      </p:pic>
      <p:pic>
        <p:nvPicPr>
          <p:cNvPr id="23" name="Graphic 22">
            <a:extLst>
              <a:ext uri="{FF2B5EF4-FFF2-40B4-BE49-F238E27FC236}">
                <a16:creationId xmlns:a16="http://schemas.microsoft.com/office/drawing/2014/main" id="{C2BC8785-B8F6-DA55-C1E1-5A9D33E99BE5}"/>
              </a:ext>
            </a:extLst>
          </p:cNvPr>
          <p:cNvPicPr preferRelativeResize="0">
            <a:picLocks/>
          </p:cNvPicPr>
          <p:nvPr/>
        </p:nvPicPr>
        <p:blipFill>
          <a:blip r:embed="rId12">
            <a:extLst>
              <a:ext uri="{96DAC541-7B7A-43D3-8B79-37D633B846F1}">
                <asvg:svgBlip xmlns:asvg="http://schemas.microsoft.com/office/drawing/2016/SVG/main" r:embed="rId13"/>
              </a:ext>
            </a:extLst>
          </a:blip>
          <a:stretch>
            <a:fillRect/>
          </a:stretch>
        </p:blipFill>
        <p:spPr>
          <a:xfrm>
            <a:off x="569551" y="2285214"/>
            <a:ext cx="1468026" cy="856023"/>
          </a:xfrm>
          <a:prstGeom prst="rect">
            <a:avLst/>
          </a:prstGeom>
        </p:spPr>
      </p:pic>
      <p:pic>
        <p:nvPicPr>
          <p:cNvPr id="24" name="Graphic 23">
            <a:extLst>
              <a:ext uri="{FF2B5EF4-FFF2-40B4-BE49-F238E27FC236}">
                <a16:creationId xmlns:a16="http://schemas.microsoft.com/office/drawing/2014/main" id="{9B177CB8-369E-33C0-5C02-CDEF312E642D}"/>
              </a:ext>
            </a:extLst>
          </p:cNvPr>
          <p:cNvPicPr preferRelativeResize="0">
            <a:picLocks/>
          </p:cNvPicPr>
          <p:nvPr/>
        </p:nvPicPr>
        <p:blipFill>
          <a:blip r:embed="rId14">
            <a:extLst>
              <a:ext uri="{96DAC541-7B7A-43D3-8B79-37D633B846F1}">
                <asvg:svgBlip xmlns:asvg="http://schemas.microsoft.com/office/drawing/2016/SVG/main" r:embed="rId15"/>
              </a:ext>
            </a:extLst>
          </a:blip>
          <a:stretch>
            <a:fillRect/>
          </a:stretch>
        </p:blipFill>
        <p:spPr>
          <a:xfrm>
            <a:off x="569552" y="3108633"/>
            <a:ext cx="1468026" cy="855469"/>
          </a:xfrm>
          <a:prstGeom prst="rect">
            <a:avLst/>
          </a:prstGeom>
        </p:spPr>
      </p:pic>
      <p:pic>
        <p:nvPicPr>
          <p:cNvPr id="25" name="Graphic 24">
            <a:extLst>
              <a:ext uri="{FF2B5EF4-FFF2-40B4-BE49-F238E27FC236}">
                <a16:creationId xmlns:a16="http://schemas.microsoft.com/office/drawing/2014/main" id="{A30E6B01-8C4E-35D5-AAA6-F019C9647EB6}"/>
              </a:ext>
            </a:extLst>
          </p:cNvPr>
          <p:cNvPicPr preferRelativeResize="0">
            <a:picLocks/>
          </p:cNvPicPr>
          <p:nvPr/>
        </p:nvPicPr>
        <p:blipFill>
          <a:blip r:embed="rId16">
            <a:extLst>
              <a:ext uri="{96DAC541-7B7A-43D3-8B79-37D633B846F1}">
                <asvg:svgBlip xmlns:asvg="http://schemas.microsoft.com/office/drawing/2016/SVG/main" r:embed="rId17"/>
              </a:ext>
            </a:extLst>
          </a:blip>
          <a:stretch>
            <a:fillRect/>
          </a:stretch>
        </p:blipFill>
        <p:spPr>
          <a:xfrm>
            <a:off x="569552" y="3930115"/>
            <a:ext cx="1468026" cy="855469"/>
          </a:xfrm>
          <a:prstGeom prst="rect">
            <a:avLst/>
          </a:prstGeom>
        </p:spPr>
      </p:pic>
      <p:pic>
        <p:nvPicPr>
          <p:cNvPr id="27" name="Graphic 26">
            <a:extLst>
              <a:ext uri="{FF2B5EF4-FFF2-40B4-BE49-F238E27FC236}">
                <a16:creationId xmlns:a16="http://schemas.microsoft.com/office/drawing/2014/main" id="{FA0041FD-F17F-7019-3920-4AD678F727B5}"/>
              </a:ext>
            </a:extLst>
          </p:cNvPr>
          <p:cNvPicPr preferRelativeResize="0">
            <a:picLocks/>
          </p:cNvPicPr>
          <p:nvPr/>
        </p:nvPicPr>
        <p:blipFill>
          <a:blip r:embed="rId18">
            <a:extLst>
              <a:ext uri="{96DAC541-7B7A-43D3-8B79-37D633B846F1}">
                <asvg:svgBlip xmlns:asvg="http://schemas.microsoft.com/office/drawing/2016/SVG/main" r:embed="rId19"/>
              </a:ext>
            </a:extLst>
          </a:blip>
          <a:stretch>
            <a:fillRect/>
          </a:stretch>
        </p:blipFill>
        <p:spPr>
          <a:xfrm>
            <a:off x="569551" y="4758068"/>
            <a:ext cx="1468026" cy="855470"/>
          </a:xfrm>
          <a:prstGeom prst="rect">
            <a:avLst/>
          </a:prstGeom>
        </p:spPr>
      </p:pic>
      <p:pic>
        <p:nvPicPr>
          <p:cNvPr id="28" name="Graphic 27">
            <a:extLst>
              <a:ext uri="{FF2B5EF4-FFF2-40B4-BE49-F238E27FC236}">
                <a16:creationId xmlns:a16="http://schemas.microsoft.com/office/drawing/2014/main" id="{10AAA9D3-E3B6-7BBF-2348-25601C8E7506}"/>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246845" y="5594859"/>
            <a:ext cx="791508" cy="747675"/>
          </a:xfrm>
          <a:prstGeom prst="rect">
            <a:avLst/>
          </a:prstGeom>
        </p:spPr>
      </p:pic>
      <p:pic>
        <p:nvPicPr>
          <p:cNvPr id="29" name="Graphic 28">
            <a:extLst>
              <a:ext uri="{FF2B5EF4-FFF2-40B4-BE49-F238E27FC236}">
                <a16:creationId xmlns:a16="http://schemas.microsoft.com/office/drawing/2014/main" id="{499FE9F0-9BE7-5AEA-2009-4F1F817F32AB}"/>
              </a:ext>
            </a:extLst>
          </p:cNvPr>
          <p:cNvPicPr preferRelativeResize="0">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621171" y="1122159"/>
            <a:ext cx="1366452" cy="1176937"/>
          </a:xfrm>
          <a:prstGeom prst="rect">
            <a:avLst/>
          </a:prstGeom>
        </p:spPr>
      </p:pic>
      <p:pic>
        <p:nvPicPr>
          <p:cNvPr id="30" name="Graphic 29">
            <a:extLst>
              <a:ext uri="{FF2B5EF4-FFF2-40B4-BE49-F238E27FC236}">
                <a16:creationId xmlns:a16="http://schemas.microsoft.com/office/drawing/2014/main" id="{347D9CAB-9803-B176-8978-573BBC043C2C}"/>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625022" y="3983613"/>
            <a:ext cx="1366452" cy="791181"/>
          </a:xfrm>
          <a:prstGeom prst="rect">
            <a:avLst/>
          </a:prstGeom>
        </p:spPr>
      </p:pic>
      <p:pic>
        <p:nvPicPr>
          <p:cNvPr id="31" name="Graphic 30">
            <a:extLst>
              <a:ext uri="{FF2B5EF4-FFF2-40B4-BE49-F238E27FC236}">
                <a16:creationId xmlns:a16="http://schemas.microsoft.com/office/drawing/2014/main" id="{6E63538B-C713-2449-7BA6-81F5EDE103E3}"/>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622842" y="3152908"/>
            <a:ext cx="1366452" cy="791181"/>
          </a:xfrm>
          <a:prstGeom prst="rect">
            <a:avLst/>
          </a:prstGeom>
        </p:spPr>
      </p:pic>
      <p:pic>
        <p:nvPicPr>
          <p:cNvPr id="32" name="Graphic 31">
            <a:extLst>
              <a:ext uri="{FF2B5EF4-FFF2-40B4-BE49-F238E27FC236}">
                <a16:creationId xmlns:a16="http://schemas.microsoft.com/office/drawing/2014/main" id="{89DD8AC2-5C4E-3A8F-A1DD-1DA0C7E1B1AB}"/>
              </a:ext>
            </a:extLst>
          </p:cNvPr>
          <p:cNvPicPr preferRelativeResize="0">
            <a:picLocks/>
          </p:cNvPicPr>
          <p:nvPr/>
        </p:nvPicPr>
        <p:blipFill>
          <a:blip r:embed="rId26">
            <a:extLst>
              <a:ext uri="{96DAC541-7B7A-43D3-8B79-37D633B846F1}">
                <asvg:svgBlip xmlns:asvg="http://schemas.microsoft.com/office/drawing/2016/SVG/main" r:embed="rId27"/>
              </a:ext>
            </a:extLst>
          </a:blip>
          <a:stretch>
            <a:fillRect/>
          </a:stretch>
        </p:blipFill>
        <p:spPr>
          <a:xfrm>
            <a:off x="1302621" y="5590734"/>
            <a:ext cx="689934" cy="747568"/>
          </a:xfrm>
          <a:prstGeom prst="rect">
            <a:avLst/>
          </a:prstGeom>
        </p:spPr>
      </p:pic>
      <p:pic>
        <p:nvPicPr>
          <p:cNvPr id="33" name="Graphic 32">
            <a:extLst>
              <a:ext uri="{FF2B5EF4-FFF2-40B4-BE49-F238E27FC236}">
                <a16:creationId xmlns:a16="http://schemas.microsoft.com/office/drawing/2014/main" id="{57C41E31-C27C-13B0-76EC-725623290368}"/>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625291" y="4802943"/>
            <a:ext cx="1366452" cy="791181"/>
          </a:xfrm>
          <a:prstGeom prst="rect">
            <a:avLst/>
          </a:prstGeom>
        </p:spPr>
      </p:pic>
      <p:pic>
        <p:nvPicPr>
          <p:cNvPr id="34" name="Graphic 33">
            <a:extLst>
              <a:ext uri="{FF2B5EF4-FFF2-40B4-BE49-F238E27FC236}">
                <a16:creationId xmlns:a16="http://schemas.microsoft.com/office/drawing/2014/main" id="{7BD51297-5EDC-D35A-A1BC-7D720662A99C}"/>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621171" y="2345075"/>
            <a:ext cx="1366452" cy="791181"/>
          </a:xfrm>
          <a:prstGeom prst="rect">
            <a:avLst/>
          </a:prstGeom>
        </p:spPr>
      </p:pic>
      <p:sp>
        <p:nvSpPr>
          <p:cNvPr id="35" name="TextBox 34">
            <a:extLst>
              <a:ext uri="{FF2B5EF4-FFF2-40B4-BE49-F238E27FC236}">
                <a16:creationId xmlns:a16="http://schemas.microsoft.com/office/drawing/2014/main" id="{86BD9F2A-2675-A17F-1FE3-95F338F0B780}"/>
              </a:ext>
            </a:extLst>
          </p:cNvPr>
          <p:cNvSpPr txBox="1"/>
          <p:nvPr/>
        </p:nvSpPr>
        <p:spPr>
          <a:xfrm>
            <a:off x="287607" y="6103974"/>
            <a:ext cx="601447" cy="338554"/>
          </a:xfrm>
          <a:prstGeom prst="rect">
            <a:avLst/>
          </a:prstGeom>
          <a:noFill/>
        </p:spPr>
        <p:txBody>
          <a:bodyPr wrap="none" rtlCol="0">
            <a:spAutoFit/>
          </a:bodyPr>
          <a:lstStyle/>
          <a:p>
            <a:r>
              <a:rPr lang="sl-SI" sz="1600" b="1" dirty="0"/>
              <a:t>2011</a:t>
            </a:r>
            <a:endParaRPr lang="en-US" sz="1600" b="1" dirty="0"/>
          </a:p>
        </p:txBody>
      </p:sp>
      <p:pic>
        <p:nvPicPr>
          <p:cNvPr id="36" name="Picture Placeholder 116" descr="Lightbulb and gear">
            <a:extLst>
              <a:ext uri="{FF2B5EF4-FFF2-40B4-BE49-F238E27FC236}">
                <a16:creationId xmlns:a16="http://schemas.microsoft.com/office/drawing/2014/main" id="{F44C1FD3-6BDE-D905-898A-A4AF4747958E}"/>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057516" y="6342427"/>
            <a:ext cx="490209" cy="490209"/>
          </a:xfrm>
          <a:prstGeom prst="rect">
            <a:avLst/>
          </a:prstGeom>
        </p:spPr>
      </p:pic>
      <p:sp>
        <p:nvSpPr>
          <p:cNvPr id="37" name="TextBox 36">
            <a:extLst>
              <a:ext uri="{FF2B5EF4-FFF2-40B4-BE49-F238E27FC236}">
                <a16:creationId xmlns:a16="http://schemas.microsoft.com/office/drawing/2014/main" id="{A403F6B2-9DA5-6B00-9E2E-CB3E975A812B}"/>
              </a:ext>
            </a:extLst>
          </p:cNvPr>
          <p:cNvSpPr txBox="1"/>
          <p:nvPr/>
        </p:nvSpPr>
        <p:spPr>
          <a:xfrm>
            <a:off x="1422519" y="6070288"/>
            <a:ext cx="1112805" cy="400110"/>
          </a:xfrm>
          <a:prstGeom prst="rect">
            <a:avLst/>
          </a:prstGeom>
          <a:noFill/>
        </p:spPr>
        <p:txBody>
          <a:bodyPr wrap="none" rtlCol="0">
            <a:spAutoFit/>
          </a:bodyPr>
          <a:lstStyle/>
          <a:p>
            <a:r>
              <a:rPr lang="en-US" sz="1000" b="1" dirty="0"/>
              <a:t>Anodic oxidation </a:t>
            </a:r>
          </a:p>
          <a:p>
            <a:r>
              <a:rPr lang="en-US" sz="1000" b="1" dirty="0"/>
              <a:t>process</a:t>
            </a:r>
          </a:p>
        </p:txBody>
      </p:sp>
      <p:pic>
        <p:nvPicPr>
          <p:cNvPr id="38" name="Picture 37">
            <a:extLst>
              <a:ext uri="{FF2B5EF4-FFF2-40B4-BE49-F238E27FC236}">
                <a16:creationId xmlns:a16="http://schemas.microsoft.com/office/drawing/2014/main" id="{6C728BA0-05D1-3AFB-6454-411F8B13B420}"/>
              </a:ext>
            </a:extLst>
          </p:cNvPr>
          <p:cNvPicPr>
            <a:picLocks noChangeAspect="1"/>
          </p:cNvPicPr>
          <p:nvPr/>
        </p:nvPicPr>
        <p:blipFill rotWithShape="1">
          <a:blip r:embed="rId30" cstate="print">
            <a:extLst>
              <a:ext uri="{28A0092B-C50C-407E-A947-70E740481C1C}">
                <a14:useLocalDpi xmlns:a14="http://schemas.microsoft.com/office/drawing/2010/main" val="0"/>
              </a:ext>
            </a:extLst>
          </a:blip>
          <a:srcRect l="16737"/>
          <a:stretch/>
        </p:blipFill>
        <p:spPr>
          <a:xfrm>
            <a:off x="8345395" y="1775038"/>
            <a:ext cx="3741775" cy="3595140"/>
          </a:xfrm>
          <a:prstGeom prst="rect">
            <a:avLst/>
          </a:prstGeom>
        </p:spPr>
      </p:pic>
      <p:grpSp>
        <p:nvGrpSpPr>
          <p:cNvPr id="39" name="Group 38">
            <a:extLst>
              <a:ext uri="{FF2B5EF4-FFF2-40B4-BE49-F238E27FC236}">
                <a16:creationId xmlns:a16="http://schemas.microsoft.com/office/drawing/2014/main" id="{1D57A80B-8FB2-AE80-0F03-06338AE648E2}"/>
              </a:ext>
            </a:extLst>
          </p:cNvPr>
          <p:cNvGrpSpPr>
            <a:grpSpLocks noChangeAspect="1"/>
          </p:cNvGrpSpPr>
          <p:nvPr/>
        </p:nvGrpSpPr>
        <p:grpSpPr>
          <a:xfrm>
            <a:off x="3469639" y="3611498"/>
            <a:ext cx="2868980" cy="1779574"/>
            <a:chOff x="0" y="1493908"/>
            <a:chExt cx="5505934" cy="3470178"/>
          </a:xfrm>
        </p:grpSpPr>
        <p:pic>
          <p:nvPicPr>
            <p:cNvPr id="40" name="Picture 39">
              <a:extLst>
                <a:ext uri="{FF2B5EF4-FFF2-40B4-BE49-F238E27FC236}">
                  <a16:creationId xmlns:a16="http://schemas.microsoft.com/office/drawing/2014/main" id="{4881AF4D-CDF3-83B9-8D1D-75F87DFC2DB0}"/>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0" y="1493908"/>
              <a:ext cx="2386787" cy="2220801"/>
            </a:xfrm>
            <a:prstGeom prst="rect">
              <a:avLst/>
            </a:prstGeom>
          </p:spPr>
        </p:pic>
        <p:pic>
          <p:nvPicPr>
            <p:cNvPr id="41" name="Picture 40">
              <a:extLst>
                <a:ext uri="{FF2B5EF4-FFF2-40B4-BE49-F238E27FC236}">
                  <a16:creationId xmlns:a16="http://schemas.microsoft.com/office/drawing/2014/main" id="{AD3ABFBE-5AA7-6563-3DBF-CC7F6B49166B}"/>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a:stretch/>
          </p:blipFill>
          <p:spPr>
            <a:xfrm>
              <a:off x="2386787" y="2361094"/>
              <a:ext cx="3119147" cy="2602992"/>
            </a:xfrm>
            <a:prstGeom prst="rect">
              <a:avLst/>
            </a:prstGeom>
          </p:spPr>
        </p:pic>
        <p:sp>
          <p:nvSpPr>
            <p:cNvPr id="42" name="Rectangle 41">
              <a:extLst>
                <a:ext uri="{FF2B5EF4-FFF2-40B4-BE49-F238E27FC236}">
                  <a16:creationId xmlns:a16="http://schemas.microsoft.com/office/drawing/2014/main" id="{B991B77F-C963-90F0-EE7C-2F493FBE15BA}"/>
                </a:ext>
              </a:extLst>
            </p:cNvPr>
            <p:cNvSpPr/>
            <p:nvPr/>
          </p:nvSpPr>
          <p:spPr>
            <a:xfrm>
              <a:off x="2586789" y="2361094"/>
              <a:ext cx="2831075" cy="2493337"/>
            </a:xfrm>
            <a:prstGeom prst="rect">
              <a:avLst/>
            </a:prstGeom>
            <a:noFill/>
            <a:ln w="28575" cap="flat" cmpd="sng" algn="ctr">
              <a:solidFill>
                <a:srgbClr val="D01647"/>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x-none"/>
            </a:p>
          </p:txBody>
        </p:sp>
        <p:sp>
          <p:nvSpPr>
            <p:cNvPr id="43" name="Rectangle 42">
              <a:extLst>
                <a:ext uri="{FF2B5EF4-FFF2-40B4-BE49-F238E27FC236}">
                  <a16:creationId xmlns:a16="http://schemas.microsoft.com/office/drawing/2014/main" id="{D42CDC0A-1838-F647-9378-08577DBC2184}"/>
                </a:ext>
              </a:extLst>
            </p:cNvPr>
            <p:cNvSpPr/>
            <p:nvPr/>
          </p:nvSpPr>
          <p:spPr>
            <a:xfrm>
              <a:off x="1533726" y="2277174"/>
              <a:ext cx="331170" cy="1186788"/>
            </a:xfrm>
            <a:prstGeom prst="rect">
              <a:avLst/>
            </a:prstGeom>
            <a:noFill/>
            <a:ln w="28575" cap="flat" cmpd="sng" algn="ctr">
              <a:solidFill>
                <a:srgbClr val="D01647"/>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x-none"/>
            </a:p>
          </p:txBody>
        </p:sp>
        <p:cxnSp>
          <p:nvCxnSpPr>
            <p:cNvPr id="44" name="Straight Connector 43">
              <a:extLst>
                <a:ext uri="{FF2B5EF4-FFF2-40B4-BE49-F238E27FC236}">
                  <a16:creationId xmlns:a16="http://schemas.microsoft.com/office/drawing/2014/main" id="{0F12F604-F3D0-44BF-A4E4-E3B6B2CF6036}"/>
                </a:ext>
              </a:extLst>
            </p:cNvPr>
            <p:cNvCxnSpPr>
              <a:cxnSpLocks/>
            </p:cNvCxnSpPr>
            <p:nvPr/>
          </p:nvCxnSpPr>
          <p:spPr>
            <a:xfrm>
              <a:off x="1864896" y="2277174"/>
              <a:ext cx="721892" cy="83920"/>
            </a:xfrm>
            <a:prstGeom prst="line">
              <a:avLst/>
            </a:prstGeom>
            <a:noFill/>
            <a:ln w="28575" cap="flat" cmpd="sng" algn="ctr">
              <a:solidFill>
                <a:srgbClr val="D01647"/>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cxnSp>
        <p:cxnSp>
          <p:nvCxnSpPr>
            <p:cNvPr id="45" name="Straight Connector 44">
              <a:extLst>
                <a:ext uri="{FF2B5EF4-FFF2-40B4-BE49-F238E27FC236}">
                  <a16:creationId xmlns:a16="http://schemas.microsoft.com/office/drawing/2014/main" id="{E3DC4CB7-546D-D53E-F996-AFF396597D5A}"/>
                </a:ext>
              </a:extLst>
            </p:cNvPr>
            <p:cNvCxnSpPr>
              <a:cxnSpLocks/>
            </p:cNvCxnSpPr>
            <p:nvPr/>
          </p:nvCxnSpPr>
          <p:spPr>
            <a:xfrm>
              <a:off x="1864896" y="3463962"/>
              <a:ext cx="721892" cy="1383555"/>
            </a:xfrm>
            <a:prstGeom prst="line">
              <a:avLst/>
            </a:prstGeom>
            <a:noFill/>
            <a:ln w="28575" cap="flat" cmpd="sng" algn="ctr">
              <a:solidFill>
                <a:srgbClr val="D01647"/>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cxnSp>
      </p:grpSp>
      <p:sp>
        <p:nvSpPr>
          <p:cNvPr id="46" name="Rectangle 7">
            <a:extLst>
              <a:ext uri="{FF2B5EF4-FFF2-40B4-BE49-F238E27FC236}">
                <a16:creationId xmlns:a16="http://schemas.microsoft.com/office/drawing/2014/main" id="{0D20C281-7AB6-2CE8-4A31-E2E741200FDB}"/>
              </a:ext>
            </a:extLst>
          </p:cNvPr>
          <p:cNvSpPr/>
          <p:nvPr/>
        </p:nvSpPr>
        <p:spPr>
          <a:xfrm>
            <a:off x="6797074" y="1425566"/>
            <a:ext cx="968535" cy="307777"/>
          </a:xfrm>
          <a:prstGeom prst="rect">
            <a:avLst/>
          </a:prstGeom>
          <a:ln>
            <a:noFill/>
          </a:ln>
        </p:spPr>
        <p:txBody>
          <a:bodyPr wrap="none">
            <a:spAutoFit/>
          </a:bodyPr>
          <a:lstStyle/>
          <a:p>
            <a:pPr>
              <a:spcAft>
                <a:spcPts val="1000"/>
              </a:spcAft>
            </a:pPr>
            <a:r>
              <a:rPr lang="en-GB" sz="1400" dirty="0">
                <a:solidFill>
                  <a:prstClr val="black"/>
                </a:solidFill>
                <a:latin typeface="Inter" panose="02000503000000020004" pitchFamily="2" charset="0"/>
                <a:ea typeface="Inter" panose="02000503000000020004" pitchFamily="2" charset="0"/>
                <a:cs typeface="Calibri" panose="020F0502020204030204" pitchFamily="34" charset="0"/>
              </a:rPr>
              <a:t>Metal foil</a:t>
            </a:r>
            <a:endParaRPr lang="sl-SI" sz="1400" dirty="0">
              <a:solidFill>
                <a:prstClr val="black"/>
              </a:solidFill>
              <a:latin typeface="Inter" panose="02000503000000020004" pitchFamily="2" charset="0"/>
              <a:ea typeface="Inter" panose="02000503000000020004" pitchFamily="2" charset="0"/>
              <a:cs typeface="Calibri" panose="020F0502020204030204" pitchFamily="34" charset="0"/>
            </a:endParaRPr>
          </a:p>
        </p:txBody>
      </p:sp>
      <p:grpSp>
        <p:nvGrpSpPr>
          <p:cNvPr id="47" name="Group 46">
            <a:extLst>
              <a:ext uri="{FF2B5EF4-FFF2-40B4-BE49-F238E27FC236}">
                <a16:creationId xmlns:a16="http://schemas.microsoft.com/office/drawing/2014/main" id="{B2A0F7D6-D09F-E7ED-8EA4-6EED5855E683}"/>
              </a:ext>
            </a:extLst>
          </p:cNvPr>
          <p:cNvGrpSpPr/>
          <p:nvPr/>
        </p:nvGrpSpPr>
        <p:grpSpPr>
          <a:xfrm>
            <a:off x="6389578" y="3615509"/>
            <a:ext cx="1857857" cy="1754669"/>
            <a:chOff x="2106968" y="1012037"/>
            <a:chExt cx="2327378" cy="2025666"/>
          </a:xfrm>
        </p:grpSpPr>
        <p:pic>
          <p:nvPicPr>
            <p:cNvPr id="48" name="Picture 47">
              <a:extLst>
                <a:ext uri="{FF2B5EF4-FFF2-40B4-BE49-F238E27FC236}">
                  <a16:creationId xmlns:a16="http://schemas.microsoft.com/office/drawing/2014/main" id="{8E7AF883-6658-3E0A-54CE-2C8D376312A8}"/>
                </a:ext>
              </a:extLst>
            </p:cNvPr>
            <p:cNvPicPr>
              <a:picLocks noChangeAspect="1"/>
            </p:cNvPicPr>
            <p:nvPr/>
          </p:nvPicPr>
          <p:blipFill rotWithShape="1">
            <a:blip r:embed="rId33" cstate="print">
              <a:extLst>
                <a:ext uri="{28A0092B-C50C-407E-A947-70E740481C1C}">
                  <a14:useLocalDpi xmlns:a14="http://schemas.microsoft.com/office/drawing/2010/main"/>
                </a:ext>
              </a:extLst>
            </a:blip>
            <a:srcRect/>
            <a:stretch/>
          </p:blipFill>
          <p:spPr>
            <a:xfrm>
              <a:off x="2106968" y="1012037"/>
              <a:ext cx="2327378" cy="2025666"/>
            </a:xfrm>
            <a:prstGeom prst="rect">
              <a:avLst/>
            </a:prstGeom>
          </p:spPr>
        </p:pic>
        <p:sp>
          <p:nvSpPr>
            <p:cNvPr id="49" name="TextBox 48">
              <a:extLst>
                <a:ext uri="{FF2B5EF4-FFF2-40B4-BE49-F238E27FC236}">
                  <a16:creationId xmlns:a16="http://schemas.microsoft.com/office/drawing/2014/main" id="{964517F6-2570-B253-53F3-6805EF792749}"/>
                </a:ext>
              </a:extLst>
            </p:cNvPr>
            <p:cNvSpPr txBox="1"/>
            <p:nvPr/>
          </p:nvSpPr>
          <p:spPr>
            <a:xfrm>
              <a:off x="2896217" y="2113660"/>
              <a:ext cx="1140360" cy="430887"/>
            </a:xfrm>
            <a:prstGeom prst="rect">
              <a:avLst/>
            </a:prstGeom>
            <a:noFill/>
          </p:spPr>
          <p:txBody>
            <a:bodyPr wrap="square">
              <a:spAutoFit/>
            </a:bodyPr>
            <a:lstStyle/>
            <a:p>
              <a:pPr algn="ctr"/>
              <a:r>
                <a:rPr lang="en-US" sz="1100" dirty="0">
                  <a:solidFill>
                    <a:schemeClr val="bg1">
                      <a:lumMod val="85000"/>
                    </a:schemeClr>
                  </a:solidFill>
                  <a:latin typeface="Calibri Light" panose="020F0302020204030204"/>
                  <a:cs typeface="Calibri" panose="020F0502020204030204" pitchFamily="34" charset="0"/>
                </a:rPr>
                <a:t>anodized area of 0.79 ± 0.03 cm</a:t>
              </a:r>
              <a:r>
                <a:rPr lang="en-US" sz="1100" baseline="30000" dirty="0">
                  <a:solidFill>
                    <a:schemeClr val="bg1">
                      <a:lumMod val="85000"/>
                    </a:schemeClr>
                  </a:solidFill>
                  <a:latin typeface="Calibri Light" panose="020F0302020204030204"/>
                  <a:cs typeface="Calibri" panose="020F0502020204030204" pitchFamily="34" charset="0"/>
                </a:rPr>
                <a:t>2</a:t>
              </a:r>
              <a:r>
                <a:rPr lang="en-US" sz="1100" dirty="0">
                  <a:solidFill>
                    <a:schemeClr val="bg1">
                      <a:lumMod val="85000"/>
                    </a:schemeClr>
                  </a:solidFill>
                  <a:latin typeface="Calibri Light" panose="020F0302020204030204"/>
                  <a:cs typeface="Calibri" panose="020F0502020204030204" pitchFamily="34" charset="0"/>
                </a:rPr>
                <a:t> </a:t>
              </a:r>
              <a:endParaRPr lang="x-none" sz="1100" dirty="0">
                <a:solidFill>
                  <a:schemeClr val="bg1">
                    <a:lumMod val="85000"/>
                  </a:schemeClr>
                </a:solidFill>
                <a:latin typeface="Calibri Light" panose="020F0302020204030204"/>
                <a:cs typeface="Calibri" panose="020F0502020204030204" pitchFamily="34" charset="0"/>
              </a:endParaRPr>
            </a:p>
          </p:txBody>
        </p:sp>
      </p:grpSp>
      <p:grpSp>
        <p:nvGrpSpPr>
          <p:cNvPr id="50" name="Group 49">
            <a:extLst>
              <a:ext uri="{FF2B5EF4-FFF2-40B4-BE49-F238E27FC236}">
                <a16:creationId xmlns:a16="http://schemas.microsoft.com/office/drawing/2014/main" id="{BC99979A-D21E-21ED-7205-6495B655628F}"/>
              </a:ext>
            </a:extLst>
          </p:cNvPr>
          <p:cNvGrpSpPr/>
          <p:nvPr/>
        </p:nvGrpSpPr>
        <p:grpSpPr>
          <a:xfrm>
            <a:off x="6379751" y="1756535"/>
            <a:ext cx="1867684" cy="1712034"/>
            <a:chOff x="4554885" y="999626"/>
            <a:chExt cx="2412644" cy="2038075"/>
          </a:xfrm>
        </p:grpSpPr>
        <p:pic>
          <p:nvPicPr>
            <p:cNvPr id="51" name="Slika 7" descr="Slika, ki vsebuje besede kozarec, notranji, stranišče, bela&#10;&#10;Opis je samodejno ustvarjen">
              <a:extLst>
                <a:ext uri="{FF2B5EF4-FFF2-40B4-BE49-F238E27FC236}">
                  <a16:creationId xmlns:a16="http://schemas.microsoft.com/office/drawing/2014/main" id="{F7C88F89-980E-6317-554A-BDC5150DC1B5}"/>
                </a:ext>
              </a:extLst>
            </p:cNvPr>
            <p:cNvPicPr>
              <a:picLocks noChangeAspect="1"/>
            </p:cNvPicPr>
            <p:nvPr/>
          </p:nvPicPr>
          <p:blipFill rotWithShape="1">
            <a:blip r:embed="rId34" cstate="print">
              <a:extLst>
                <a:ext uri="{28A0092B-C50C-407E-A947-70E740481C1C}">
                  <a14:useLocalDpi xmlns:a14="http://schemas.microsoft.com/office/drawing/2010/main"/>
                </a:ext>
              </a:extLst>
            </a:blip>
            <a:srcRect t="-1530"/>
            <a:stretch/>
          </p:blipFill>
          <p:spPr>
            <a:xfrm>
              <a:off x="4554885" y="999626"/>
              <a:ext cx="2412644" cy="2038075"/>
            </a:xfrm>
            <a:prstGeom prst="rect">
              <a:avLst/>
            </a:prstGeom>
          </p:spPr>
        </p:pic>
        <p:sp>
          <p:nvSpPr>
            <p:cNvPr id="52" name="TextBox 51">
              <a:extLst>
                <a:ext uri="{FF2B5EF4-FFF2-40B4-BE49-F238E27FC236}">
                  <a16:creationId xmlns:a16="http://schemas.microsoft.com/office/drawing/2014/main" id="{F0767F9A-808B-C274-D039-5D8581F0BD5F}"/>
                </a:ext>
              </a:extLst>
            </p:cNvPr>
            <p:cNvSpPr txBox="1"/>
            <p:nvPr/>
          </p:nvSpPr>
          <p:spPr>
            <a:xfrm>
              <a:off x="5204754" y="1777631"/>
              <a:ext cx="1140360" cy="430887"/>
            </a:xfrm>
            <a:prstGeom prst="rect">
              <a:avLst/>
            </a:prstGeom>
            <a:noFill/>
          </p:spPr>
          <p:txBody>
            <a:bodyPr wrap="square">
              <a:spAutoFit/>
            </a:bodyPr>
            <a:lstStyle/>
            <a:p>
              <a:pPr algn="ctr"/>
              <a:r>
                <a:rPr lang="en-US" sz="1100" dirty="0">
                  <a:solidFill>
                    <a:schemeClr val="bg1">
                      <a:lumMod val="85000"/>
                    </a:schemeClr>
                  </a:solidFill>
                  <a:latin typeface="Calibri Light" panose="020F0302020204030204"/>
                  <a:cs typeface="Calibri" panose="020F0502020204030204" pitchFamily="34" charset="0"/>
                </a:rPr>
                <a:t>anodized area of 50 cm</a:t>
              </a:r>
              <a:r>
                <a:rPr lang="en-US" sz="1100" baseline="30000" dirty="0">
                  <a:solidFill>
                    <a:schemeClr val="bg1">
                      <a:lumMod val="85000"/>
                    </a:schemeClr>
                  </a:solidFill>
                  <a:latin typeface="Calibri Light" panose="020F0302020204030204"/>
                  <a:cs typeface="Calibri" panose="020F0502020204030204" pitchFamily="34" charset="0"/>
                </a:rPr>
                <a:t>2</a:t>
              </a:r>
              <a:r>
                <a:rPr lang="en-US" sz="1100" dirty="0">
                  <a:solidFill>
                    <a:schemeClr val="bg1">
                      <a:lumMod val="85000"/>
                    </a:schemeClr>
                  </a:solidFill>
                  <a:latin typeface="Calibri Light" panose="020F0302020204030204"/>
                  <a:cs typeface="Calibri" panose="020F0502020204030204" pitchFamily="34" charset="0"/>
                </a:rPr>
                <a:t> </a:t>
              </a:r>
              <a:endParaRPr lang="x-none" sz="1100" dirty="0">
                <a:solidFill>
                  <a:schemeClr val="bg1">
                    <a:lumMod val="85000"/>
                  </a:schemeClr>
                </a:solidFill>
                <a:latin typeface="Calibri Light" panose="020F0302020204030204"/>
                <a:cs typeface="Calibri" panose="020F0502020204030204" pitchFamily="34" charset="0"/>
              </a:endParaRPr>
            </a:p>
          </p:txBody>
        </p:sp>
      </p:grpSp>
      <p:pic>
        <p:nvPicPr>
          <p:cNvPr id="53" name="Graphic 4">
            <a:extLst>
              <a:ext uri="{FF2B5EF4-FFF2-40B4-BE49-F238E27FC236}">
                <a16:creationId xmlns:a16="http://schemas.microsoft.com/office/drawing/2014/main" id="{E95F06B6-5A30-8811-87DA-37326D6A8D7A}"/>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3393978" y="1455962"/>
            <a:ext cx="2635339" cy="2278793"/>
          </a:xfrm>
          <a:prstGeom prst="rect">
            <a:avLst/>
          </a:prstGeom>
        </p:spPr>
      </p:pic>
      <p:sp>
        <p:nvSpPr>
          <p:cNvPr id="54" name="TextBox 53">
            <a:extLst>
              <a:ext uri="{FF2B5EF4-FFF2-40B4-BE49-F238E27FC236}">
                <a16:creationId xmlns:a16="http://schemas.microsoft.com/office/drawing/2014/main" id="{570BC7B4-129B-E51D-3022-7855090E43EF}"/>
              </a:ext>
            </a:extLst>
          </p:cNvPr>
          <p:cNvSpPr txBox="1"/>
          <p:nvPr/>
        </p:nvSpPr>
        <p:spPr>
          <a:xfrm>
            <a:off x="3826158" y="5530353"/>
            <a:ext cx="8001000" cy="1323439"/>
          </a:xfrm>
          <a:prstGeom prst="rect">
            <a:avLst/>
          </a:prstGeom>
          <a:noFill/>
        </p:spPr>
        <p:txBody>
          <a:bodyPr wrap="square">
            <a:spAutoFit/>
          </a:bodyPr>
          <a:lstStyle/>
          <a:p>
            <a:r>
              <a:rPr lang="en-GB" sz="1600" dirty="0">
                <a:latin typeface="Inter Light" panose="02000503000000020004" pitchFamily="2" charset="0"/>
                <a:ea typeface="Inter Light" panose="02000503000000020004" pitchFamily="2" charset="0"/>
                <a:cs typeface="Verdana" panose="020B0604030504040204" pitchFamily="34" charset="0"/>
              </a:rPr>
              <a:t>Starting material: </a:t>
            </a:r>
            <a:r>
              <a:rPr lang="en-GB" sz="1600" dirty="0">
                <a:solidFill>
                  <a:srgbClr val="C00000"/>
                </a:solidFill>
                <a:latin typeface="Inter Light" panose="02000503000000020004" pitchFamily="2" charset="0"/>
                <a:ea typeface="Inter Light" panose="02000503000000020004" pitchFamily="2" charset="0"/>
                <a:cs typeface="Verdana" panose="020B0604030504040204" pitchFamily="34" charset="0"/>
              </a:rPr>
              <a:t>Metal foil/substrate/rod, etc.</a:t>
            </a:r>
          </a:p>
          <a:p>
            <a:r>
              <a:rPr lang="en-GB" sz="1600" dirty="0">
                <a:latin typeface="Inter Light" panose="02000503000000020004" pitchFamily="2" charset="0"/>
                <a:ea typeface="Inter Light" panose="02000503000000020004" pitchFamily="2" charset="0"/>
                <a:cs typeface="Verdana" panose="020B0604030504040204" pitchFamily="34" charset="0"/>
              </a:rPr>
              <a:t>Desired material: </a:t>
            </a:r>
            <a:r>
              <a:rPr lang="en-GB" sz="1600" dirty="0">
                <a:solidFill>
                  <a:srgbClr val="C00000"/>
                </a:solidFill>
                <a:latin typeface="Inter Light" panose="02000503000000020004" pitchFamily="2" charset="0"/>
                <a:ea typeface="Inter Light" panose="02000503000000020004" pitchFamily="2" charset="0"/>
                <a:cs typeface="Verdana" panose="020B0604030504040204" pitchFamily="34" charset="0"/>
              </a:rPr>
              <a:t>Immobilized nanostructured oxide material</a:t>
            </a:r>
          </a:p>
          <a:p>
            <a:r>
              <a:rPr lang="en-GB" sz="1600" dirty="0">
                <a:latin typeface="Inter Light" panose="02000503000000020004" pitchFamily="2" charset="0"/>
                <a:ea typeface="Inter Light" panose="02000503000000020004" pitchFamily="2" charset="0"/>
                <a:cs typeface="Verdana" panose="020B0604030504040204" pitchFamily="34" charset="0"/>
              </a:rPr>
              <a:t>Synthesis approach: </a:t>
            </a:r>
            <a:r>
              <a:rPr lang="en-GB" sz="1600" dirty="0">
                <a:solidFill>
                  <a:srgbClr val="C00000"/>
                </a:solidFill>
                <a:latin typeface="Inter Light" panose="02000503000000020004" pitchFamily="2" charset="0"/>
                <a:ea typeface="Inter Light" panose="02000503000000020004" pitchFamily="2" charset="0"/>
                <a:cs typeface="Verdana" panose="020B0604030504040204" pitchFamily="34" charset="0"/>
              </a:rPr>
              <a:t>Versatile anodic oxidation process</a:t>
            </a:r>
          </a:p>
          <a:p>
            <a:r>
              <a:rPr lang="en-GB" sz="1600" dirty="0">
                <a:latin typeface="Inter Light" panose="02000503000000020004" pitchFamily="2" charset="0"/>
                <a:ea typeface="Inter Light" panose="02000503000000020004" pitchFamily="2" charset="0"/>
                <a:cs typeface="Verdana" panose="020B0604030504040204" pitchFamily="34" charset="0"/>
              </a:rPr>
              <a:t>Desired property: </a:t>
            </a:r>
            <a:r>
              <a:rPr lang="en-GB" sz="1600" dirty="0">
                <a:solidFill>
                  <a:srgbClr val="C00000"/>
                </a:solidFill>
                <a:latin typeface="Inter Light" panose="02000503000000020004" pitchFamily="2" charset="0"/>
                <a:ea typeface="Inter Light" panose="02000503000000020004" pitchFamily="2" charset="0"/>
                <a:cs typeface="Verdana" panose="020B0604030504040204" pitchFamily="34" charset="0"/>
              </a:rPr>
              <a:t>Excellent photo/photo-electro/electro -catalytic response</a:t>
            </a:r>
          </a:p>
          <a:p>
            <a:endParaRPr lang="en-GB" sz="1600" dirty="0">
              <a:latin typeface="Inter Light" panose="02000503000000020004" pitchFamily="2" charset="0"/>
              <a:ea typeface="Inter Light" panose="02000503000000020004" pitchFamily="2" charset="0"/>
              <a:cs typeface="Verdana" panose="020B0604030504040204" pitchFamily="34" charset="0"/>
            </a:endParaRPr>
          </a:p>
        </p:txBody>
      </p:sp>
      <p:sp>
        <p:nvSpPr>
          <p:cNvPr id="55" name="TextBox 54">
            <a:extLst>
              <a:ext uri="{FF2B5EF4-FFF2-40B4-BE49-F238E27FC236}">
                <a16:creationId xmlns:a16="http://schemas.microsoft.com/office/drawing/2014/main" id="{110B13F2-6032-BAA4-8A5D-C293BB22F0EF}"/>
              </a:ext>
            </a:extLst>
          </p:cNvPr>
          <p:cNvSpPr txBox="1"/>
          <p:nvPr/>
        </p:nvSpPr>
        <p:spPr>
          <a:xfrm>
            <a:off x="7311162" y="6633195"/>
            <a:ext cx="4880838" cy="276999"/>
          </a:xfrm>
          <a:prstGeom prst="rect">
            <a:avLst/>
          </a:prstGeom>
          <a:noFill/>
        </p:spPr>
        <p:txBody>
          <a:bodyPr wrap="square" rtlCol="0">
            <a:spAutoFit/>
          </a:bodyPr>
          <a:lstStyle/>
          <a:p>
            <a:pPr algn="r"/>
            <a:r>
              <a:rPr lang="en-US" sz="1200" dirty="0">
                <a:solidFill>
                  <a:schemeClr val="bg1">
                    <a:lumMod val="50000"/>
                  </a:schemeClr>
                </a:solidFill>
                <a:latin typeface="+mj-lt"/>
                <a:ea typeface="Verdana" panose="020B0604030504040204" pitchFamily="34" charset="0"/>
              </a:rPr>
              <a:t>Acknowledgement: Kristina Žagar </a:t>
            </a:r>
            <a:r>
              <a:rPr lang="en-US" sz="1200" dirty="0" err="1">
                <a:solidFill>
                  <a:schemeClr val="bg1">
                    <a:lumMod val="50000"/>
                  </a:schemeClr>
                </a:solidFill>
                <a:latin typeface="+mj-lt"/>
                <a:ea typeface="Verdana" panose="020B0604030504040204" pitchFamily="34" charset="0"/>
              </a:rPr>
              <a:t>Soderžnik</a:t>
            </a:r>
            <a:endParaRPr lang="sl-SI" sz="1200" dirty="0">
              <a:solidFill>
                <a:schemeClr val="bg1">
                  <a:lumMod val="50000"/>
                </a:schemeClr>
              </a:solidFill>
              <a:latin typeface="+mj-lt"/>
              <a:ea typeface="Verdana" panose="020B0604030504040204" pitchFamily="34" charset="0"/>
            </a:endParaRPr>
          </a:p>
        </p:txBody>
      </p:sp>
      <p:sp>
        <p:nvSpPr>
          <p:cNvPr id="57" name="TextBox 56">
            <a:extLst>
              <a:ext uri="{FF2B5EF4-FFF2-40B4-BE49-F238E27FC236}">
                <a16:creationId xmlns:a16="http://schemas.microsoft.com/office/drawing/2014/main" id="{F65BB05B-2A44-66AA-532F-51660923C927}"/>
              </a:ext>
            </a:extLst>
          </p:cNvPr>
          <p:cNvSpPr txBox="1"/>
          <p:nvPr/>
        </p:nvSpPr>
        <p:spPr>
          <a:xfrm>
            <a:off x="1398280" y="203950"/>
            <a:ext cx="7391494" cy="646331"/>
          </a:xfrm>
          <a:prstGeom prst="rect">
            <a:avLst/>
          </a:prstGeom>
          <a:noFill/>
        </p:spPr>
        <p:txBody>
          <a:bodyPr wrap="square" rtlCol="0">
            <a:spAutoFit/>
          </a:bodyPr>
          <a:lstStyle/>
          <a:p>
            <a:r>
              <a:rPr lang="en-GB" dirty="0">
                <a:solidFill>
                  <a:srgbClr val="C00000"/>
                </a:solidFill>
                <a:latin typeface="Inter Light" panose="02000503000000020004" pitchFamily="2" charset="0"/>
                <a:ea typeface="Inter Light" panose="02000503000000020004" pitchFamily="2" charset="0"/>
              </a:rPr>
              <a:t>Roadmap: The research platform for catalytically active nanostructured oxide materials</a:t>
            </a:r>
            <a:endParaRPr lang="en-SI" dirty="0">
              <a:solidFill>
                <a:srgbClr val="C00000"/>
              </a:solidFill>
              <a:latin typeface="Inter Light" panose="02000503000000020004" pitchFamily="2" charset="0"/>
              <a:ea typeface="Inter Light" panose="02000503000000020004" pitchFamily="2" charset="0"/>
            </a:endParaRPr>
          </a:p>
        </p:txBody>
      </p:sp>
      <p:sp>
        <p:nvSpPr>
          <p:cNvPr id="58" name="Rounded Rectangle 57">
            <a:extLst>
              <a:ext uri="{FF2B5EF4-FFF2-40B4-BE49-F238E27FC236}">
                <a16:creationId xmlns:a16="http://schemas.microsoft.com/office/drawing/2014/main" id="{CF8535BB-66DD-39BB-ED01-D1105AB69023}"/>
              </a:ext>
            </a:extLst>
          </p:cNvPr>
          <p:cNvSpPr/>
          <p:nvPr/>
        </p:nvSpPr>
        <p:spPr>
          <a:xfrm>
            <a:off x="2888898" y="1224708"/>
            <a:ext cx="9261912" cy="5429342"/>
          </a:xfrm>
          <a:prstGeom prst="roundRect">
            <a:avLst>
              <a:gd name="adj" fmla="val 2269"/>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I"/>
          </a:p>
        </p:txBody>
      </p:sp>
      <p:sp>
        <p:nvSpPr>
          <p:cNvPr id="56" name="TextBox 55">
            <a:extLst>
              <a:ext uri="{FF2B5EF4-FFF2-40B4-BE49-F238E27FC236}">
                <a16:creationId xmlns:a16="http://schemas.microsoft.com/office/drawing/2014/main" id="{AEC66449-6B4D-06C9-354A-8CD64E788D7F}"/>
              </a:ext>
            </a:extLst>
          </p:cNvPr>
          <p:cNvSpPr txBox="1"/>
          <p:nvPr/>
        </p:nvSpPr>
        <p:spPr>
          <a:xfrm>
            <a:off x="3114145" y="973345"/>
            <a:ext cx="2981855" cy="369332"/>
          </a:xfrm>
          <a:prstGeom prst="rect">
            <a:avLst/>
          </a:prstGeom>
          <a:solidFill>
            <a:schemeClr val="bg1"/>
          </a:solidFill>
        </p:spPr>
        <p:txBody>
          <a:bodyPr wrap="square">
            <a:spAutoFit/>
          </a:bodyPr>
          <a:lstStyle/>
          <a:p>
            <a:r>
              <a:rPr lang="en-GB" sz="1800" dirty="0">
                <a:solidFill>
                  <a:srgbClr val="C00000"/>
                </a:solidFill>
                <a:latin typeface="Inter" panose="02000503000000020004" pitchFamily="2" charset="0"/>
                <a:ea typeface="Inter" panose="02000503000000020004" pitchFamily="2" charset="0"/>
                <a:cs typeface="Verdana" panose="020B0604030504040204" pitchFamily="34" charset="0"/>
              </a:rPr>
              <a:t>Anodic oxidation process</a:t>
            </a:r>
            <a:endParaRPr lang="en-SI" dirty="0"/>
          </a:p>
        </p:txBody>
      </p:sp>
      <p:pic>
        <p:nvPicPr>
          <p:cNvPr id="14" name="Graphic 13">
            <a:extLst>
              <a:ext uri="{FF2B5EF4-FFF2-40B4-BE49-F238E27FC236}">
                <a16:creationId xmlns:a16="http://schemas.microsoft.com/office/drawing/2014/main" id="{1E590981-1F1D-935C-6835-F56BA3B79275}"/>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539723" y="56963"/>
            <a:ext cx="318835" cy="318836"/>
          </a:xfrm>
          <a:prstGeom prst="rect">
            <a:avLst/>
          </a:prstGeom>
        </p:spPr>
      </p:pic>
      <p:pic>
        <p:nvPicPr>
          <p:cNvPr id="15" name="Picture 4" descr="3,682,600+ Environment Symbols Stock Illustrations, Royalty-Free Vector  Graphics &amp; Clip Art - iStock">
            <a:extLst>
              <a:ext uri="{FF2B5EF4-FFF2-40B4-BE49-F238E27FC236}">
                <a16:creationId xmlns:a16="http://schemas.microsoft.com/office/drawing/2014/main" id="{9360B4A1-7AF4-E5EB-1EF5-44C8088658E3}"/>
              </a:ext>
            </a:extLst>
          </p:cNvPr>
          <p:cNvPicPr>
            <a:picLocks noChangeAspect="1" noChangeArrowheads="1"/>
          </p:cNvPicPr>
          <p:nvPr/>
        </p:nvPicPr>
        <p:blipFill>
          <a:blip r:embed="rId39">
            <a:alphaModFix amt="50000"/>
            <a:extLst>
              <a:ext uri="{28A0092B-C50C-407E-A947-70E740481C1C}">
                <a14:useLocalDpi xmlns:a14="http://schemas.microsoft.com/office/drawing/2010/main" val="0"/>
              </a:ext>
            </a:extLst>
          </a:blip>
          <a:srcRect/>
          <a:stretch>
            <a:fillRect/>
          </a:stretch>
        </p:blipFill>
        <p:spPr bwMode="auto">
          <a:xfrm>
            <a:off x="42191" y="514218"/>
            <a:ext cx="562124" cy="562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443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7E7A67E4-6BFF-9D9B-8D70-36B43945392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934"/>
            <a:ext cx="1403189" cy="1292045"/>
          </a:xfrm>
          <a:prstGeom prst="rect">
            <a:avLst/>
          </a:prstGeom>
        </p:spPr>
      </p:pic>
      <p:sp>
        <p:nvSpPr>
          <p:cNvPr id="57" name="TextBox 56">
            <a:extLst>
              <a:ext uri="{FF2B5EF4-FFF2-40B4-BE49-F238E27FC236}">
                <a16:creationId xmlns:a16="http://schemas.microsoft.com/office/drawing/2014/main" id="{F65BB05B-2A44-66AA-532F-51660923C927}"/>
              </a:ext>
            </a:extLst>
          </p:cNvPr>
          <p:cNvSpPr txBox="1"/>
          <p:nvPr/>
        </p:nvSpPr>
        <p:spPr>
          <a:xfrm>
            <a:off x="1398280" y="203950"/>
            <a:ext cx="7391494" cy="646331"/>
          </a:xfrm>
          <a:prstGeom prst="rect">
            <a:avLst/>
          </a:prstGeom>
          <a:noFill/>
        </p:spPr>
        <p:txBody>
          <a:bodyPr wrap="square" rtlCol="0">
            <a:spAutoFit/>
          </a:bodyPr>
          <a:lstStyle/>
          <a:p>
            <a:r>
              <a:rPr lang="en-GB" dirty="0">
                <a:solidFill>
                  <a:srgbClr val="C00000"/>
                </a:solidFill>
                <a:latin typeface="Inter Light" panose="02000503000000020004" pitchFamily="2" charset="0"/>
                <a:ea typeface="Inter Light" panose="02000503000000020004" pitchFamily="2" charset="0"/>
              </a:rPr>
              <a:t>Roadmap: The research platform for catalytically active nanostructured oxide materials</a:t>
            </a:r>
            <a:endParaRPr lang="en-SI" dirty="0">
              <a:solidFill>
                <a:srgbClr val="C00000"/>
              </a:solidFill>
              <a:latin typeface="Inter Light" panose="02000503000000020004" pitchFamily="2" charset="0"/>
              <a:ea typeface="Inter Light" panose="02000503000000020004" pitchFamily="2" charset="0"/>
            </a:endParaRPr>
          </a:p>
        </p:txBody>
      </p:sp>
      <p:pic>
        <p:nvPicPr>
          <p:cNvPr id="2" name="Graphic 1">
            <a:extLst>
              <a:ext uri="{FF2B5EF4-FFF2-40B4-BE49-F238E27FC236}">
                <a16:creationId xmlns:a16="http://schemas.microsoft.com/office/drawing/2014/main" id="{B8051073-7EA6-9F9B-A634-2843BEC83454}"/>
              </a:ext>
            </a:extLst>
          </p:cNvPr>
          <p:cNvPicPr preferRelativeResize="0">
            <a:picLocks/>
          </p:cNvPicPr>
          <p:nvPr/>
        </p:nvPicPr>
        <p:blipFill>
          <a:blip r:embed="rId4">
            <a:extLst>
              <a:ext uri="{96DAC541-7B7A-43D3-8B79-37D633B846F1}">
                <asvg:svgBlip xmlns:asvg="http://schemas.microsoft.com/office/drawing/2016/SVG/main" r:embed="rId5"/>
              </a:ext>
            </a:extLst>
          </a:blip>
          <a:stretch>
            <a:fillRect/>
          </a:stretch>
        </p:blipFill>
        <p:spPr>
          <a:xfrm>
            <a:off x="328205" y="5135413"/>
            <a:ext cx="378000" cy="144000"/>
          </a:xfrm>
          <a:prstGeom prst="rect">
            <a:avLst/>
          </a:prstGeom>
        </p:spPr>
      </p:pic>
      <p:grpSp>
        <p:nvGrpSpPr>
          <p:cNvPr id="3" name="Group 2">
            <a:extLst>
              <a:ext uri="{FF2B5EF4-FFF2-40B4-BE49-F238E27FC236}">
                <a16:creationId xmlns:a16="http://schemas.microsoft.com/office/drawing/2014/main" id="{EC24ECF7-D73E-8848-13D9-0AE918DD5E92}"/>
              </a:ext>
            </a:extLst>
          </p:cNvPr>
          <p:cNvGrpSpPr/>
          <p:nvPr/>
        </p:nvGrpSpPr>
        <p:grpSpPr>
          <a:xfrm rot="10800000">
            <a:off x="827459" y="6213627"/>
            <a:ext cx="419386" cy="149236"/>
            <a:chOff x="9137593" y="2022481"/>
            <a:chExt cx="419386" cy="149236"/>
          </a:xfrm>
          <a:solidFill>
            <a:schemeClr val="accent2">
              <a:lumMod val="75000"/>
            </a:schemeClr>
          </a:solidFill>
        </p:grpSpPr>
        <p:sp>
          <p:nvSpPr>
            <p:cNvPr id="4" name="Freeform 3">
              <a:extLst>
                <a:ext uri="{FF2B5EF4-FFF2-40B4-BE49-F238E27FC236}">
                  <a16:creationId xmlns:a16="http://schemas.microsoft.com/office/drawing/2014/main" id="{16BCA100-CA62-CEAD-B09F-8FF2E5A751D8}"/>
                </a:ext>
              </a:extLst>
            </p:cNvPr>
            <p:cNvSpPr/>
            <p:nvPr/>
          </p:nvSpPr>
          <p:spPr>
            <a:xfrm>
              <a:off x="9412903" y="2022481"/>
              <a:ext cx="144076" cy="149236"/>
            </a:xfrm>
            <a:custGeom>
              <a:avLst/>
              <a:gdLst>
                <a:gd name="connsiteX0" fmla="*/ 144077 w 144076"/>
                <a:gd name="connsiteY0" fmla="*/ 74618 h 149236"/>
                <a:gd name="connsiteX1" fmla="*/ 72038 w 144076"/>
                <a:gd name="connsiteY1" fmla="*/ 149236 h 149236"/>
                <a:gd name="connsiteX2" fmla="*/ 0 w 144076"/>
                <a:gd name="connsiteY2" fmla="*/ 74618 h 149236"/>
                <a:gd name="connsiteX3" fmla="*/ 72038 w 144076"/>
                <a:gd name="connsiteY3" fmla="*/ 0 h 149236"/>
                <a:gd name="connsiteX4" fmla="*/ 144077 w 144076"/>
                <a:gd name="connsiteY4" fmla="*/ 74618 h 149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76" h="149236">
                  <a:moveTo>
                    <a:pt x="144077" y="74618"/>
                  </a:moveTo>
                  <a:cubicBezTo>
                    <a:pt x="144077" y="115829"/>
                    <a:pt x="111824" y="149236"/>
                    <a:pt x="72038" y="149236"/>
                  </a:cubicBezTo>
                  <a:cubicBezTo>
                    <a:pt x="32253" y="149236"/>
                    <a:pt x="0" y="115829"/>
                    <a:pt x="0" y="74618"/>
                  </a:cubicBezTo>
                  <a:cubicBezTo>
                    <a:pt x="0" y="33408"/>
                    <a:pt x="32253" y="0"/>
                    <a:pt x="72038" y="0"/>
                  </a:cubicBezTo>
                  <a:cubicBezTo>
                    <a:pt x="111824" y="0"/>
                    <a:pt x="144077" y="33408"/>
                    <a:pt x="144077" y="74618"/>
                  </a:cubicBezTo>
                  <a:close/>
                </a:path>
              </a:pathLst>
            </a:custGeom>
            <a:grpFill/>
            <a:ln w="12565" cap="flat">
              <a:noFill/>
              <a:prstDash val="solid"/>
              <a:miter/>
            </a:ln>
          </p:spPr>
          <p:txBody>
            <a:bodyPr rtlCol="0" anchor="ctr"/>
            <a:lstStyle/>
            <a:p>
              <a:endParaRPr lang="en-SI"/>
            </a:p>
          </p:txBody>
        </p:sp>
        <p:sp>
          <p:nvSpPr>
            <p:cNvPr id="5" name="Freeform 4">
              <a:extLst>
                <a:ext uri="{FF2B5EF4-FFF2-40B4-BE49-F238E27FC236}">
                  <a16:creationId xmlns:a16="http://schemas.microsoft.com/office/drawing/2014/main" id="{7B3E0B81-D4C4-0A89-D919-ADE5541C8435}"/>
                </a:ext>
              </a:extLst>
            </p:cNvPr>
            <p:cNvSpPr/>
            <p:nvPr/>
          </p:nvSpPr>
          <p:spPr>
            <a:xfrm>
              <a:off x="9137593" y="2090129"/>
              <a:ext cx="288000" cy="24872"/>
            </a:xfrm>
            <a:custGeom>
              <a:avLst/>
              <a:gdLst>
                <a:gd name="connsiteX0" fmla="*/ 0 w 486574"/>
                <a:gd name="connsiteY0" fmla="*/ 0 h 24872"/>
                <a:gd name="connsiteX1" fmla="*/ 486574 w 486574"/>
                <a:gd name="connsiteY1" fmla="*/ 0 h 24872"/>
                <a:gd name="connsiteX2" fmla="*/ 486574 w 486574"/>
                <a:gd name="connsiteY2" fmla="*/ 24873 h 24872"/>
                <a:gd name="connsiteX3" fmla="*/ 0 w 486574"/>
                <a:gd name="connsiteY3" fmla="*/ 24873 h 24872"/>
              </a:gdLst>
              <a:ahLst/>
              <a:cxnLst>
                <a:cxn ang="0">
                  <a:pos x="connsiteX0" y="connsiteY0"/>
                </a:cxn>
                <a:cxn ang="0">
                  <a:pos x="connsiteX1" y="connsiteY1"/>
                </a:cxn>
                <a:cxn ang="0">
                  <a:pos x="connsiteX2" y="connsiteY2"/>
                </a:cxn>
                <a:cxn ang="0">
                  <a:pos x="connsiteX3" y="connsiteY3"/>
                </a:cxn>
              </a:cxnLst>
              <a:rect l="l" t="t" r="r" b="b"/>
              <a:pathLst>
                <a:path w="486574" h="24872">
                  <a:moveTo>
                    <a:pt x="0" y="0"/>
                  </a:moveTo>
                  <a:lnTo>
                    <a:pt x="486574" y="0"/>
                  </a:lnTo>
                  <a:lnTo>
                    <a:pt x="486574" y="24873"/>
                  </a:lnTo>
                  <a:lnTo>
                    <a:pt x="0" y="24873"/>
                  </a:lnTo>
                  <a:close/>
                </a:path>
              </a:pathLst>
            </a:custGeom>
            <a:grpFill/>
            <a:ln w="12565" cap="flat">
              <a:noFill/>
              <a:prstDash val="solid"/>
              <a:miter/>
            </a:ln>
          </p:spPr>
          <p:txBody>
            <a:bodyPr rtlCol="0" anchor="ctr"/>
            <a:lstStyle/>
            <a:p>
              <a:endParaRPr lang="en-SI"/>
            </a:p>
          </p:txBody>
        </p:sp>
      </p:grpSp>
      <p:grpSp>
        <p:nvGrpSpPr>
          <p:cNvPr id="14" name="Group 13">
            <a:extLst>
              <a:ext uri="{FF2B5EF4-FFF2-40B4-BE49-F238E27FC236}">
                <a16:creationId xmlns:a16="http://schemas.microsoft.com/office/drawing/2014/main" id="{BE570222-B3C3-286D-C3BD-82FCD7F47476}"/>
              </a:ext>
            </a:extLst>
          </p:cNvPr>
          <p:cNvGrpSpPr/>
          <p:nvPr/>
        </p:nvGrpSpPr>
        <p:grpSpPr>
          <a:xfrm>
            <a:off x="543496" y="1122159"/>
            <a:ext cx="1521802" cy="5223298"/>
            <a:chOff x="2157767" y="0"/>
            <a:chExt cx="2858617" cy="9143999"/>
          </a:xfrm>
        </p:grpSpPr>
        <p:pic>
          <p:nvPicPr>
            <p:cNvPr id="15" name="Graphic 14">
              <a:extLst>
                <a:ext uri="{FF2B5EF4-FFF2-40B4-BE49-F238E27FC236}">
                  <a16:creationId xmlns:a16="http://schemas.microsoft.com/office/drawing/2014/main" id="{66C73C28-593E-2B38-5C8D-42B5C4B984F9}"/>
                </a:ext>
              </a:extLst>
            </p:cNvPr>
            <p:cNvPicPr preferRelativeResize="0">
              <a:picLocks/>
            </p:cNvPicPr>
            <p:nvPr/>
          </p:nvPicPr>
          <p:blipFill>
            <a:blip r:embed="rId6">
              <a:extLst>
                <a:ext uri="{96DAC541-7B7A-43D3-8B79-37D633B846F1}">
                  <asvg:svgBlip xmlns:asvg="http://schemas.microsoft.com/office/drawing/2016/SVG/main" r:embed="rId7"/>
                </a:ext>
              </a:extLst>
            </a:blip>
            <a:stretch>
              <a:fillRect/>
            </a:stretch>
          </p:blipFill>
          <p:spPr>
            <a:xfrm>
              <a:off x="2157984" y="0"/>
              <a:ext cx="2858399" cy="2122489"/>
            </a:xfrm>
            <a:prstGeom prst="rect">
              <a:avLst/>
            </a:prstGeom>
          </p:spPr>
        </p:pic>
        <p:pic>
          <p:nvPicPr>
            <p:cNvPr id="16" name="Graphic 15">
              <a:extLst>
                <a:ext uri="{FF2B5EF4-FFF2-40B4-BE49-F238E27FC236}">
                  <a16:creationId xmlns:a16="http://schemas.microsoft.com/office/drawing/2014/main" id="{65710565-AE7E-EBB8-9FDB-FE8D4227C079}"/>
                </a:ext>
              </a:extLst>
            </p:cNvPr>
            <p:cNvPicPr preferRelativeResize="0">
              <a:picLocks/>
            </p:cNvPicPr>
            <p:nvPr/>
          </p:nvPicPr>
          <p:blipFill>
            <a:blip r:embed="rId8">
              <a:extLst>
                <a:ext uri="{96DAC541-7B7A-43D3-8B79-37D633B846F1}">
                  <asvg:svgBlip xmlns:asvg="http://schemas.microsoft.com/office/drawing/2016/SVG/main" r:embed="rId9"/>
                </a:ext>
              </a:extLst>
            </a:blip>
            <a:stretch>
              <a:fillRect/>
            </a:stretch>
          </p:blipFill>
          <p:spPr>
            <a:xfrm>
              <a:off x="2157984" y="1992792"/>
              <a:ext cx="2858400" cy="1598400"/>
            </a:xfrm>
            <a:prstGeom prst="rect">
              <a:avLst/>
            </a:prstGeom>
          </p:spPr>
        </p:pic>
        <p:pic>
          <p:nvPicPr>
            <p:cNvPr id="17" name="Graphic 16">
              <a:extLst>
                <a:ext uri="{FF2B5EF4-FFF2-40B4-BE49-F238E27FC236}">
                  <a16:creationId xmlns:a16="http://schemas.microsoft.com/office/drawing/2014/main" id="{F7E22273-1A98-B067-278C-9AA15F0E084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57767" y="3434239"/>
              <a:ext cx="2854286" cy="1598400"/>
            </a:xfrm>
            <a:prstGeom prst="rect">
              <a:avLst/>
            </a:prstGeom>
          </p:spPr>
        </p:pic>
        <p:pic>
          <p:nvPicPr>
            <p:cNvPr id="18" name="Graphic 17">
              <a:extLst>
                <a:ext uri="{FF2B5EF4-FFF2-40B4-BE49-F238E27FC236}">
                  <a16:creationId xmlns:a16="http://schemas.microsoft.com/office/drawing/2014/main" id="{0C4C3A18-04A9-166C-C4C4-5BB6DE42A05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57984" y="4873948"/>
              <a:ext cx="2854286" cy="1598400"/>
            </a:xfrm>
            <a:prstGeom prst="rect">
              <a:avLst/>
            </a:prstGeom>
          </p:spPr>
        </p:pic>
        <p:pic>
          <p:nvPicPr>
            <p:cNvPr id="26" name="Graphic 25">
              <a:extLst>
                <a:ext uri="{FF2B5EF4-FFF2-40B4-BE49-F238E27FC236}">
                  <a16:creationId xmlns:a16="http://schemas.microsoft.com/office/drawing/2014/main" id="{133A143B-4D86-BC77-8DBD-3878263B300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58198" y="6316233"/>
              <a:ext cx="2854285" cy="1598400"/>
            </a:xfrm>
            <a:prstGeom prst="rect">
              <a:avLst/>
            </a:prstGeom>
          </p:spPr>
        </p:pic>
        <p:pic>
          <p:nvPicPr>
            <p:cNvPr id="59" name="Graphic 58">
              <a:extLst>
                <a:ext uri="{FF2B5EF4-FFF2-40B4-BE49-F238E27FC236}">
                  <a16:creationId xmlns:a16="http://schemas.microsoft.com/office/drawing/2014/main" id="{6E7A53B2-8579-3422-F237-2CACB2ED4A3D}"/>
                </a:ext>
              </a:extLst>
            </p:cNvPr>
            <p:cNvPicPr preferRelativeResize="0">
              <a:picLocks/>
            </p:cNvPicPr>
            <p:nvPr/>
          </p:nvPicPr>
          <p:blipFill>
            <a:blip r:embed="rId10">
              <a:extLst>
                <a:ext uri="{96DAC541-7B7A-43D3-8B79-37D633B846F1}">
                  <asvg:svgBlip xmlns:asvg="http://schemas.microsoft.com/office/drawing/2016/SVG/main" r:embed="rId11"/>
                </a:ext>
              </a:extLst>
            </a:blip>
            <a:stretch>
              <a:fillRect/>
            </a:stretch>
          </p:blipFill>
          <p:spPr>
            <a:xfrm>
              <a:off x="3428569" y="7829999"/>
              <a:ext cx="1587599" cy="1314000"/>
            </a:xfrm>
            <a:prstGeom prst="rect">
              <a:avLst/>
            </a:prstGeom>
          </p:spPr>
        </p:pic>
      </p:grpSp>
      <p:pic>
        <p:nvPicPr>
          <p:cNvPr id="60" name="Graphic 59">
            <a:extLst>
              <a:ext uri="{FF2B5EF4-FFF2-40B4-BE49-F238E27FC236}">
                <a16:creationId xmlns:a16="http://schemas.microsoft.com/office/drawing/2014/main" id="{959F9D13-7354-2F52-8E7A-6295D30EC24D}"/>
              </a:ext>
            </a:extLst>
          </p:cNvPr>
          <p:cNvPicPr preferRelativeResize="0">
            <a:picLocks/>
          </p:cNvPicPr>
          <p:nvPr/>
        </p:nvPicPr>
        <p:blipFill>
          <a:blip r:embed="rId12">
            <a:extLst>
              <a:ext uri="{96DAC541-7B7A-43D3-8B79-37D633B846F1}">
                <asvg:svgBlip xmlns:asvg="http://schemas.microsoft.com/office/drawing/2016/SVG/main" r:embed="rId13"/>
              </a:ext>
            </a:extLst>
          </a:blip>
          <a:stretch>
            <a:fillRect/>
          </a:stretch>
        </p:blipFill>
        <p:spPr>
          <a:xfrm>
            <a:off x="569551" y="1122158"/>
            <a:ext cx="1468025" cy="1177870"/>
          </a:xfrm>
          <a:prstGeom prst="rect">
            <a:avLst/>
          </a:prstGeom>
        </p:spPr>
      </p:pic>
      <p:pic>
        <p:nvPicPr>
          <p:cNvPr id="61" name="Graphic 60">
            <a:extLst>
              <a:ext uri="{FF2B5EF4-FFF2-40B4-BE49-F238E27FC236}">
                <a16:creationId xmlns:a16="http://schemas.microsoft.com/office/drawing/2014/main" id="{2E61D59A-24B3-7497-1322-95A48883E2DB}"/>
              </a:ext>
            </a:extLst>
          </p:cNvPr>
          <p:cNvPicPr preferRelativeResize="0">
            <a:picLocks/>
          </p:cNvPicPr>
          <p:nvPr/>
        </p:nvPicPr>
        <p:blipFill>
          <a:blip r:embed="rId14">
            <a:extLst>
              <a:ext uri="{96DAC541-7B7A-43D3-8B79-37D633B846F1}">
                <asvg:svgBlip xmlns:asvg="http://schemas.microsoft.com/office/drawing/2016/SVG/main" r:embed="rId15"/>
              </a:ext>
            </a:extLst>
          </a:blip>
          <a:stretch>
            <a:fillRect/>
          </a:stretch>
        </p:blipFill>
        <p:spPr>
          <a:xfrm>
            <a:off x="569551" y="2285214"/>
            <a:ext cx="1468026" cy="856023"/>
          </a:xfrm>
          <a:prstGeom prst="rect">
            <a:avLst/>
          </a:prstGeom>
        </p:spPr>
      </p:pic>
      <p:pic>
        <p:nvPicPr>
          <p:cNvPr id="62" name="Graphic 61">
            <a:extLst>
              <a:ext uri="{FF2B5EF4-FFF2-40B4-BE49-F238E27FC236}">
                <a16:creationId xmlns:a16="http://schemas.microsoft.com/office/drawing/2014/main" id="{2C854BF3-4893-5CA5-15E4-7AFEECABE44D}"/>
              </a:ext>
            </a:extLst>
          </p:cNvPr>
          <p:cNvPicPr preferRelativeResize="0">
            <a:picLocks/>
          </p:cNvPicPr>
          <p:nvPr/>
        </p:nvPicPr>
        <p:blipFill>
          <a:blip r:embed="rId16">
            <a:extLst>
              <a:ext uri="{96DAC541-7B7A-43D3-8B79-37D633B846F1}">
                <asvg:svgBlip xmlns:asvg="http://schemas.microsoft.com/office/drawing/2016/SVG/main" r:embed="rId17"/>
              </a:ext>
            </a:extLst>
          </a:blip>
          <a:stretch>
            <a:fillRect/>
          </a:stretch>
        </p:blipFill>
        <p:spPr>
          <a:xfrm>
            <a:off x="569552" y="3108633"/>
            <a:ext cx="1468026" cy="855469"/>
          </a:xfrm>
          <a:prstGeom prst="rect">
            <a:avLst/>
          </a:prstGeom>
        </p:spPr>
      </p:pic>
      <p:pic>
        <p:nvPicPr>
          <p:cNvPr id="63" name="Graphic 62">
            <a:extLst>
              <a:ext uri="{FF2B5EF4-FFF2-40B4-BE49-F238E27FC236}">
                <a16:creationId xmlns:a16="http://schemas.microsoft.com/office/drawing/2014/main" id="{839C88E8-BE11-2CD2-7FF5-EDD2807DEDC1}"/>
              </a:ext>
            </a:extLst>
          </p:cNvPr>
          <p:cNvPicPr preferRelativeResize="0">
            <a:picLocks/>
          </p:cNvPicPr>
          <p:nvPr/>
        </p:nvPicPr>
        <p:blipFill>
          <a:blip r:embed="rId18">
            <a:extLst>
              <a:ext uri="{96DAC541-7B7A-43D3-8B79-37D633B846F1}">
                <asvg:svgBlip xmlns:asvg="http://schemas.microsoft.com/office/drawing/2016/SVG/main" r:embed="rId19"/>
              </a:ext>
            </a:extLst>
          </a:blip>
          <a:stretch>
            <a:fillRect/>
          </a:stretch>
        </p:blipFill>
        <p:spPr>
          <a:xfrm>
            <a:off x="569552" y="3930115"/>
            <a:ext cx="1468026" cy="855469"/>
          </a:xfrm>
          <a:prstGeom prst="rect">
            <a:avLst/>
          </a:prstGeom>
        </p:spPr>
      </p:pic>
      <p:pic>
        <p:nvPicPr>
          <p:cNvPr id="64" name="Graphic 63">
            <a:extLst>
              <a:ext uri="{FF2B5EF4-FFF2-40B4-BE49-F238E27FC236}">
                <a16:creationId xmlns:a16="http://schemas.microsoft.com/office/drawing/2014/main" id="{D232B239-4843-0318-CC45-5A267F54FE42}"/>
              </a:ext>
            </a:extLst>
          </p:cNvPr>
          <p:cNvPicPr preferRelativeResize="0">
            <a:picLocks/>
          </p:cNvPicPr>
          <p:nvPr/>
        </p:nvPicPr>
        <p:blipFill>
          <a:blip r:embed="rId20">
            <a:extLst>
              <a:ext uri="{96DAC541-7B7A-43D3-8B79-37D633B846F1}">
                <asvg:svgBlip xmlns:asvg="http://schemas.microsoft.com/office/drawing/2016/SVG/main" r:embed="rId21"/>
              </a:ext>
            </a:extLst>
          </a:blip>
          <a:stretch>
            <a:fillRect/>
          </a:stretch>
        </p:blipFill>
        <p:spPr>
          <a:xfrm>
            <a:off x="569551" y="4758068"/>
            <a:ext cx="1468026" cy="855470"/>
          </a:xfrm>
          <a:prstGeom prst="rect">
            <a:avLst/>
          </a:prstGeom>
        </p:spPr>
      </p:pic>
      <p:pic>
        <p:nvPicPr>
          <p:cNvPr id="65" name="Graphic 64">
            <a:extLst>
              <a:ext uri="{FF2B5EF4-FFF2-40B4-BE49-F238E27FC236}">
                <a16:creationId xmlns:a16="http://schemas.microsoft.com/office/drawing/2014/main" id="{95684EF2-0F22-874B-A0B4-0BF1443CF171}"/>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246845" y="5594859"/>
            <a:ext cx="791508" cy="747675"/>
          </a:xfrm>
          <a:prstGeom prst="rect">
            <a:avLst/>
          </a:prstGeom>
        </p:spPr>
      </p:pic>
      <p:pic>
        <p:nvPicPr>
          <p:cNvPr id="66" name="Graphic 65">
            <a:extLst>
              <a:ext uri="{FF2B5EF4-FFF2-40B4-BE49-F238E27FC236}">
                <a16:creationId xmlns:a16="http://schemas.microsoft.com/office/drawing/2014/main" id="{FD40BC56-6CE0-71AC-B1BA-6192FD692FAC}"/>
              </a:ext>
            </a:extLst>
          </p:cNvPr>
          <p:cNvPicPr preferRelativeResize="0">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621171" y="1122159"/>
            <a:ext cx="1366452" cy="1176937"/>
          </a:xfrm>
          <a:prstGeom prst="rect">
            <a:avLst/>
          </a:prstGeom>
        </p:spPr>
      </p:pic>
      <p:pic>
        <p:nvPicPr>
          <p:cNvPr id="67" name="Graphic 66">
            <a:extLst>
              <a:ext uri="{FF2B5EF4-FFF2-40B4-BE49-F238E27FC236}">
                <a16:creationId xmlns:a16="http://schemas.microsoft.com/office/drawing/2014/main" id="{8C4BB292-2D61-F9BD-98A7-59EA7DF0D51B}"/>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25022" y="3983613"/>
            <a:ext cx="1366452" cy="791181"/>
          </a:xfrm>
          <a:prstGeom prst="rect">
            <a:avLst/>
          </a:prstGeom>
        </p:spPr>
      </p:pic>
      <p:pic>
        <p:nvPicPr>
          <p:cNvPr id="68" name="Graphic 67">
            <a:extLst>
              <a:ext uri="{FF2B5EF4-FFF2-40B4-BE49-F238E27FC236}">
                <a16:creationId xmlns:a16="http://schemas.microsoft.com/office/drawing/2014/main" id="{C854CBAE-00CF-A79C-EE73-911DDE26BED2}"/>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22842" y="3152908"/>
            <a:ext cx="1366452" cy="791181"/>
          </a:xfrm>
          <a:prstGeom prst="rect">
            <a:avLst/>
          </a:prstGeom>
        </p:spPr>
      </p:pic>
      <p:pic>
        <p:nvPicPr>
          <p:cNvPr id="69" name="Graphic 68">
            <a:extLst>
              <a:ext uri="{FF2B5EF4-FFF2-40B4-BE49-F238E27FC236}">
                <a16:creationId xmlns:a16="http://schemas.microsoft.com/office/drawing/2014/main" id="{262FD121-9BCB-3F13-04C6-12444A857A2B}"/>
              </a:ext>
            </a:extLst>
          </p:cNvPr>
          <p:cNvPicPr preferRelativeResize="0">
            <a:picLocks/>
          </p:cNvPicPr>
          <p:nvPr/>
        </p:nvPicPr>
        <p:blipFill>
          <a:blip r:embed="rId28">
            <a:extLst>
              <a:ext uri="{96DAC541-7B7A-43D3-8B79-37D633B846F1}">
                <asvg:svgBlip xmlns:asvg="http://schemas.microsoft.com/office/drawing/2016/SVG/main" r:embed="rId29"/>
              </a:ext>
            </a:extLst>
          </a:blip>
          <a:stretch>
            <a:fillRect/>
          </a:stretch>
        </p:blipFill>
        <p:spPr>
          <a:xfrm>
            <a:off x="1302621" y="5590734"/>
            <a:ext cx="689934" cy="747568"/>
          </a:xfrm>
          <a:prstGeom prst="rect">
            <a:avLst/>
          </a:prstGeom>
        </p:spPr>
      </p:pic>
      <p:pic>
        <p:nvPicPr>
          <p:cNvPr id="70" name="Graphic 69">
            <a:extLst>
              <a:ext uri="{FF2B5EF4-FFF2-40B4-BE49-F238E27FC236}">
                <a16:creationId xmlns:a16="http://schemas.microsoft.com/office/drawing/2014/main" id="{62356BCD-BF72-FE4D-052E-5C9693655FAB}"/>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25291" y="4802943"/>
            <a:ext cx="1366452" cy="791181"/>
          </a:xfrm>
          <a:prstGeom prst="rect">
            <a:avLst/>
          </a:prstGeom>
        </p:spPr>
      </p:pic>
      <p:pic>
        <p:nvPicPr>
          <p:cNvPr id="71" name="Graphic 70">
            <a:extLst>
              <a:ext uri="{FF2B5EF4-FFF2-40B4-BE49-F238E27FC236}">
                <a16:creationId xmlns:a16="http://schemas.microsoft.com/office/drawing/2014/main" id="{2C0AFCDF-47D0-554C-C9AE-4B6A1C5B3C3A}"/>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21171" y="2345075"/>
            <a:ext cx="1366452" cy="791181"/>
          </a:xfrm>
          <a:prstGeom prst="rect">
            <a:avLst/>
          </a:prstGeom>
        </p:spPr>
      </p:pic>
      <p:sp>
        <p:nvSpPr>
          <p:cNvPr id="72" name="TextBox 71">
            <a:extLst>
              <a:ext uri="{FF2B5EF4-FFF2-40B4-BE49-F238E27FC236}">
                <a16:creationId xmlns:a16="http://schemas.microsoft.com/office/drawing/2014/main" id="{B28CB397-CC45-2479-1918-CAED7782081F}"/>
              </a:ext>
            </a:extLst>
          </p:cNvPr>
          <p:cNvSpPr txBox="1"/>
          <p:nvPr/>
        </p:nvSpPr>
        <p:spPr>
          <a:xfrm>
            <a:off x="287607" y="6103974"/>
            <a:ext cx="601447" cy="338554"/>
          </a:xfrm>
          <a:prstGeom prst="rect">
            <a:avLst/>
          </a:prstGeom>
          <a:noFill/>
        </p:spPr>
        <p:txBody>
          <a:bodyPr wrap="none" rtlCol="0">
            <a:spAutoFit/>
          </a:bodyPr>
          <a:lstStyle/>
          <a:p>
            <a:r>
              <a:rPr lang="sl-SI" sz="1600" b="1" dirty="0"/>
              <a:t>2011</a:t>
            </a:r>
            <a:endParaRPr lang="en-US" sz="1600" b="1" dirty="0"/>
          </a:p>
        </p:txBody>
      </p:sp>
      <p:pic>
        <p:nvPicPr>
          <p:cNvPr id="73" name="Picture Placeholder 116" descr="Lightbulb and gear">
            <a:extLst>
              <a:ext uri="{FF2B5EF4-FFF2-40B4-BE49-F238E27FC236}">
                <a16:creationId xmlns:a16="http://schemas.microsoft.com/office/drawing/2014/main" id="{433F1B85-9D9D-DBDF-D61B-A8B058C143B6}"/>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1057516" y="6342427"/>
            <a:ext cx="490209" cy="490209"/>
          </a:xfrm>
          <a:prstGeom prst="rect">
            <a:avLst/>
          </a:prstGeom>
        </p:spPr>
      </p:pic>
      <p:sp>
        <p:nvSpPr>
          <p:cNvPr id="74" name="TextBox 73">
            <a:extLst>
              <a:ext uri="{FF2B5EF4-FFF2-40B4-BE49-F238E27FC236}">
                <a16:creationId xmlns:a16="http://schemas.microsoft.com/office/drawing/2014/main" id="{3C3E2703-21F8-A78B-768E-77AC176900CB}"/>
              </a:ext>
            </a:extLst>
          </p:cNvPr>
          <p:cNvSpPr txBox="1"/>
          <p:nvPr/>
        </p:nvSpPr>
        <p:spPr>
          <a:xfrm>
            <a:off x="1422519" y="6070288"/>
            <a:ext cx="1112805" cy="400110"/>
          </a:xfrm>
          <a:prstGeom prst="rect">
            <a:avLst/>
          </a:prstGeom>
          <a:noFill/>
        </p:spPr>
        <p:txBody>
          <a:bodyPr wrap="none" rtlCol="0">
            <a:spAutoFit/>
          </a:bodyPr>
          <a:lstStyle/>
          <a:p>
            <a:r>
              <a:rPr lang="en-US" sz="1000" b="1" dirty="0"/>
              <a:t>Anodic oxidation </a:t>
            </a:r>
          </a:p>
          <a:p>
            <a:r>
              <a:rPr lang="en-US" sz="1000" b="1" dirty="0"/>
              <a:t>process</a:t>
            </a:r>
          </a:p>
        </p:txBody>
      </p:sp>
      <p:pic>
        <p:nvPicPr>
          <p:cNvPr id="75" name="Picture Placeholder 94" descr="Flask">
            <a:extLst>
              <a:ext uri="{FF2B5EF4-FFF2-40B4-BE49-F238E27FC236}">
                <a16:creationId xmlns:a16="http://schemas.microsoft.com/office/drawing/2014/main" id="{AA076D0F-77AC-5513-284D-5F69A6D74F56}"/>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751665" y="4921551"/>
            <a:ext cx="448627" cy="448627"/>
          </a:xfrm>
          <a:prstGeom prst="rect">
            <a:avLst/>
          </a:prstGeom>
        </p:spPr>
      </p:pic>
      <p:sp>
        <p:nvSpPr>
          <p:cNvPr id="76" name="TextBox 75">
            <a:extLst>
              <a:ext uri="{FF2B5EF4-FFF2-40B4-BE49-F238E27FC236}">
                <a16:creationId xmlns:a16="http://schemas.microsoft.com/office/drawing/2014/main" id="{0210C7D1-9F8B-C348-DB67-AEF8A3D843FE}"/>
              </a:ext>
            </a:extLst>
          </p:cNvPr>
          <p:cNvSpPr txBox="1"/>
          <p:nvPr/>
        </p:nvSpPr>
        <p:spPr>
          <a:xfrm rot="16200000">
            <a:off x="-329079" y="4793456"/>
            <a:ext cx="1016625" cy="400110"/>
          </a:xfrm>
          <a:prstGeom prst="rect">
            <a:avLst/>
          </a:prstGeom>
          <a:noFill/>
        </p:spPr>
        <p:txBody>
          <a:bodyPr wrap="none" rtlCol="0">
            <a:spAutoFit/>
          </a:bodyPr>
          <a:lstStyle/>
          <a:p>
            <a:pPr algn="ctr"/>
            <a:r>
              <a:rPr lang="en-US" sz="1000" b="1" dirty="0"/>
              <a:t>Anodization of </a:t>
            </a:r>
            <a:endParaRPr lang="sl-SI" sz="1000" b="1" dirty="0"/>
          </a:p>
          <a:p>
            <a:pPr algn="ctr"/>
            <a:r>
              <a:rPr lang="en-US" sz="1000" b="1" dirty="0"/>
              <a:t>single elements</a:t>
            </a:r>
          </a:p>
        </p:txBody>
      </p:sp>
      <p:pic>
        <p:nvPicPr>
          <p:cNvPr id="77" name="Picture 76">
            <a:extLst>
              <a:ext uri="{FF2B5EF4-FFF2-40B4-BE49-F238E27FC236}">
                <a16:creationId xmlns:a16="http://schemas.microsoft.com/office/drawing/2014/main" id="{E43E64CB-497D-BA23-B7AA-DBA808E668AC}"/>
              </a:ext>
            </a:extLst>
          </p:cNvPr>
          <p:cNvPicPr>
            <a:picLocks noChangeAspect="1"/>
          </p:cNvPicPr>
          <p:nvPr/>
        </p:nvPicPr>
        <p:blipFill rotWithShape="1">
          <a:blip r:embed="rId34" cstate="print">
            <a:extLst>
              <a:ext uri="{28A0092B-C50C-407E-A947-70E740481C1C}">
                <a14:useLocalDpi xmlns:a14="http://schemas.microsoft.com/office/drawing/2010/main" val="0"/>
              </a:ext>
            </a:extLst>
          </a:blip>
          <a:srcRect l="16737"/>
          <a:stretch/>
        </p:blipFill>
        <p:spPr>
          <a:xfrm>
            <a:off x="8579117" y="1921439"/>
            <a:ext cx="3513761" cy="3376062"/>
          </a:xfrm>
          <a:prstGeom prst="rect">
            <a:avLst/>
          </a:prstGeom>
        </p:spPr>
      </p:pic>
      <p:sp>
        <p:nvSpPr>
          <p:cNvPr id="78" name="TextBox 77">
            <a:extLst>
              <a:ext uri="{FF2B5EF4-FFF2-40B4-BE49-F238E27FC236}">
                <a16:creationId xmlns:a16="http://schemas.microsoft.com/office/drawing/2014/main" id="{A8391BD5-995B-F3E8-2B8D-5C96AC20E35F}"/>
              </a:ext>
            </a:extLst>
          </p:cNvPr>
          <p:cNvSpPr txBox="1"/>
          <p:nvPr/>
        </p:nvSpPr>
        <p:spPr>
          <a:xfrm>
            <a:off x="7311162" y="6633195"/>
            <a:ext cx="4880838" cy="276999"/>
          </a:xfrm>
          <a:prstGeom prst="rect">
            <a:avLst/>
          </a:prstGeom>
          <a:noFill/>
        </p:spPr>
        <p:txBody>
          <a:bodyPr wrap="square" rtlCol="0">
            <a:spAutoFit/>
          </a:bodyPr>
          <a:lstStyle/>
          <a:p>
            <a:pPr algn="r"/>
            <a:r>
              <a:rPr lang="en-US" sz="1200" dirty="0">
                <a:solidFill>
                  <a:schemeClr val="bg1">
                    <a:lumMod val="50000"/>
                  </a:schemeClr>
                </a:solidFill>
                <a:latin typeface="+mj-lt"/>
                <a:ea typeface="Verdana" panose="020B0604030504040204" pitchFamily="34" charset="0"/>
              </a:rPr>
              <a:t>Acknowledgement: Kristina Žagar </a:t>
            </a:r>
            <a:r>
              <a:rPr lang="en-US" sz="1200" dirty="0" err="1">
                <a:solidFill>
                  <a:schemeClr val="bg1">
                    <a:lumMod val="50000"/>
                  </a:schemeClr>
                </a:solidFill>
                <a:latin typeface="+mj-lt"/>
                <a:ea typeface="Verdana" panose="020B0604030504040204" pitchFamily="34" charset="0"/>
              </a:rPr>
              <a:t>Soderžnik</a:t>
            </a:r>
            <a:endParaRPr lang="sl-SI" sz="1200" dirty="0">
              <a:solidFill>
                <a:schemeClr val="bg1">
                  <a:lumMod val="50000"/>
                </a:schemeClr>
              </a:solidFill>
              <a:latin typeface="+mj-lt"/>
              <a:ea typeface="Verdana" panose="020B0604030504040204" pitchFamily="34" charset="0"/>
            </a:endParaRPr>
          </a:p>
        </p:txBody>
      </p:sp>
      <p:pic>
        <p:nvPicPr>
          <p:cNvPr id="79" name="Picture 78">
            <a:extLst>
              <a:ext uri="{FF2B5EF4-FFF2-40B4-BE49-F238E27FC236}">
                <a16:creationId xmlns:a16="http://schemas.microsoft.com/office/drawing/2014/main" id="{04FD1952-95EE-8D42-9ADA-F8CC2C2AFB7A}"/>
              </a:ext>
            </a:extLst>
          </p:cNvPr>
          <p:cNvPicPr>
            <a:picLocks noChangeAspect="1"/>
          </p:cNvPicPr>
          <p:nvPr/>
        </p:nvPicPr>
        <p:blipFill rotWithShape="1">
          <a:blip r:embed="rId35"/>
          <a:srcRect r="24913" b="22060"/>
          <a:stretch/>
        </p:blipFill>
        <p:spPr>
          <a:xfrm>
            <a:off x="3236647" y="1921439"/>
            <a:ext cx="5296965" cy="3411097"/>
          </a:xfrm>
          <a:prstGeom prst="rect">
            <a:avLst/>
          </a:prstGeom>
        </p:spPr>
      </p:pic>
      <p:sp>
        <p:nvSpPr>
          <p:cNvPr id="83" name="Rounded Rectangle 82">
            <a:extLst>
              <a:ext uri="{FF2B5EF4-FFF2-40B4-BE49-F238E27FC236}">
                <a16:creationId xmlns:a16="http://schemas.microsoft.com/office/drawing/2014/main" id="{C9C206AB-4913-9EB9-02BC-40B9F3A86369}"/>
              </a:ext>
            </a:extLst>
          </p:cNvPr>
          <p:cNvSpPr/>
          <p:nvPr/>
        </p:nvSpPr>
        <p:spPr>
          <a:xfrm>
            <a:off x="2888898" y="1224708"/>
            <a:ext cx="9261912" cy="5429342"/>
          </a:xfrm>
          <a:prstGeom prst="roundRect">
            <a:avLst>
              <a:gd name="adj" fmla="val 2269"/>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I"/>
          </a:p>
        </p:txBody>
      </p:sp>
      <p:sp>
        <p:nvSpPr>
          <p:cNvPr id="84" name="TextBox 83">
            <a:extLst>
              <a:ext uri="{FF2B5EF4-FFF2-40B4-BE49-F238E27FC236}">
                <a16:creationId xmlns:a16="http://schemas.microsoft.com/office/drawing/2014/main" id="{9488EC14-4C0F-40B4-57AF-50666953D144}"/>
              </a:ext>
            </a:extLst>
          </p:cNvPr>
          <p:cNvSpPr txBox="1"/>
          <p:nvPr/>
        </p:nvSpPr>
        <p:spPr>
          <a:xfrm>
            <a:off x="3114145" y="973345"/>
            <a:ext cx="2981855" cy="369332"/>
          </a:xfrm>
          <a:prstGeom prst="rect">
            <a:avLst/>
          </a:prstGeom>
          <a:solidFill>
            <a:schemeClr val="bg1"/>
          </a:solidFill>
        </p:spPr>
        <p:txBody>
          <a:bodyPr wrap="square">
            <a:spAutoFit/>
          </a:bodyPr>
          <a:lstStyle/>
          <a:p>
            <a:r>
              <a:rPr lang="en-GB" sz="1800" dirty="0">
                <a:solidFill>
                  <a:srgbClr val="C00000"/>
                </a:solidFill>
                <a:latin typeface="Inter" panose="02000503000000020004" pitchFamily="2" charset="0"/>
                <a:ea typeface="Inter" panose="02000503000000020004" pitchFamily="2" charset="0"/>
                <a:cs typeface="Verdana" panose="020B0604030504040204" pitchFamily="34" charset="0"/>
              </a:rPr>
              <a:t>Anodic oxidation process</a:t>
            </a:r>
            <a:endParaRPr lang="en-SI" dirty="0"/>
          </a:p>
        </p:txBody>
      </p:sp>
      <p:sp>
        <p:nvSpPr>
          <p:cNvPr id="11" name="TextBox 10">
            <a:extLst>
              <a:ext uri="{FF2B5EF4-FFF2-40B4-BE49-F238E27FC236}">
                <a16:creationId xmlns:a16="http://schemas.microsoft.com/office/drawing/2014/main" id="{E142E2A0-39FD-DCC3-EE3D-1200310B7B12}"/>
              </a:ext>
            </a:extLst>
          </p:cNvPr>
          <p:cNvSpPr txBox="1"/>
          <p:nvPr/>
        </p:nvSpPr>
        <p:spPr>
          <a:xfrm>
            <a:off x="3826158" y="5530353"/>
            <a:ext cx="8001000" cy="1323439"/>
          </a:xfrm>
          <a:prstGeom prst="rect">
            <a:avLst/>
          </a:prstGeom>
          <a:noFill/>
        </p:spPr>
        <p:txBody>
          <a:bodyPr wrap="square">
            <a:spAutoFit/>
          </a:bodyPr>
          <a:lstStyle/>
          <a:p>
            <a:r>
              <a:rPr lang="en-GB" sz="1600" dirty="0">
                <a:latin typeface="Inter Light" panose="02000503000000020004" pitchFamily="2" charset="0"/>
                <a:ea typeface="Inter Light" panose="02000503000000020004" pitchFamily="2" charset="0"/>
                <a:cs typeface="Verdana" panose="020B0604030504040204" pitchFamily="34" charset="0"/>
              </a:rPr>
              <a:t>Starting material: </a:t>
            </a:r>
            <a:r>
              <a:rPr lang="en-GB" sz="1600" dirty="0">
                <a:solidFill>
                  <a:srgbClr val="C00000"/>
                </a:solidFill>
                <a:latin typeface="Inter Light" panose="02000503000000020004" pitchFamily="2" charset="0"/>
                <a:ea typeface="Inter Light" panose="02000503000000020004" pitchFamily="2" charset="0"/>
                <a:cs typeface="Verdana" panose="020B0604030504040204" pitchFamily="34" charset="0"/>
              </a:rPr>
              <a:t>Metal foil/substrate/rod, etc.</a:t>
            </a:r>
          </a:p>
          <a:p>
            <a:r>
              <a:rPr lang="en-GB" sz="1600" dirty="0">
                <a:latin typeface="Inter Light" panose="02000503000000020004" pitchFamily="2" charset="0"/>
                <a:ea typeface="Inter Light" panose="02000503000000020004" pitchFamily="2" charset="0"/>
                <a:cs typeface="Verdana" panose="020B0604030504040204" pitchFamily="34" charset="0"/>
              </a:rPr>
              <a:t>Desired material: </a:t>
            </a:r>
            <a:r>
              <a:rPr lang="en-GB" sz="1600" dirty="0">
                <a:solidFill>
                  <a:srgbClr val="C00000"/>
                </a:solidFill>
                <a:latin typeface="Inter Light" panose="02000503000000020004" pitchFamily="2" charset="0"/>
                <a:ea typeface="Inter Light" panose="02000503000000020004" pitchFamily="2" charset="0"/>
                <a:cs typeface="Verdana" panose="020B0604030504040204" pitchFamily="34" charset="0"/>
              </a:rPr>
              <a:t>Immobilized nanostructured oxide material</a:t>
            </a:r>
          </a:p>
          <a:p>
            <a:r>
              <a:rPr lang="en-GB" sz="1600" dirty="0">
                <a:latin typeface="Inter Light" panose="02000503000000020004" pitchFamily="2" charset="0"/>
                <a:ea typeface="Inter Light" panose="02000503000000020004" pitchFamily="2" charset="0"/>
                <a:cs typeface="Verdana" panose="020B0604030504040204" pitchFamily="34" charset="0"/>
              </a:rPr>
              <a:t>Synthesis approach: </a:t>
            </a:r>
            <a:r>
              <a:rPr lang="en-GB" sz="1600" dirty="0">
                <a:solidFill>
                  <a:srgbClr val="C00000"/>
                </a:solidFill>
                <a:latin typeface="Inter Light" panose="02000503000000020004" pitchFamily="2" charset="0"/>
                <a:ea typeface="Inter Light" panose="02000503000000020004" pitchFamily="2" charset="0"/>
                <a:cs typeface="Verdana" panose="020B0604030504040204" pitchFamily="34" charset="0"/>
              </a:rPr>
              <a:t>Versatile anodic oxidation process</a:t>
            </a:r>
          </a:p>
          <a:p>
            <a:r>
              <a:rPr lang="en-GB" sz="1600" dirty="0">
                <a:latin typeface="Inter Light" panose="02000503000000020004" pitchFamily="2" charset="0"/>
                <a:ea typeface="Inter Light" panose="02000503000000020004" pitchFamily="2" charset="0"/>
                <a:cs typeface="Verdana" panose="020B0604030504040204" pitchFamily="34" charset="0"/>
              </a:rPr>
              <a:t>Desired property: </a:t>
            </a:r>
            <a:r>
              <a:rPr lang="en-GB" sz="1600" dirty="0">
                <a:solidFill>
                  <a:srgbClr val="C00000"/>
                </a:solidFill>
                <a:latin typeface="Inter Light" panose="02000503000000020004" pitchFamily="2" charset="0"/>
                <a:ea typeface="Inter Light" panose="02000503000000020004" pitchFamily="2" charset="0"/>
                <a:cs typeface="Verdana" panose="020B0604030504040204" pitchFamily="34" charset="0"/>
              </a:rPr>
              <a:t>Excellent photo/photo-electro/electro -catalytic response</a:t>
            </a:r>
          </a:p>
          <a:p>
            <a:endParaRPr lang="en-GB" sz="1600" dirty="0">
              <a:latin typeface="Inter Light" panose="02000503000000020004" pitchFamily="2" charset="0"/>
              <a:ea typeface="Inter Light" panose="02000503000000020004" pitchFamily="2" charset="0"/>
              <a:cs typeface="Verdana" panose="020B0604030504040204" pitchFamily="34" charset="0"/>
            </a:endParaRPr>
          </a:p>
        </p:txBody>
      </p:sp>
    </p:spTree>
    <p:extLst>
      <p:ext uri="{BB962C8B-B14F-4D97-AF65-F5344CB8AC3E}">
        <p14:creationId xmlns:p14="http://schemas.microsoft.com/office/powerpoint/2010/main" val="1141712178"/>
      </p:ext>
    </p:extLst>
  </p:cSld>
  <p:clrMapOvr>
    <a:masterClrMapping/>
  </p:clrMapOvr>
</p:sld>
</file>

<file path=ppt/theme/theme1.xml><?xml version="1.0" encoding="utf-8"?>
<a:theme xmlns:a="http://schemas.openxmlformats.org/drawingml/2006/main" name="Office Theme">
  <a:themeElements>
    <a:clrScheme name="NANO">
      <a:dk1>
        <a:sysClr val="windowText" lastClr="000000"/>
      </a:dk1>
      <a:lt1>
        <a:sysClr val="window" lastClr="FFFFFF"/>
      </a:lt1>
      <a:dk2>
        <a:srgbClr val="44546A"/>
      </a:dk2>
      <a:lt2>
        <a:srgbClr val="E7E6E6"/>
      </a:lt2>
      <a:accent1>
        <a:srgbClr val="003684"/>
      </a:accent1>
      <a:accent2>
        <a:srgbClr val="8829A2"/>
      </a:accent2>
      <a:accent3>
        <a:srgbClr val="006D60"/>
      </a:accent3>
      <a:accent4>
        <a:srgbClr val="00AF44"/>
      </a:accent4>
      <a:accent5>
        <a:srgbClr val="293A4A"/>
      </a:accent5>
      <a:accent6>
        <a:srgbClr val="FF8200"/>
      </a:accent6>
      <a:hlink>
        <a:srgbClr val="B50000"/>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51AF1D7-6825-452E-B778-EEDF84B82C6E}" vid="{EC4C3972-444D-4E84-A284-1EE2EADA64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2995</TotalTime>
  <Words>2389</Words>
  <Application>Microsoft Macintosh PowerPoint</Application>
  <PresentationFormat>Widescreen</PresentationFormat>
  <Paragraphs>403</Paragraphs>
  <Slides>31</Slides>
  <Notes>15</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31</vt:i4>
      </vt:variant>
    </vt:vector>
  </HeadingPairs>
  <TitlesOfParts>
    <vt:vector size="44" baseType="lpstr">
      <vt:lpstr>AppleMyungjo</vt:lpstr>
      <vt:lpstr>Arial</vt:lpstr>
      <vt:lpstr>Avenir Next LT Pro Light</vt:lpstr>
      <vt:lpstr>Calibri</vt:lpstr>
      <vt:lpstr>Calibri Light</vt:lpstr>
      <vt:lpstr>Cambria Math</vt:lpstr>
      <vt:lpstr>Inter</vt:lpstr>
      <vt:lpstr>Inter Black</vt:lpstr>
      <vt:lpstr>Inter Light</vt:lpstr>
      <vt:lpstr>Inter Light Italic</vt:lpstr>
      <vt:lpstr>Inter Medium</vt:lpstr>
      <vt:lpstr>Inter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High Entropy Materials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66</cp:revision>
  <dcterms:created xsi:type="dcterms:W3CDTF">2024-05-06T12:51:08Z</dcterms:created>
  <dcterms:modified xsi:type="dcterms:W3CDTF">2024-05-14T14:35:58Z</dcterms:modified>
</cp:coreProperties>
</file>