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  <p:sldMasterId id="2147483668" r:id="rId2"/>
    <p:sldMasterId id="2147483674" r:id="rId3"/>
    <p:sldMasterId id="2147483648" r:id="rId4"/>
    <p:sldMasterId id="2147483684" r:id="rId5"/>
    <p:sldMasterId id="2147483697" r:id="rId6"/>
  </p:sldMasterIdLst>
  <p:notesMasterIdLst>
    <p:notesMasterId r:id="rId36"/>
  </p:notesMasterIdLst>
  <p:handoutMasterIdLst>
    <p:handoutMasterId r:id="rId37"/>
  </p:handoutMasterIdLst>
  <p:sldIdLst>
    <p:sldId id="1103" r:id="rId7"/>
    <p:sldId id="1120" r:id="rId8"/>
    <p:sldId id="1112" r:id="rId9"/>
    <p:sldId id="1126" r:id="rId10"/>
    <p:sldId id="1102" r:id="rId11"/>
    <p:sldId id="1113" r:id="rId12"/>
    <p:sldId id="1114" r:id="rId13"/>
    <p:sldId id="1108" r:id="rId14"/>
    <p:sldId id="1109" r:id="rId15"/>
    <p:sldId id="1122" r:id="rId16"/>
    <p:sldId id="1111" r:id="rId17"/>
    <p:sldId id="1116" r:id="rId18"/>
    <p:sldId id="1106" r:id="rId19"/>
    <p:sldId id="1117" r:id="rId20"/>
    <p:sldId id="1092" r:id="rId21"/>
    <p:sldId id="1093" r:id="rId22"/>
    <p:sldId id="1094" r:id="rId23"/>
    <p:sldId id="1095" r:id="rId24"/>
    <p:sldId id="1096" r:id="rId25"/>
    <p:sldId id="1097" r:id="rId26"/>
    <p:sldId id="1121" r:id="rId27"/>
    <p:sldId id="1098" r:id="rId28"/>
    <p:sldId id="1118" r:id="rId29"/>
    <p:sldId id="1099" r:id="rId30"/>
    <p:sldId id="1107" r:id="rId31"/>
    <p:sldId id="1115" r:id="rId32"/>
    <p:sldId id="1119" r:id="rId33"/>
    <p:sldId id="1124" r:id="rId34"/>
    <p:sldId id="1125" r:id="rId35"/>
  </p:sldIdLst>
  <p:sldSz cx="9144000" cy="5143500" type="screen16x9"/>
  <p:notesSz cx="9925050" cy="66659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00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219"/>
    <a:srgbClr val="A2AE01"/>
    <a:srgbClr val="005293"/>
    <a:srgbClr val="999999"/>
    <a:srgbClr val="98C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Helle Formatvorlage 2 - Akz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Mittlere Formatvorlage 4 - Akz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4C1A8A3-306A-4EB7-A6B1-4F7E0EB9C5D6}" styleName="Mittlere Formatvorlage 3 - Akz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Helle Formatvorlag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08" autoAdjust="0"/>
    <p:restoredTop sz="88272" autoAdjust="0"/>
  </p:normalViewPr>
  <p:slideViewPr>
    <p:cSldViewPr snapToGrid="0">
      <p:cViewPr>
        <p:scale>
          <a:sx n="133" d="100"/>
          <a:sy n="133" d="100"/>
        </p:scale>
        <p:origin x="784" y="1704"/>
      </p:cViewPr>
      <p:guideLst>
        <p:guide orient="horz" pos="2160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31" d="100"/>
          <a:sy n="131" d="100"/>
        </p:scale>
        <p:origin x="-810" y="-96"/>
      </p:cViewPr>
      <p:guideLst>
        <p:guide orient="horz" pos="2100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0751376-2EB8-4403-B858-305A8AAA6B01}" type="datetimeFigureOut">
              <a:rPr lang="en-GB"/>
              <a:pPr>
                <a:defRPr/>
              </a:pPr>
              <a:t>14/05/2024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2C15F7A-46C6-4AD2-BFEC-842DCCCC19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9095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1901" y="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9C46BC9-2C9E-4670-A85A-6A588BA2D405}" type="datetimeFigureOut">
              <a:rPr lang="en-GB"/>
              <a:pPr>
                <a:defRPr/>
              </a:pPr>
              <a:t>14/05/2024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740025" y="500063"/>
            <a:ext cx="4445000" cy="2500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08" tIns="45354" rIns="90708" bIns="45354" rtlCol="0" anchor="ctr"/>
          <a:lstStyle/>
          <a:p>
            <a:pPr lvl="0"/>
            <a:endParaRPr lang="en-GB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2506" y="3166309"/>
            <a:ext cx="7940040" cy="2999661"/>
          </a:xfrm>
          <a:prstGeom prst="rect">
            <a:avLst/>
          </a:prstGeom>
        </p:spPr>
        <p:txBody>
          <a:bodyPr vert="horz" wrap="square" lIns="90708" tIns="45354" rIns="90708" bIns="4535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1901" y="6331460"/>
            <a:ext cx="4300855" cy="333296"/>
          </a:xfrm>
          <a:prstGeom prst="rect">
            <a:avLst/>
          </a:prstGeom>
        </p:spPr>
        <p:txBody>
          <a:bodyPr vert="horz" lIns="90708" tIns="45354" rIns="90708" bIns="45354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0AFC6D0-44D5-4EB7-828F-6F464F83D7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997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82563" indent="-182563" algn="l" rtl="0" fontAlgn="base">
      <a:spcBef>
        <a:spcPct val="30000"/>
      </a:spcBef>
      <a:spcAft>
        <a:spcPct val="0"/>
      </a:spcAft>
      <a:buFont typeface="Arial" charset="0"/>
      <a:buChar char="•"/>
      <a:defRPr sz="1200" kern="1200">
        <a:solidFill>
          <a:schemeClr val="tx1"/>
        </a:solidFill>
        <a:latin typeface="+mn-lt"/>
        <a:ea typeface="+mn-ea"/>
        <a:cs typeface="Arial" charset="0"/>
      </a:defRPr>
    </a:lvl2pPr>
    <a:lvl3pPr marL="355600" indent="-173038" algn="l" rtl="0" fontAlgn="base">
      <a:spcBef>
        <a:spcPct val="30000"/>
      </a:spcBef>
      <a:spcAft>
        <a:spcPct val="0"/>
      </a:spcAft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Arial" charset="0"/>
      </a:defRPr>
    </a:lvl3pPr>
    <a:lvl4pPr marL="538163" indent="-182563" algn="l" rtl="0" fontAlgn="base">
      <a:spcBef>
        <a:spcPct val="30000"/>
      </a:spcBef>
      <a:spcAft>
        <a:spcPct val="0"/>
      </a:spcAft>
      <a:buFont typeface="Courier New" pitchFamily="49" charset="0"/>
      <a:buChar char="o"/>
      <a:defRPr sz="1200" kern="1200">
        <a:solidFill>
          <a:schemeClr val="tx1"/>
        </a:solidFill>
        <a:latin typeface="+mn-lt"/>
        <a:ea typeface="+mn-ea"/>
        <a:cs typeface="Arial" charset="0"/>
      </a:defRPr>
    </a:lvl4pPr>
    <a:lvl5pPr marL="720725" indent="-182563" algn="l" rtl="0" fontAlgn="base">
      <a:spcBef>
        <a:spcPct val="30000"/>
      </a:spcBef>
      <a:spcAft>
        <a:spcPct val="0"/>
      </a:spcAft>
      <a:buFont typeface="Wingdings" pitchFamily="2" charset="2"/>
      <a:buChar char="§"/>
      <a:defRPr sz="1200" kern="1200">
        <a:solidFill>
          <a:schemeClr val="tx1"/>
        </a:solidFill>
        <a:latin typeface="+mn-lt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83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7"/>
          </p:nvPr>
        </p:nvSpPr>
        <p:spPr>
          <a:xfrm>
            <a:off x="0" y="2133600"/>
            <a:ext cx="9144000" cy="3009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8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r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1600200"/>
            <a:ext cx="9144000" cy="3543299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987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Präsentationsmuster</a:t>
            </a:r>
            <a:br>
              <a:rPr lang="de-DE" noProof="0" dirty="0"/>
            </a:br>
            <a:br>
              <a:rPr lang="de-DE" noProof="0" dirty="0"/>
            </a:br>
            <a:r>
              <a:rPr lang="de-DE" noProof="0" dirty="0"/>
              <a:t>kann auch als </a:t>
            </a:r>
            <a:r>
              <a:rPr lang="de-DE" noProof="0" dirty="0" err="1"/>
              <a:t>Kapiteltrenner</a:t>
            </a:r>
            <a:r>
              <a:rPr lang="de-DE" noProof="0" dirty="0"/>
              <a:t> verwendet werden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600" baseline="0" noProof="0" dirty="0" smtClean="0">
                <a:solidFill>
                  <a:schemeClr val="bg1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ts val="3200"/>
              </a:lnSpc>
              <a:defRPr lang="de-DE" sz="2500" noProof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noProof="0" dirty="0"/>
              <a:t>Titel der Präsentation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>
                <a:solidFill>
                  <a:srgbClr val="000000"/>
                </a:solidFill>
              </a:defRPr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0" hasCustomPrompt="1"/>
          </p:nvPr>
        </p:nvSpPr>
        <p:spPr>
          <a:xfrm>
            <a:off x="319088" y="1484040"/>
            <a:ext cx="8508999" cy="95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50000"/>
              </a:lnSpc>
              <a:defRPr lang="de-DE" sz="1400" baseline="0" noProof="0" dirty="0" smtClean="0"/>
            </a:lvl1pPr>
            <a:lvl2pPr>
              <a:defRPr lang="de-DE" noProof="0" dirty="0" smtClean="0"/>
            </a:lvl2pPr>
          </a:lstStyle>
          <a:p>
            <a:pPr lvl="0"/>
            <a:r>
              <a:rPr lang="de-DE" noProof="0" dirty="0"/>
              <a:t>Referent</a:t>
            </a:r>
            <a:br>
              <a:rPr lang="de-DE" noProof="0" dirty="0"/>
            </a:br>
            <a:r>
              <a:rPr lang="de-DE" noProof="0" dirty="0"/>
              <a:t>Ort, Datum (Schreibweise: 00. Januar 2015)</a:t>
            </a:r>
          </a:p>
        </p:txBody>
      </p:sp>
      <p:sp>
        <p:nvSpPr>
          <p:cNvPr id="14" name="Rechteck 13"/>
          <p:cNvSpPr/>
          <p:nvPr userDrawn="1"/>
        </p:nvSpPr>
        <p:spPr bwMode="auto">
          <a:xfrm>
            <a:off x="8347635" y="4806203"/>
            <a:ext cx="575236" cy="26894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5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1600200"/>
            <a:ext cx="8508999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 lIns="0" rIns="0"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19090" y="2143125"/>
            <a:ext cx="8508999" cy="254317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 useBgFill="1"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 useBgFill="1"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 useBgFill="1">
        <p:nvSpPr>
          <p:cNvPr id="7" name="Fußzeilenplatzhalt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sp useBgFill="1">
        <p:nvSpPr>
          <p:cNvPr id="6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505305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18394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319091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5" hasCustomPrompt="1"/>
          </p:nvPr>
        </p:nvSpPr>
        <p:spPr>
          <a:xfrm>
            <a:off x="4647179" y="1602000"/>
            <a:ext cx="4180910" cy="3095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  <a:lvl2pPr>
              <a:lnSpc>
                <a:spcPct val="114000"/>
              </a:lnSpc>
              <a:defRPr lang="de-DE" sz="1400" noProof="0" dirty="0" smtClean="0"/>
            </a:lvl2pPr>
            <a:lvl3pPr>
              <a:defRPr sz="1400" baseline="0"/>
            </a:lvl3pPr>
          </a:lstStyle>
          <a:p>
            <a:pPr lvl="0"/>
            <a:r>
              <a:rPr lang="de-DE" noProof="0" dirty="0"/>
              <a:t>Inhalt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16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baseline="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90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48752"/>
            <a:ext cx="4188333" cy="2547074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8840"/>
            <a:ext cx="4180392" cy="2546911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+ Text (Hintergr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auto">
          <a:xfrm>
            <a:off x="0" y="2152650"/>
            <a:ext cx="9144000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eaLnBrk="0" hangingPunct="0"/>
            <a:endParaRPr lang="de-DE" sz="1000">
              <a:latin typeface="Arial" pitchFamily="34" charset="0"/>
            </a:endParaRPr>
          </a:p>
        </p:txBody>
      </p: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319090" y="972000"/>
            <a:ext cx="8508999" cy="41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lnSpc>
                <a:spcPts val="3200"/>
              </a:lnSpc>
              <a:defRPr lang="de-DE" sz="2500" noProof="0" dirty="0"/>
            </a:lvl1pPr>
          </a:lstStyle>
          <a:p>
            <a:pPr lvl="0"/>
            <a:r>
              <a:rPr lang="de-DE" noProof="0" dirty="0"/>
              <a:t>Titel durch Klicken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DE" noProof="0"/>
              <a:t>Dr. rer. nat. Erika Mustermann (TUM) | kann beliebig erweitert werden | Infos mit Strich trennen</a:t>
            </a:r>
          </a:p>
        </p:txBody>
      </p:sp>
      <p:sp>
        <p:nvSpPr>
          <p:cNvPr id="8" name="Inhaltsplatzhalter 9"/>
          <p:cNvSpPr>
            <a:spLocks noGrp="1"/>
          </p:cNvSpPr>
          <p:nvPr>
            <p:ph sz="quarter" idx="18"/>
          </p:nvPr>
        </p:nvSpPr>
        <p:spPr>
          <a:xfrm>
            <a:off x="316992" y="2152650"/>
            <a:ext cx="4197858" cy="2552700"/>
          </a:xfrm>
          <a:prstGeom prst="rect">
            <a:avLst/>
          </a:prstGeom>
        </p:spPr>
        <p:txBody>
          <a:bodyPr lIns="0" rIns="0"/>
          <a:lstStyle>
            <a:lvl1pPr>
              <a:defRPr lang="de-DE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1400"/>
            </a:lvl2pPr>
            <a:lvl3pPr>
              <a:defRPr sz="1400" baseline="0"/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1" name="Bildplatzhalt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48200" y="2143125"/>
            <a:ext cx="4180392" cy="2543176"/>
          </a:xfrm>
          <a:prstGeom prst="rect">
            <a:avLst/>
          </a:prstGeom>
        </p:spPr>
        <p:txBody>
          <a:bodyPr/>
          <a:lstStyle>
            <a:lvl1pPr>
              <a:lnSpc>
                <a:spcPct val="114000"/>
              </a:lnSpc>
              <a:defRPr sz="1400"/>
            </a:lvl1pPr>
          </a:lstStyle>
          <a:p>
            <a:endParaRPr lang="de-DE" dirty="0"/>
          </a:p>
        </p:txBody>
      </p:sp>
      <p:sp>
        <p:nvSpPr>
          <p:cNvPr id="10" name="Textplatzhalter 7"/>
          <p:cNvSpPr>
            <a:spLocks noGrp="1"/>
          </p:cNvSpPr>
          <p:nvPr>
            <p:ph type="body" sz="quarter" idx="19" hasCustomPrompt="1"/>
          </p:nvPr>
        </p:nvSpPr>
        <p:spPr>
          <a:xfrm>
            <a:off x="319090" y="1600200"/>
            <a:ext cx="8508999" cy="495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4000"/>
              </a:lnSpc>
              <a:defRPr lang="de-DE" sz="1400" noProof="0" dirty="0" smtClean="0"/>
            </a:lvl1pPr>
          </a:lstStyle>
          <a:p>
            <a:pPr lvl="0"/>
            <a:r>
              <a:rPr lang="de-DE" noProof="0" dirty="0"/>
              <a:t>Inhalt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1150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wmf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7829538" cy="28851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pic>
        <p:nvPicPr>
          <p:cNvPr id="5" name="Bild 8" descr="20150416 tum logo blau png final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800" y="324000"/>
            <a:ext cx="604774" cy="3185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1" fontAlgn="base" hangingPunct="1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ahnen_HG.jpg">
            <a:extLst>
              <a:ext uri="{FF2B5EF4-FFF2-40B4-BE49-F238E27FC236}">
                <a16:creationId xmlns:a16="http://schemas.microsoft.com/office/drawing/2014/main" id="{FF97B971-127F-10F2-C696-678D2A2343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rcRect l="398" t="14167" b="1083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7713330" y="4922462"/>
            <a:ext cx="1115376" cy="210507"/>
          </a:xfrm>
          <a:prstGeom prst="rect">
            <a:avLst/>
          </a:prstGeom>
        </p:spPr>
        <p:txBody>
          <a:bodyPr wrap="square" lIns="0" tIns="0" rIns="0" bIns="0" rtlCol="0" anchor="b" anchorCtr="0">
            <a:spAutoFit/>
          </a:bodyPr>
          <a:lstStyle/>
          <a:p>
            <a:pPr algn="r">
              <a:lnSpc>
                <a:spcPct val="114000"/>
              </a:lnSpc>
            </a:pPr>
            <a:fld id="{C51078C5-4710-4254-8001-F1C0900803FD}" type="slidenum">
              <a:rPr lang="de-DE" sz="1200" smtClean="0">
                <a:latin typeface="+mn-lt"/>
                <a:cs typeface="Arial" pitchFamily="34" charset="0"/>
              </a:rPr>
              <a:pPr algn="r">
                <a:lnSpc>
                  <a:spcPct val="114000"/>
                </a:lnSpc>
              </a:pPr>
              <a:t>‹#›</a:t>
            </a:fld>
            <a:endParaRPr lang="de-DE" sz="1200" dirty="0">
              <a:latin typeface="+mn-lt"/>
              <a:cs typeface="Arial" pitchFamily="34" charset="0"/>
            </a:endParaRPr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  <p:pic>
        <p:nvPicPr>
          <p:cNvPr id="7" name="Bild 6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tx2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tx2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tx2"/>
                </a:solidFill>
                <a:latin typeface="+mn-lt"/>
              </a:rPr>
              <a:t> München</a:t>
            </a:r>
            <a:endParaRPr lang="de-DE" sz="800" dirty="0">
              <a:solidFill>
                <a:schemeClr val="tx2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20150416 tum logo blau png fin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18411" y="324000"/>
            <a:ext cx="604774" cy="318516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74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4" r:id="rId2"/>
    <p:sldLayoutId id="2147483704" r:id="rId3"/>
    <p:sldLayoutId id="2147483657" r:id="rId4"/>
    <p:sldLayoutId id="2147483711" r:id="rId5"/>
    <p:sldLayoutId id="2147483703" r:id="rId6"/>
    <p:sldLayoutId id="2147483653" r:id="rId7"/>
    <p:sldLayoutId id="2147483656" r:id="rId8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5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/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7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8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 bwMode="hidden"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Bild 3" descr="20150416 tum logo blau png fin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8800" y="324000"/>
            <a:ext cx="599513" cy="320288"/>
          </a:xfrm>
          <a:prstGeom prst="rect">
            <a:avLst/>
          </a:prstGeom>
        </p:spPr>
      </p:pic>
      <p:sp>
        <p:nvSpPr>
          <p:cNvPr id="9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774934" y="4854985"/>
            <a:ext cx="20520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CE58CB1E-F828-4F11-99E0-327109AF9DA4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1162" y="4854985"/>
            <a:ext cx="646428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r>
              <a:rPr lang="de-DE"/>
              <a:t>Dr. rer. nat. Erika Mustermann (TUM) | kann beliebig erweitert werden | Infos mit Strich trennen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hf hdr="0" dt="0"/>
  <p:txStyles>
    <p:titleStyle>
      <a:lvl1pPr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defRPr sz="2200" b="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213" indent="-176213" algn="l" rtl="0" eaLnBrk="0" fontAlgn="base" hangingPunct="0">
        <a:lnSpc>
          <a:spcPct val="100000"/>
        </a:lnSpc>
        <a:spcBef>
          <a:spcPct val="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360363" indent="-18415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8163" indent="-177800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6213" algn="l" rtl="0" eaLnBrk="0" fontAlgn="base" hangingPunct="0">
        <a:lnSpc>
          <a:spcPct val="125000"/>
        </a:lnSpc>
        <a:spcBef>
          <a:spcPct val="0"/>
        </a:spcBef>
        <a:spcAft>
          <a:spcPct val="0"/>
        </a:spcAft>
        <a:buFont typeface="Symbol" pitchFamily="18" charset="2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7.png"/><Relationship Id="rId5" Type="http://schemas.openxmlformats.org/officeDocument/2006/relationships/image" Target="../media/image3.emf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emf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FEDA9E63-5314-96C3-786C-F57BD69F00B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5172EC-4244-77F9-2630-FA0A53D51DBA}"/>
              </a:ext>
            </a:extLst>
          </p:cNvPr>
          <p:cNvSpPr txBox="1"/>
          <p:nvPr/>
        </p:nvSpPr>
        <p:spPr>
          <a:xfrm>
            <a:off x="2579915" y="1206622"/>
            <a:ext cx="7500257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Beyond acceleration? </a:t>
            </a:r>
          </a:p>
          <a:p>
            <a:r>
              <a:rPr lang="en-US" sz="3600" b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&amp; What got us here?</a:t>
            </a:r>
          </a:p>
          <a:p>
            <a:endParaRPr lang="en-US" sz="3600" b="1" dirty="0">
              <a:solidFill>
                <a:schemeClr val="bg1"/>
              </a:solidFill>
              <a:latin typeface="TUM Neue Helvetica 55 Regular" panose="020B0604020202020204" pitchFamily="34" charset="77"/>
            </a:endParaRPr>
          </a:p>
          <a:p>
            <a:r>
              <a:rPr lang="en-US" sz="1400" b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Prof. Dr.-Ing. Helge Sören Stein, Alexey Sanin, </a:t>
            </a:r>
          </a:p>
          <a:p>
            <a:r>
              <a:rPr lang="en-US" sz="1400" b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Dr. Lorenz Falling, Dr. Frederic Felsen  </a:t>
            </a:r>
          </a:p>
          <a:p>
            <a:endParaRPr lang="en-US" sz="1400" b="1" dirty="0">
              <a:solidFill>
                <a:schemeClr val="bg1"/>
              </a:solidFill>
              <a:latin typeface="TUM Neue Helvetica 55 Regular" panose="020B0604020202020204" pitchFamily="34" charset="77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Technical University of Munich</a:t>
            </a:r>
          </a:p>
          <a:p>
            <a:r>
              <a:rPr lang="en-US" sz="1100" b="1" i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TUM School of Natural Sciences</a:t>
            </a:r>
          </a:p>
          <a:p>
            <a:r>
              <a:rPr lang="en-US" sz="1100" b="1" i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Department of Chemistry</a:t>
            </a:r>
          </a:p>
          <a:p>
            <a:endParaRPr lang="en-US" sz="1100" b="1" i="1" dirty="0">
              <a:solidFill>
                <a:schemeClr val="bg1"/>
              </a:solidFill>
              <a:latin typeface="TUM Neue Helvetica 55 Regular" panose="020B0604020202020204" pitchFamily="34" charset="77"/>
            </a:endParaRPr>
          </a:p>
          <a:p>
            <a:r>
              <a:rPr lang="en-US" sz="1100" b="1" i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Munich Data Science Institute (MDSI)</a:t>
            </a:r>
          </a:p>
          <a:p>
            <a:r>
              <a:rPr lang="en-US" sz="1100" b="1" i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Munich Institute for Robotic and Machine Intelligence (MIRMI)</a:t>
            </a:r>
          </a:p>
          <a:p>
            <a:r>
              <a:rPr lang="en-US" sz="1100" b="1" i="1" dirty="0">
                <a:solidFill>
                  <a:schemeClr val="bg1"/>
                </a:solidFill>
              </a:rPr>
              <a:t>Munich Institute of Integrated Materials, Energy and Process Engineering (MEP)</a:t>
            </a:r>
          </a:p>
          <a:p>
            <a:endParaRPr lang="en-US" sz="1400" b="1" dirty="0">
              <a:solidFill>
                <a:schemeClr val="bg1"/>
              </a:solidFill>
              <a:latin typeface="TUM Neue Helvetica 55 Regular" panose="020B0604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42949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small toy figures&#10;&#10;Description automatically generated">
            <a:extLst>
              <a:ext uri="{FF2B5EF4-FFF2-40B4-BE49-F238E27FC236}">
                <a16:creationId xmlns:a16="http://schemas.microsoft.com/office/drawing/2014/main" id="{E770CF3C-03AE-A225-755B-32C10519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Accelerate</a:t>
            </a:r>
            <a:r>
              <a:rPr lang="de-DE" dirty="0"/>
              <a:t> </a:t>
            </a:r>
            <a:r>
              <a:rPr lang="de-DE" dirty="0" err="1"/>
              <a:t>science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beating</a:t>
            </a:r>
            <a:r>
              <a:rPr lang="de-DE" dirty="0"/>
              <a:t> </a:t>
            </a:r>
            <a:r>
              <a:rPr lang="de-DE" dirty="0" err="1"/>
              <a:t>benchmarks</a:t>
            </a:r>
            <a:r>
              <a:rPr lang="de-DE" dirty="0"/>
              <a:t>!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D036A-9400-1EDF-FBCC-2BF4E4D2A9AC}"/>
              </a:ext>
            </a:extLst>
          </p:cNvPr>
          <p:cNvSpPr txBox="1"/>
          <p:nvPr/>
        </p:nvSpPr>
        <p:spPr>
          <a:xfrm>
            <a:off x="2830666" y="1810205"/>
            <a:ext cx="61555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Supervisor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8920045-F25B-3C87-DEA9-5215E8C56C4E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B914A5-D7CC-6292-5EAD-1D7911CC7090}"/>
              </a:ext>
            </a:extLst>
          </p:cNvPr>
          <p:cNvSpPr txBox="1"/>
          <p:nvPr/>
        </p:nvSpPr>
        <p:spPr>
          <a:xfrm>
            <a:off x="3276980" y="2414541"/>
            <a:ext cx="512961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Students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64013C1-6226-D427-780D-8DA75684E629}"/>
              </a:ext>
            </a:extLst>
          </p:cNvPr>
          <p:cNvSpPr/>
          <p:nvPr/>
        </p:nvSpPr>
        <p:spPr>
          <a:xfrm>
            <a:off x="1893860" y="2607260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A08B73-74F1-9B77-BDC3-843292A9CE89}"/>
              </a:ext>
            </a:extLst>
          </p:cNvPr>
          <p:cNvSpPr txBox="1"/>
          <p:nvPr/>
        </p:nvSpPr>
        <p:spPr>
          <a:xfrm>
            <a:off x="3276980" y="2906662"/>
            <a:ext cx="64921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Experiment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8A63855-AEFE-FDD7-58FA-8E4798E6449D}"/>
              </a:ext>
            </a:extLst>
          </p:cNvPr>
          <p:cNvSpPr/>
          <p:nvPr/>
        </p:nvSpPr>
        <p:spPr>
          <a:xfrm>
            <a:off x="2668772" y="3113258"/>
            <a:ext cx="1252492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C021D65-3C45-F12D-3B00-D24ED025AA33}"/>
              </a:ext>
            </a:extLst>
          </p:cNvPr>
          <p:cNvCxnSpPr/>
          <p:nvPr/>
        </p:nvCxnSpPr>
        <p:spPr>
          <a:xfrm>
            <a:off x="3657600" y="1969992"/>
            <a:ext cx="442762" cy="1096457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57C1D3B2-57B2-262D-5875-430A71843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8" b="66503"/>
          <a:stretch/>
        </p:blipFill>
        <p:spPr bwMode="auto">
          <a:xfrm>
            <a:off x="5029200" y="1787369"/>
            <a:ext cx="3185962" cy="223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610EFC15-5158-6408-A7CC-9134E124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181" y="1905402"/>
            <a:ext cx="4572000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8206D-BFB1-DA2A-EAEA-213DE3990F2C}"/>
              </a:ext>
            </a:extLst>
          </p:cNvPr>
          <p:cNvSpPr txBox="1"/>
          <p:nvPr/>
        </p:nvSpPr>
        <p:spPr>
          <a:xfrm>
            <a:off x="3561341" y="4866501"/>
            <a:ext cx="55826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Rohr et al. Chem. Sci., 2020, 11, 2696-2706</a:t>
            </a:r>
          </a:p>
        </p:txBody>
      </p:sp>
    </p:spTree>
    <p:extLst>
      <p:ext uri="{BB962C8B-B14F-4D97-AF65-F5344CB8AC3E}">
        <p14:creationId xmlns:p14="http://schemas.microsoft.com/office/powerpoint/2010/main" val="49773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figures in a room&#10;&#10;Description automatically generated with medium confidence">
            <a:extLst>
              <a:ext uri="{FF2B5EF4-FFF2-40B4-BE49-F238E27FC236}">
                <a16:creationId xmlns:a16="http://schemas.microsoft.com/office/drawing/2014/main" id="{AC4DD184-3636-3C90-ABBB-08074EB33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paralellization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n</a:t>
            </a:r>
            <a:r>
              <a:rPr lang="de-DE" dirty="0"/>
              <a:t> </a:t>
            </a:r>
            <a:r>
              <a:rPr lang="de-DE" dirty="0" err="1"/>
              <a:t>making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n</a:t>
            </a:r>
            <a:r>
              <a:rPr lang="de-DE" dirty="0"/>
              <a:t>-times </a:t>
            </a:r>
            <a:r>
              <a:rPr lang="de-DE" dirty="0" err="1"/>
              <a:t>faster</a:t>
            </a:r>
            <a:r>
              <a:rPr lang="de-DE" dirty="0"/>
              <a:t>?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D9B6CE-77E6-4CA3-4638-22F9C18C54CE}"/>
              </a:ext>
            </a:extLst>
          </p:cNvPr>
          <p:cNvSpPr txBox="1"/>
          <p:nvPr/>
        </p:nvSpPr>
        <p:spPr>
          <a:xfrm>
            <a:off x="2645609" y="1810205"/>
            <a:ext cx="79669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Data Scientist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C4E5AA0-6103-AA7D-AEE1-14BD2B261166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4BC8A-9BB2-FFB4-EBC6-46B21077D973}"/>
              </a:ext>
            </a:extLst>
          </p:cNvPr>
          <p:cNvSpPr txBox="1"/>
          <p:nvPr/>
        </p:nvSpPr>
        <p:spPr>
          <a:xfrm>
            <a:off x="2719173" y="2190912"/>
            <a:ext cx="148758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… in some office far away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AEBC967-1962-A2EB-4775-457B2D691A07}"/>
              </a:ext>
            </a:extLst>
          </p:cNvPr>
          <p:cNvSpPr/>
          <p:nvPr/>
        </p:nvSpPr>
        <p:spPr>
          <a:xfrm>
            <a:off x="2274860" y="2383631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7B1BCA-252B-3BBD-617A-373F478A05C9}"/>
              </a:ext>
            </a:extLst>
          </p:cNvPr>
          <p:cNvSpPr txBox="1"/>
          <p:nvPr/>
        </p:nvSpPr>
        <p:spPr>
          <a:xfrm>
            <a:off x="2995830" y="4861056"/>
            <a:ext cx="61504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Rahmanian et al. Adv. Mater. Interfaces 2022, 9, 2101987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BD716-FC35-0732-57CC-6012AAC71D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096" y="1680342"/>
            <a:ext cx="3438947" cy="2664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650957-9473-E38C-20DC-BDE0F8E8E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663" y="1652521"/>
            <a:ext cx="2828131" cy="270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39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able and a blue cube&#10;&#10;Description automatically generated with medium confidence">
            <a:extLst>
              <a:ext uri="{FF2B5EF4-FFF2-40B4-BE49-F238E27FC236}">
                <a16:creationId xmlns:a16="http://schemas.microsoft.com/office/drawing/2014/main" id="{17B7A708-B871-FD9C-DB9D-79058F812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E1602-FDC2-C335-A966-04BF7FDBF005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7452E-7A66-56D4-BC65-425BEBCD71FF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A3413-91D4-8447-0225-A2BFF4F1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II: </a:t>
            </a:r>
            <a:r>
              <a:rPr lang="de-DE" dirty="0" err="1"/>
              <a:t>AutoBASS</a:t>
            </a:r>
            <a:r>
              <a:rPr lang="de-DE" dirty="0"/>
              <a:t> v2</a:t>
            </a:r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DE01EFA5-B408-ADCC-1AD1-C2D290674B4C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0AB3D-A506-8B7A-C99D-449B6542CCA8}"/>
              </a:ext>
            </a:extLst>
          </p:cNvPr>
          <p:cNvSpPr txBox="1"/>
          <p:nvPr/>
        </p:nvSpPr>
        <p:spPr>
          <a:xfrm>
            <a:off x="2645609" y="1810205"/>
            <a:ext cx="79669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Data Scientist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6D0A6F-460C-D587-2CDD-ED1B666C47F9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6CD65-AA61-8F6B-9B82-693BCF346307}"/>
              </a:ext>
            </a:extLst>
          </p:cNvPr>
          <p:cNvSpPr txBox="1"/>
          <p:nvPr/>
        </p:nvSpPr>
        <p:spPr>
          <a:xfrm>
            <a:off x="3364066" y="2190912"/>
            <a:ext cx="862416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Office far away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3D043B3-6656-B5C2-DCAD-285536894277}"/>
              </a:ext>
            </a:extLst>
          </p:cNvPr>
          <p:cNvSpPr/>
          <p:nvPr/>
        </p:nvSpPr>
        <p:spPr>
          <a:xfrm>
            <a:off x="2274860" y="2383631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7A6CC-7561-7D55-82B3-88AF3947BBBB}"/>
              </a:ext>
            </a:extLst>
          </p:cNvPr>
          <p:cNvSpPr txBox="1"/>
          <p:nvPr/>
        </p:nvSpPr>
        <p:spPr>
          <a:xfrm>
            <a:off x="3048380" y="2768671"/>
            <a:ext cx="103393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100% Automation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CA5163C-8161-BCA5-6244-55AC3878C464}"/>
              </a:ext>
            </a:extLst>
          </p:cNvPr>
          <p:cNvSpPr/>
          <p:nvPr/>
        </p:nvSpPr>
        <p:spPr>
          <a:xfrm>
            <a:off x="2100688" y="2961390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trim.771FB00C-D56B-4E4A-B1CE-1807019F7EBD.MOV">
            <a:hlinkClick r:id="" action="ppaction://media"/>
            <a:extLst>
              <a:ext uri="{FF2B5EF4-FFF2-40B4-BE49-F238E27FC236}">
                <a16:creationId xmlns:a16="http://schemas.microsoft.com/office/drawing/2014/main" id="{30DE0DEC-D7C7-93B3-57ED-D451D9AFC7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7858"/>
          <a:stretch/>
        </p:blipFill>
        <p:spPr>
          <a:xfrm>
            <a:off x="0" y="1432874"/>
            <a:ext cx="9144000" cy="37106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F9FDCAC-BF9A-B9CE-A168-8DD93546C21A}"/>
              </a:ext>
            </a:extLst>
          </p:cNvPr>
          <p:cNvSpPr txBox="1"/>
          <p:nvPr/>
        </p:nvSpPr>
        <p:spPr>
          <a:xfrm>
            <a:off x="4417996" y="1160119"/>
            <a:ext cx="47260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Zhang et al. Digital Discovery, 2022, 1, 755</a:t>
            </a:r>
          </a:p>
        </p:txBody>
      </p:sp>
      <p:pic>
        <p:nvPicPr>
          <p:cNvPr id="19" name="image3.png">
            <a:extLst>
              <a:ext uri="{FF2B5EF4-FFF2-40B4-BE49-F238E27FC236}">
                <a16:creationId xmlns:a16="http://schemas.microsoft.com/office/drawing/2014/main" id="{433C71B1-0D6E-6BDF-978D-E0B622EC6FB7}"/>
              </a:ext>
            </a:extLst>
          </p:cNvPr>
          <p:cNvPicPr/>
          <p:nvPr/>
        </p:nvPicPr>
        <p:blipFill rotWithShape="1">
          <a:blip r:embed="rId7"/>
          <a:srcRect b="51512"/>
          <a:stretch/>
        </p:blipFill>
        <p:spPr>
          <a:xfrm>
            <a:off x="0" y="1422442"/>
            <a:ext cx="5730875" cy="2580205"/>
          </a:xfrm>
          <a:prstGeom prst="rect">
            <a:avLst/>
          </a:prstGeom>
          <a:ln/>
        </p:spPr>
      </p:pic>
      <p:pic>
        <p:nvPicPr>
          <p:cNvPr id="20" name="image3.png">
            <a:extLst>
              <a:ext uri="{FF2B5EF4-FFF2-40B4-BE49-F238E27FC236}">
                <a16:creationId xmlns:a16="http://schemas.microsoft.com/office/drawing/2014/main" id="{B98BDD44-0818-1694-E94A-3957E2D8707E}"/>
              </a:ext>
            </a:extLst>
          </p:cNvPr>
          <p:cNvPicPr/>
          <p:nvPr/>
        </p:nvPicPr>
        <p:blipFill rotWithShape="1">
          <a:blip r:embed="rId7"/>
          <a:srcRect l="-526" t="51237" r="526" b="275"/>
          <a:stretch/>
        </p:blipFill>
        <p:spPr>
          <a:xfrm>
            <a:off x="3424265" y="2565529"/>
            <a:ext cx="5730875" cy="2580205"/>
          </a:xfrm>
          <a:prstGeom prst="rect">
            <a:avLst/>
          </a:prstGeom>
          <a:ln/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66EB9A2-5CEF-81F7-598C-01AFFCB626BA}"/>
              </a:ext>
            </a:extLst>
          </p:cNvPr>
          <p:cNvSpPr txBox="1"/>
          <p:nvPr/>
        </p:nvSpPr>
        <p:spPr>
          <a:xfrm>
            <a:off x="7289384" y="1010799"/>
            <a:ext cx="1784143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work primarily done at KIT</a:t>
            </a:r>
          </a:p>
        </p:txBody>
      </p:sp>
    </p:spTree>
    <p:extLst>
      <p:ext uri="{BB962C8B-B14F-4D97-AF65-F5344CB8AC3E}">
        <p14:creationId xmlns:p14="http://schemas.microsoft.com/office/powerpoint/2010/main" val="254380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22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mute="1">
                <p:cTn id="24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able and a blue cube&#10;&#10;Description automatically generated with medium confidence">
            <a:extLst>
              <a:ext uri="{FF2B5EF4-FFF2-40B4-BE49-F238E27FC236}">
                <a16:creationId xmlns:a16="http://schemas.microsoft.com/office/drawing/2014/main" id="{17B7A708-B871-FD9C-DB9D-79058F812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E1602-FDC2-C335-A966-04BF7FDBF005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7452E-7A66-56D4-BC65-425BEBCD71FF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A3413-91D4-8447-0225-A2BFF4F1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I: MISCHBARES</a:t>
            </a:r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DE01EFA5-B408-ADCC-1AD1-C2D290674B4C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0AB3D-A506-8B7A-C99D-449B6542CCA8}"/>
              </a:ext>
            </a:extLst>
          </p:cNvPr>
          <p:cNvSpPr txBox="1"/>
          <p:nvPr/>
        </p:nvSpPr>
        <p:spPr>
          <a:xfrm>
            <a:off x="2645609" y="1810205"/>
            <a:ext cx="79669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Data Scientist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6D0A6F-460C-D587-2CDD-ED1B666C47F9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6CD65-AA61-8F6B-9B82-693BCF346307}"/>
              </a:ext>
            </a:extLst>
          </p:cNvPr>
          <p:cNvSpPr txBox="1"/>
          <p:nvPr/>
        </p:nvSpPr>
        <p:spPr>
          <a:xfrm>
            <a:off x="3364066" y="2190912"/>
            <a:ext cx="862416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Office far away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3D043B3-6656-B5C2-DCAD-285536894277}"/>
              </a:ext>
            </a:extLst>
          </p:cNvPr>
          <p:cNvSpPr/>
          <p:nvPr/>
        </p:nvSpPr>
        <p:spPr>
          <a:xfrm>
            <a:off x="2274860" y="2383631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7A6CC-7561-7D55-82B3-88AF3947BBBB}"/>
              </a:ext>
            </a:extLst>
          </p:cNvPr>
          <p:cNvSpPr txBox="1"/>
          <p:nvPr/>
        </p:nvSpPr>
        <p:spPr>
          <a:xfrm>
            <a:off x="3048380" y="2768671"/>
            <a:ext cx="103393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100% Automation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CA5163C-8161-BCA5-6244-55AC3878C464}"/>
              </a:ext>
            </a:extLst>
          </p:cNvPr>
          <p:cNvSpPr/>
          <p:nvPr/>
        </p:nvSpPr>
        <p:spPr>
          <a:xfrm>
            <a:off x="2100688" y="2961390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2" descr="A picture containing indoor, yellow, plastic&#10;&#10;Description automatically generated">
            <a:extLst>
              <a:ext uri="{FF2B5EF4-FFF2-40B4-BE49-F238E27FC236}">
                <a16:creationId xmlns:a16="http://schemas.microsoft.com/office/drawing/2014/main" id="{4E2D8FBF-8D02-2B2B-5237-DC9EEC46C6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9" t="30466" r="23548" b="38790"/>
          <a:stretch/>
        </p:blipFill>
        <p:spPr>
          <a:xfrm>
            <a:off x="4888457" y="1725284"/>
            <a:ext cx="3691639" cy="2759878"/>
          </a:xfrm>
          <a:prstGeom prst="rect">
            <a:avLst/>
          </a:prstGeom>
        </p:spPr>
      </p:pic>
      <p:pic>
        <p:nvPicPr>
          <p:cNvPr id="15" name="Grafik 27">
            <a:extLst>
              <a:ext uri="{FF2B5EF4-FFF2-40B4-BE49-F238E27FC236}">
                <a16:creationId xmlns:a16="http://schemas.microsoft.com/office/drawing/2014/main" id="{89AAB872-7535-5904-2AF3-3FA8F844F9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043" r="45230"/>
          <a:stretch/>
        </p:blipFill>
        <p:spPr>
          <a:xfrm>
            <a:off x="4107347" y="1725284"/>
            <a:ext cx="2774982" cy="2759878"/>
          </a:xfrm>
          <a:prstGeom prst="rect">
            <a:avLst/>
          </a:prstGeom>
        </p:spPr>
      </p:pic>
      <p:pic>
        <p:nvPicPr>
          <p:cNvPr id="16" name="Grafik 27">
            <a:extLst>
              <a:ext uri="{FF2B5EF4-FFF2-40B4-BE49-F238E27FC236}">
                <a16:creationId xmlns:a16="http://schemas.microsoft.com/office/drawing/2014/main" id="{10D3D372-22B9-7C6E-507B-1090F66E52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627" t="228" r="-14440" b="-228"/>
          <a:stretch/>
        </p:blipFill>
        <p:spPr>
          <a:xfrm>
            <a:off x="6882329" y="1726992"/>
            <a:ext cx="2773265" cy="27581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5EC40E8-0A72-EA70-3E68-C7EE0957F2AA}"/>
              </a:ext>
            </a:extLst>
          </p:cNvPr>
          <p:cNvSpPr txBox="1"/>
          <p:nvPr/>
        </p:nvSpPr>
        <p:spPr>
          <a:xfrm>
            <a:off x="2958573" y="4894053"/>
            <a:ext cx="61854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Sanin &amp; Stein, Chem. Mater. 2024, 36, 8, 3536–3545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49E263-E6C9-558E-0FC8-6FBD75671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281" y="1725284"/>
            <a:ext cx="5164684" cy="2759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4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table and a blue cube&#10;&#10;Description automatically generated with medium confidence">
            <a:extLst>
              <a:ext uri="{FF2B5EF4-FFF2-40B4-BE49-F238E27FC236}">
                <a16:creationId xmlns:a16="http://schemas.microsoft.com/office/drawing/2014/main" id="{17B7A708-B871-FD9C-DB9D-79058F812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E1602-FDC2-C335-A966-04BF7FDBF005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57452E-7A66-56D4-BC65-425BEBCD71FF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CEA3413-91D4-8447-0225-A2BFF4F11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Example</a:t>
            </a:r>
            <a:r>
              <a:rPr lang="de-DE" dirty="0"/>
              <a:t> III: Auto-MISCHBARES</a:t>
            </a:r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DE01EFA5-B408-ADCC-1AD1-C2D290674B4C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A0AB3D-A506-8B7A-C99D-449B6542CCA8}"/>
              </a:ext>
            </a:extLst>
          </p:cNvPr>
          <p:cNvSpPr txBox="1"/>
          <p:nvPr/>
        </p:nvSpPr>
        <p:spPr>
          <a:xfrm>
            <a:off x="2645609" y="1810205"/>
            <a:ext cx="79669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Data Scientist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96D0A6F-460C-D587-2CDD-ED1B666C47F9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16CD65-AA61-8F6B-9B82-693BCF346307}"/>
              </a:ext>
            </a:extLst>
          </p:cNvPr>
          <p:cNvSpPr txBox="1"/>
          <p:nvPr/>
        </p:nvSpPr>
        <p:spPr>
          <a:xfrm>
            <a:off x="3364066" y="2190912"/>
            <a:ext cx="862416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Office far away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3D043B3-6656-B5C2-DCAD-285536894277}"/>
              </a:ext>
            </a:extLst>
          </p:cNvPr>
          <p:cNvSpPr/>
          <p:nvPr/>
        </p:nvSpPr>
        <p:spPr>
          <a:xfrm>
            <a:off x="2274860" y="2383631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07A6CC-7561-7D55-82B3-88AF3947BBBB}"/>
              </a:ext>
            </a:extLst>
          </p:cNvPr>
          <p:cNvSpPr txBox="1"/>
          <p:nvPr/>
        </p:nvSpPr>
        <p:spPr>
          <a:xfrm>
            <a:off x="3048380" y="2768671"/>
            <a:ext cx="103393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100% Automation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CA5163C-8161-BCA5-6244-55AC3878C464}"/>
              </a:ext>
            </a:extLst>
          </p:cNvPr>
          <p:cNvSpPr/>
          <p:nvPr/>
        </p:nvSpPr>
        <p:spPr>
          <a:xfrm>
            <a:off x="2100688" y="2961390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C643C4-BC65-EB6E-903F-603520EB7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80342"/>
            <a:ext cx="3986063" cy="2658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1A66A1-7E1A-5B49-DCC4-61DDC2C3B4CB}"/>
              </a:ext>
            </a:extLst>
          </p:cNvPr>
          <p:cNvSpPr txBox="1"/>
          <p:nvPr/>
        </p:nvSpPr>
        <p:spPr>
          <a:xfrm>
            <a:off x="2820371" y="4875303"/>
            <a:ext cx="632362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Rahmanian et al. Digital Discovery, 2024, 3, 883-895</a:t>
            </a:r>
          </a:p>
        </p:txBody>
      </p:sp>
    </p:spTree>
    <p:extLst>
      <p:ext uri="{BB962C8B-B14F-4D97-AF65-F5344CB8AC3E}">
        <p14:creationId xmlns:p14="http://schemas.microsoft.com/office/powerpoint/2010/main" val="42947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mall plastic figures&#10;&#10;Description automatically generated">
            <a:extLst>
              <a:ext uri="{FF2B5EF4-FFF2-40B4-BE49-F238E27FC236}">
                <a16:creationId xmlns:a16="http://schemas.microsoft.com/office/drawing/2014/main" id="{ADC5D237-5682-3430-5CFD-3EB02B421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B13E0C-8870-0BCC-0503-EDA1638CD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?</a:t>
            </a: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5C7FE311-246D-1847-2DEE-5B70BD896A83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7784F1-B69A-B757-EBE7-320579669E68}"/>
              </a:ext>
            </a:extLst>
          </p:cNvPr>
          <p:cNvSpPr/>
          <p:nvPr/>
        </p:nvSpPr>
        <p:spPr>
          <a:xfrm>
            <a:off x="3331029" y="1719943"/>
            <a:ext cx="5029200" cy="22751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4853D8-5E79-6E49-EB85-C189BDA901D1}"/>
              </a:ext>
            </a:extLst>
          </p:cNvPr>
          <p:cNvSpPr txBox="1"/>
          <p:nvPr/>
        </p:nvSpPr>
        <p:spPr>
          <a:xfrm>
            <a:off x="6246659" y="1793834"/>
            <a:ext cx="1973297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Cannot be automated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926DC2-B54B-AA6E-EC9D-E050B13CB77E}"/>
              </a:ext>
            </a:extLst>
          </p:cNvPr>
          <p:cNvSpPr txBox="1"/>
          <p:nvPr/>
        </p:nvSpPr>
        <p:spPr>
          <a:xfrm>
            <a:off x="5651302" y="3666177"/>
            <a:ext cx="260007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How can we integrate them?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8300BA-1EC1-E2CB-E68C-4F37C3E0B4DB}"/>
              </a:ext>
            </a:extLst>
          </p:cNvPr>
          <p:cNvSpPr txBox="1"/>
          <p:nvPr/>
        </p:nvSpPr>
        <p:spPr>
          <a:xfrm>
            <a:off x="5972373" y="4866501"/>
            <a:ext cx="31716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</a:rPr>
              <a:t>Yao et al, PNAS, 2020, </a:t>
            </a:r>
            <a:r>
              <a:rPr lang="en-US" sz="1200" dirty="0">
                <a:solidFill>
                  <a:schemeClr val="bg1"/>
                </a:solidFill>
              </a:rPr>
              <a:t>117 (12) 6316-6322</a:t>
            </a:r>
          </a:p>
        </p:txBody>
      </p:sp>
    </p:spTree>
    <p:extLst>
      <p:ext uri="{BB962C8B-B14F-4D97-AF65-F5344CB8AC3E}">
        <p14:creationId xmlns:p14="http://schemas.microsoft.com/office/powerpoint/2010/main" val="400171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mall plastic figures in a room&#10;&#10;Description automatically generated with medium confidence">
            <a:extLst>
              <a:ext uri="{FF2B5EF4-FFF2-40B4-BE49-F238E27FC236}">
                <a16:creationId xmlns:a16="http://schemas.microsoft.com/office/drawing/2014/main" id="{EF936469-2F7D-9462-51E6-9689EDBA4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5DFDA8-E070-961C-5DBC-6A927588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Now</a:t>
            </a:r>
            <a:r>
              <a:rPr lang="de-DE" dirty="0"/>
              <a:t> </a:t>
            </a:r>
            <a:r>
              <a:rPr lang="de-DE" dirty="0" err="1"/>
              <a:t>what</a:t>
            </a:r>
            <a:r>
              <a:rPr lang="de-DE" dirty="0"/>
              <a:t>?</a:t>
            </a:r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5091FAC7-911D-9114-0195-85E8526FF21C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36C7C-48AE-826C-2B88-8014BD8439EF}"/>
              </a:ext>
            </a:extLst>
          </p:cNvPr>
          <p:cNvSpPr txBox="1"/>
          <p:nvPr/>
        </p:nvSpPr>
        <p:spPr>
          <a:xfrm>
            <a:off x="5029580" y="1359124"/>
            <a:ext cx="926536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IT-Administrator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9AD0B7D1-A081-0584-B49F-307CA32E74E7}"/>
              </a:ext>
            </a:extLst>
          </p:cNvPr>
          <p:cNvSpPr/>
          <p:nvPr/>
        </p:nvSpPr>
        <p:spPr>
          <a:xfrm>
            <a:off x="4049231" y="1551843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DD269B-1F61-FCAA-291A-454011313CBF}"/>
              </a:ext>
            </a:extLst>
          </p:cNvPr>
          <p:cNvSpPr txBox="1"/>
          <p:nvPr/>
        </p:nvSpPr>
        <p:spPr>
          <a:xfrm>
            <a:off x="5372173" y="1582748"/>
            <a:ext cx="58028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IP-Lawyer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D030F-69B6-BAD4-BD44-DC0B28BC612B}"/>
              </a:ext>
            </a:extLst>
          </p:cNvPr>
          <p:cNvCxnSpPr/>
          <p:nvPr/>
        </p:nvCxnSpPr>
        <p:spPr>
          <a:xfrm>
            <a:off x="3222172" y="1439017"/>
            <a:ext cx="0" cy="2882612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B686B92F-D669-3CC4-C104-2A4A36082404}"/>
              </a:ext>
            </a:extLst>
          </p:cNvPr>
          <p:cNvSpPr/>
          <p:nvPr/>
        </p:nvSpPr>
        <p:spPr>
          <a:xfrm>
            <a:off x="3309257" y="4114800"/>
            <a:ext cx="1709057" cy="391886"/>
          </a:xfrm>
          <a:custGeom>
            <a:avLst/>
            <a:gdLst>
              <a:gd name="connsiteX0" fmla="*/ 0 w 1709057"/>
              <a:gd name="connsiteY0" fmla="*/ 0 h 391886"/>
              <a:gd name="connsiteX1" fmla="*/ 391886 w 1709057"/>
              <a:gd name="connsiteY1" fmla="*/ 391886 h 391886"/>
              <a:gd name="connsiteX2" fmla="*/ 1709057 w 1709057"/>
              <a:gd name="connsiteY2" fmla="*/ 391886 h 39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9057" h="391886">
                <a:moveTo>
                  <a:pt x="0" y="0"/>
                </a:moveTo>
                <a:lnTo>
                  <a:pt x="391886" y="391886"/>
                </a:lnTo>
                <a:lnTo>
                  <a:pt x="1709057" y="391886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EB5B5-C1E2-789F-9E93-43AF9DBEF8CF}"/>
              </a:ext>
            </a:extLst>
          </p:cNvPr>
          <p:cNvSpPr txBox="1"/>
          <p:nvPr/>
        </p:nvSpPr>
        <p:spPr>
          <a:xfrm>
            <a:off x="4572000" y="4307245"/>
            <a:ext cx="43922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Firewall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78D1D2-0ED3-B808-073D-CB2E424B0B35}"/>
              </a:ext>
            </a:extLst>
          </p:cNvPr>
          <p:cNvSpPr txBox="1"/>
          <p:nvPr/>
        </p:nvSpPr>
        <p:spPr>
          <a:xfrm>
            <a:off x="5952460" y="1815531"/>
            <a:ext cx="2766783" cy="222227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How to orchestrate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distributed experiments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when you at least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“speak the same language”?</a:t>
            </a:r>
          </a:p>
          <a:p>
            <a:pPr algn="ctr">
              <a:lnSpc>
                <a:spcPct val="114000"/>
              </a:lnSpc>
            </a:pPr>
            <a:endParaRPr lang="en-US" sz="1600" dirty="0">
              <a:solidFill>
                <a:schemeClr val="bg1"/>
              </a:solidFill>
              <a:latin typeface="+mn-lt"/>
            </a:endParaRPr>
          </a:p>
          <a:p>
            <a:pPr algn="ctr">
              <a:lnSpc>
                <a:spcPct val="114000"/>
              </a:lnSpc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Classic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collaboration between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automated and conventional </a:t>
            </a:r>
          </a:p>
          <a:p>
            <a:pPr algn="ctr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experimental groups.</a:t>
            </a:r>
          </a:p>
        </p:txBody>
      </p:sp>
    </p:spTree>
    <p:extLst>
      <p:ext uri="{BB962C8B-B14F-4D97-AF65-F5344CB8AC3E}">
        <p14:creationId xmlns:p14="http://schemas.microsoft.com/office/powerpoint/2010/main" val="115263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mall figures in a room&#10;&#10;Description automatically generated with medium confidence">
            <a:extLst>
              <a:ext uri="{FF2B5EF4-FFF2-40B4-BE49-F238E27FC236}">
                <a16:creationId xmlns:a16="http://schemas.microsoft.com/office/drawing/2014/main" id="{9FD980CE-8EDB-C48F-CBB3-2118995A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93763F-C397-78D2-9AD0-AB323AE6B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Let‘s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!</a:t>
            </a: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746CF04C-2ABE-4AAD-B62A-328D6159585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E015C0-FE83-8E75-E7EF-2E3C43BB1B77}"/>
              </a:ext>
            </a:extLst>
          </p:cNvPr>
          <p:cNvSpPr txBox="1"/>
          <p:nvPr/>
        </p:nvSpPr>
        <p:spPr>
          <a:xfrm>
            <a:off x="4027714" y="4028864"/>
            <a:ext cx="4572000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What is your common denominator?</a:t>
            </a:r>
          </a:p>
        </p:txBody>
      </p:sp>
    </p:spTree>
    <p:extLst>
      <p:ext uri="{BB962C8B-B14F-4D97-AF65-F5344CB8AC3E}">
        <p14:creationId xmlns:p14="http://schemas.microsoft.com/office/powerpoint/2010/main" val="364555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small robots in a room&#10;&#10;Description automatically generated with medium confidence">
            <a:extLst>
              <a:ext uri="{FF2B5EF4-FFF2-40B4-BE49-F238E27FC236}">
                <a16:creationId xmlns:a16="http://schemas.microsoft.com/office/drawing/2014/main" id="{C641149D-A0D0-10D1-44CE-1EBA81495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471D18-08A7-3A38-A61C-1414BA52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i="1" dirty="0"/>
              <a:t>The </a:t>
            </a:r>
            <a:r>
              <a:rPr lang="de-DE" i="1" dirty="0" err="1"/>
              <a:t>reality</a:t>
            </a:r>
            <a:r>
              <a:rPr lang="de-DE" i="1" dirty="0"/>
              <a:t>: </a:t>
            </a:r>
            <a:r>
              <a:rPr lang="de-DE" dirty="0"/>
              <a:t>Theory </a:t>
            </a:r>
            <a:r>
              <a:rPr lang="de-DE" dirty="0" err="1"/>
              <a:t>before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after but </a:t>
            </a:r>
            <a:r>
              <a:rPr lang="de-DE" dirty="0" err="1"/>
              <a:t>never</a:t>
            </a:r>
            <a:r>
              <a:rPr lang="de-DE" dirty="0"/>
              <a:t> </a:t>
            </a:r>
            <a:r>
              <a:rPr lang="de-DE" dirty="0" err="1"/>
              <a:t>jointly</a:t>
            </a:r>
            <a:endParaRPr lang="de-DE" dirty="0"/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E1CFF05E-FFD5-9A1B-1B9A-DD48984B4E2D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710A92-EDCF-CB2D-6B60-407B2736F208}"/>
              </a:ext>
            </a:extLst>
          </p:cNvPr>
          <p:cNvSpPr txBox="1"/>
          <p:nvPr/>
        </p:nvSpPr>
        <p:spPr>
          <a:xfrm>
            <a:off x="3091543" y="3980646"/>
            <a:ext cx="4572000" cy="3817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sz="1800" dirty="0">
                <a:solidFill>
                  <a:schemeClr val="bg1"/>
                </a:solidFill>
                <a:latin typeface="+mn-lt"/>
              </a:rPr>
              <a:t>ool. This is HTE + theory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B065CF-7685-09EC-5481-2A36B42113B5}"/>
              </a:ext>
            </a:extLst>
          </p:cNvPr>
          <p:cNvSpPr txBox="1"/>
          <p:nvPr/>
        </p:nvSpPr>
        <p:spPr>
          <a:xfrm>
            <a:off x="5782502" y="4950498"/>
            <a:ext cx="3361498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Zhou et al. </a:t>
            </a:r>
            <a:r>
              <a:rPr lang="en-US" sz="1200" i="1" dirty="0">
                <a:solidFill>
                  <a:schemeClr val="bg1"/>
                </a:solidFill>
              </a:rPr>
              <a:t>ACS </a:t>
            </a:r>
            <a:r>
              <a:rPr lang="en-US" sz="1200" i="1" dirty="0" err="1">
                <a:solidFill>
                  <a:schemeClr val="bg1"/>
                </a:solidFill>
              </a:rPr>
              <a:t>Catal</a:t>
            </a:r>
            <a:r>
              <a:rPr lang="en-US" sz="1200" i="1" dirty="0">
                <a:solidFill>
                  <a:schemeClr val="bg1"/>
                </a:solidFill>
              </a:rPr>
              <a:t>.</a:t>
            </a:r>
            <a:r>
              <a:rPr lang="en-US" sz="1200" dirty="0">
                <a:solidFill>
                  <a:schemeClr val="bg1"/>
                </a:solidFill>
              </a:rPr>
              <a:t> 2018, 8, 12, 10938–10948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7463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D2B04A21-1623-485F-6625-BC7BEA770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7B693D-0785-C100-DBCD-A0F6035B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The initial </a:t>
            </a:r>
            <a:r>
              <a:rPr lang="de-DE" dirty="0" err="1"/>
              <a:t>workflow</a:t>
            </a:r>
            <a:r>
              <a:rPr lang="de-DE" dirty="0"/>
              <a:t> (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took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months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)…</a:t>
            </a: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BA4551F4-10C0-5916-EB63-488B28597A3E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17547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FEDA9E63-5314-96C3-786C-F57BD69F00B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B5172EC-4244-77F9-2630-FA0A53D51DBA}"/>
              </a:ext>
            </a:extLst>
          </p:cNvPr>
          <p:cNvSpPr txBox="1"/>
          <p:nvPr/>
        </p:nvSpPr>
        <p:spPr>
          <a:xfrm>
            <a:off x="3899718" y="2140863"/>
            <a:ext cx="578411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Before we start…</a:t>
            </a:r>
            <a:endParaRPr lang="en-US" sz="11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  <a:latin typeface="TUM Neue Helvetica 55 Regular" panose="020B0604020202020204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4295C9-6D23-4829-71F1-32B2FA288C7D}"/>
              </a:ext>
            </a:extLst>
          </p:cNvPr>
          <p:cNvSpPr txBox="1"/>
          <p:nvPr/>
        </p:nvSpPr>
        <p:spPr>
          <a:xfrm>
            <a:off x="4001415" y="3002637"/>
            <a:ext cx="2486258" cy="47064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Materials are of strategic value.</a:t>
            </a:r>
          </a:p>
          <a:p>
            <a:pPr>
              <a:lnSpc>
                <a:spcPct val="114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Research is as well.</a:t>
            </a:r>
          </a:p>
        </p:txBody>
      </p:sp>
    </p:spTree>
    <p:extLst>
      <p:ext uri="{BB962C8B-B14F-4D97-AF65-F5344CB8AC3E}">
        <p14:creationId xmlns:p14="http://schemas.microsoft.com/office/powerpoint/2010/main" val="238542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orking in a network&#10;&#10;Description automatically generated">
            <a:extLst>
              <a:ext uri="{FF2B5EF4-FFF2-40B4-BE49-F238E27FC236}">
                <a16:creationId xmlns:a16="http://schemas.microsoft.com/office/drawing/2014/main" id="{3BCEB541-55BE-A3B0-3ACA-7005EB5A9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pic>
        <p:nvPicPr>
          <p:cNvPr id="2" name="Bild 3" descr="20150416 tum logo blau png final.png">
            <a:extLst>
              <a:ext uri="{FF2B5EF4-FFF2-40B4-BE49-F238E27FC236}">
                <a16:creationId xmlns:a16="http://schemas.microsoft.com/office/drawing/2014/main" id="{D7342E76-3EC9-6CD2-28ED-E628ABAF6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8405098-CAE7-01A9-3E95-8BC5CA5D0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The PI </a:t>
            </a:r>
            <a:r>
              <a:rPr lang="de-DE" dirty="0" err="1"/>
              <a:t>talked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someone</a:t>
            </a:r>
            <a:r>
              <a:rPr lang="de-DE" dirty="0"/>
              <a:t> </a:t>
            </a:r>
            <a:r>
              <a:rPr lang="de-DE" dirty="0" err="1"/>
              <a:t>over</a:t>
            </a:r>
            <a:r>
              <a:rPr lang="de-DE" dirty="0"/>
              <a:t> lunch …</a:t>
            </a:r>
          </a:p>
        </p:txBody>
      </p:sp>
      <p:sp>
        <p:nvSpPr>
          <p:cNvPr id="5" name="Textfeld 10">
            <a:extLst>
              <a:ext uri="{FF2B5EF4-FFF2-40B4-BE49-F238E27FC236}">
                <a16:creationId xmlns:a16="http://schemas.microsoft.com/office/drawing/2014/main" id="{71C27E79-0DF3-E746-892D-8F329C839139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39552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room&#10;&#10;Description automatically generated">
            <a:extLst>
              <a:ext uri="{FF2B5EF4-FFF2-40B4-BE49-F238E27FC236}">
                <a16:creationId xmlns:a16="http://schemas.microsoft.com/office/drawing/2014/main" id="{BA2E4233-CAD1-72A7-5A50-8B82B14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3C86026-8C77-1735-A24B-687419932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i="1" dirty="0" err="1"/>
              <a:t>One</a:t>
            </a:r>
            <a:r>
              <a:rPr lang="de-DE" i="1" dirty="0"/>
              <a:t> </a:t>
            </a:r>
            <a:r>
              <a:rPr lang="de-DE" i="1" dirty="0" err="1"/>
              <a:t>more</a:t>
            </a:r>
            <a:r>
              <a:rPr lang="de-DE" i="1" dirty="0"/>
              <a:t> …</a:t>
            </a:r>
            <a:endParaRPr lang="de-DE" dirty="0"/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24EFD185-EEE9-6A35-1977-EFECE004D7FA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97637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orking in a room&#10;&#10;Description automatically generated">
            <a:extLst>
              <a:ext uri="{FF2B5EF4-FFF2-40B4-BE49-F238E27FC236}">
                <a16:creationId xmlns:a16="http://schemas.microsoft.com/office/drawing/2014/main" id="{BA2E4233-CAD1-72A7-5A50-8B82B146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24EFD185-EEE9-6A35-1977-EFECE004D7FA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55D-05CC-DF46-BCCB-B5DD67A38C4F}"/>
              </a:ext>
            </a:extLst>
          </p:cNvPr>
          <p:cNvSpPr txBox="1"/>
          <p:nvPr/>
        </p:nvSpPr>
        <p:spPr>
          <a:xfrm>
            <a:off x="5657258" y="4550533"/>
            <a:ext cx="3363100" cy="53796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How much would it delay things</a:t>
            </a:r>
          </a:p>
          <a:p>
            <a:pPr>
              <a:lnSpc>
                <a:spcPct val="114000"/>
              </a:lnSpc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if now another collaborator is added?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4F086B-9422-82E3-B63F-995852C4B22A}"/>
              </a:ext>
            </a:extLst>
          </p:cNvPr>
          <p:cNvSpPr txBox="1"/>
          <p:nvPr/>
        </p:nvSpPr>
        <p:spPr>
          <a:xfrm>
            <a:off x="6691401" y="996070"/>
            <a:ext cx="1824217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i="1" dirty="0">
                <a:solidFill>
                  <a:schemeClr val="bg1"/>
                </a:solidFill>
                <a:latin typeface="+mn-lt"/>
              </a:rPr>
              <a:t>How hard can it be?</a:t>
            </a:r>
          </a:p>
        </p:txBody>
      </p:sp>
    </p:spTree>
    <p:extLst>
      <p:ext uri="{BB962C8B-B14F-4D97-AF65-F5344CB8AC3E}">
        <p14:creationId xmlns:p14="http://schemas.microsoft.com/office/powerpoint/2010/main" val="1289812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0574F7-01B3-A5FF-548E-8DD66830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4" name="Textfeld 10">
            <a:extLst>
              <a:ext uri="{FF2B5EF4-FFF2-40B4-BE49-F238E27FC236}">
                <a16:creationId xmlns:a16="http://schemas.microsoft.com/office/drawing/2014/main" id="{24EFD185-EEE9-6A35-1977-EFECE004D7FA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40FAA0-3DBE-C2A6-C1AD-3F44773F5D91}"/>
              </a:ext>
            </a:extLst>
          </p:cNvPr>
          <p:cNvSpPr txBox="1"/>
          <p:nvPr/>
        </p:nvSpPr>
        <p:spPr>
          <a:xfrm>
            <a:off x="2464852" y="2571750"/>
            <a:ext cx="4214295" cy="514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Engineering </a:t>
            </a:r>
            <a:r>
              <a:rPr lang="en-US" sz="3200" u="sng" dirty="0">
                <a:solidFill>
                  <a:schemeClr val="bg1"/>
                </a:solidFill>
                <a:latin typeface="+mn-lt"/>
              </a:rPr>
              <a:t>of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298E18-9640-5726-28C7-C4DF03552BA1}"/>
              </a:ext>
            </a:extLst>
          </p:cNvPr>
          <p:cNvSpPr txBox="1"/>
          <p:nvPr/>
        </p:nvSpPr>
        <p:spPr>
          <a:xfrm>
            <a:off x="3963915" y="2314500"/>
            <a:ext cx="1216167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We are doing</a:t>
            </a:r>
          </a:p>
        </p:txBody>
      </p:sp>
    </p:spTree>
    <p:extLst>
      <p:ext uri="{BB962C8B-B14F-4D97-AF65-F5344CB8AC3E}">
        <p14:creationId xmlns:p14="http://schemas.microsoft.com/office/powerpoint/2010/main" val="3846269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small figures in a room&#10;&#10;Description automatically generated with medium confidence">
            <a:extLst>
              <a:ext uri="{FF2B5EF4-FFF2-40B4-BE49-F238E27FC236}">
                <a16:creationId xmlns:a16="http://schemas.microsoft.com/office/drawing/2014/main" id="{9FD980CE-8EDB-C48F-CBB3-2118995AB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A816ACE-2E00-3414-D2F7-A85AC54D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? </a:t>
            </a:r>
            <a:r>
              <a:rPr lang="de-DE" dirty="0" err="1"/>
              <a:t>Why</a:t>
            </a:r>
            <a:r>
              <a:rPr lang="de-DE" dirty="0"/>
              <a:t> do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it</a:t>
            </a:r>
            <a:r>
              <a:rPr lang="de-DE" dirty="0"/>
              <a:t>?</a:t>
            </a:r>
          </a:p>
        </p:txBody>
      </p:sp>
      <p:sp>
        <p:nvSpPr>
          <p:cNvPr id="4" name="Textfeld 10">
            <a:extLst>
              <a:ext uri="{FF2B5EF4-FFF2-40B4-BE49-F238E27FC236}">
                <a16:creationId xmlns:a16="http://schemas.microsoft.com/office/drawing/2014/main" id="{90584DDF-6577-E320-3BEF-E230EE8F9C1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E87A76-843D-BD07-B6E8-8F421CD48C1B}"/>
              </a:ext>
            </a:extLst>
          </p:cNvPr>
          <p:cNvSpPr txBox="1"/>
          <p:nvPr/>
        </p:nvSpPr>
        <p:spPr>
          <a:xfrm>
            <a:off x="5914145" y="4950562"/>
            <a:ext cx="3208571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Amici et al., </a:t>
            </a:r>
            <a:r>
              <a:rPr lang="en-US" sz="1200" dirty="0">
                <a:solidFill>
                  <a:schemeClr val="bg1"/>
                </a:solidFill>
              </a:rPr>
              <a:t>Adv. Energy Mat. 12 (17), 2102785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9121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small robots in a room&#10;&#10;Description automatically generated with medium confidence">
            <a:extLst>
              <a:ext uri="{FF2B5EF4-FFF2-40B4-BE49-F238E27FC236}">
                <a16:creationId xmlns:a16="http://schemas.microsoft.com/office/drawing/2014/main" id="{8E47089E-B0E9-D9B1-9346-1A408F8B9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2D28D-4314-11BD-D718-198CEAA07C4A}"/>
              </a:ext>
            </a:extLst>
          </p:cNvPr>
          <p:cNvSpPr txBox="1"/>
          <p:nvPr/>
        </p:nvSpPr>
        <p:spPr>
          <a:xfrm>
            <a:off x="2286000" y="242828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35E4E9D-46E8-0FA4-EF36-C1BFF70F3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want</a:t>
            </a:r>
            <a:r>
              <a:rPr lang="de-DE" dirty="0"/>
              <a:t> </a:t>
            </a:r>
            <a:r>
              <a:rPr lang="de-DE" dirty="0" err="1"/>
              <a:t>interfaces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interconnect</a:t>
            </a:r>
            <a:r>
              <a:rPr lang="de-DE" dirty="0"/>
              <a:t> in an agile </a:t>
            </a:r>
            <a:r>
              <a:rPr lang="de-DE" dirty="0" err="1"/>
              <a:t>manner</a:t>
            </a:r>
            <a:r>
              <a:rPr lang="de-DE" dirty="0"/>
              <a:t>!</a:t>
            </a:r>
          </a:p>
        </p:txBody>
      </p:sp>
      <p:sp>
        <p:nvSpPr>
          <p:cNvPr id="3" name="Textfeld 10">
            <a:extLst>
              <a:ext uri="{FF2B5EF4-FFF2-40B4-BE49-F238E27FC236}">
                <a16:creationId xmlns:a16="http://schemas.microsoft.com/office/drawing/2014/main" id="{85BBFABB-0AA4-F5C9-30D6-51C8C5EE70D7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D6CFCF-66BA-7A0F-01D2-75FB40556224}"/>
              </a:ext>
            </a:extLst>
          </p:cNvPr>
          <p:cNvSpPr txBox="1"/>
          <p:nvPr/>
        </p:nvSpPr>
        <p:spPr>
          <a:xfrm>
            <a:off x="6413381" y="4950562"/>
            <a:ext cx="2730619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Vogler et al., Matter,2023, 6, 2647–2665</a:t>
            </a:r>
          </a:p>
        </p:txBody>
      </p:sp>
    </p:spTree>
    <p:extLst>
      <p:ext uri="{BB962C8B-B14F-4D97-AF65-F5344CB8AC3E}">
        <p14:creationId xmlns:p14="http://schemas.microsoft.com/office/powerpoint/2010/main" val="732457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lf with a glass shelf and a white wall&#10;&#10;Description automatically generated with medium confidence">
            <a:extLst>
              <a:ext uri="{FF2B5EF4-FFF2-40B4-BE49-F238E27FC236}">
                <a16:creationId xmlns:a16="http://schemas.microsoft.com/office/drawing/2014/main" id="{C0639281-023C-E4B7-39CD-8E820160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" b="4103"/>
          <a:stretch/>
        </p:blipFill>
        <p:spPr>
          <a:xfrm>
            <a:off x="0" y="-51952"/>
            <a:ext cx="9144000" cy="5476009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F2D28D-4314-11BD-D718-198CEAA07C4A}"/>
              </a:ext>
            </a:extLst>
          </p:cNvPr>
          <p:cNvSpPr txBox="1"/>
          <p:nvPr/>
        </p:nvSpPr>
        <p:spPr>
          <a:xfrm>
            <a:off x="2286000" y="27088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AC625DE-DA60-6401-7AF7-46275DA57D84}"/>
              </a:ext>
            </a:extLst>
          </p:cNvPr>
          <p:cNvSpPr/>
          <p:nvPr/>
        </p:nvSpPr>
        <p:spPr>
          <a:xfrm>
            <a:off x="4977245" y="2410693"/>
            <a:ext cx="1257300" cy="1257300"/>
          </a:xfrm>
          <a:prstGeom prst="ellipse">
            <a:avLst/>
          </a:prstGeom>
          <a:solidFill>
            <a:srgbClr val="0052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A1D60477-EC5F-D398-E7D7-31735263BA77}"/>
              </a:ext>
            </a:extLst>
          </p:cNvPr>
          <p:cNvSpPr/>
          <p:nvPr/>
        </p:nvSpPr>
        <p:spPr>
          <a:xfrm>
            <a:off x="1485900" y="2223657"/>
            <a:ext cx="4145973" cy="426028"/>
          </a:xfrm>
          <a:custGeom>
            <a:avLst/>
            <a:gdLst>
              <a:gd name="connsiteX0" fmla="*/ 0 w 3740728"/>
              <a:gd name="connsiteY0" fmla="*/ 0 h 426028"/>
              <a:gd name="connsiteX1" fmla="*/ 3740728 w 3740728"/>
              <a:gd name="connsiteY1" fmla="*/ 0 h 426028"/>
              <a:gd name="connsiteX2" fmla="*/ 3740728 w 3740728"/>
              <a:gd name="connsiteY2" fmla="*/ 426028 h 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0728" h="426028">
                <a:moveTo>
                  <a:pt x="0" y="0"/>
                </a:moveTo>
                <a:lnTo>
                  <a:pt x="3740728" y="0"/>
                </a:lnTo>
                <a:lnTo>
                  <a:pt x="3740728" y="426028"/>
                </a:lnTo>
              </a:path>
            </a:pathLst>
          </a:custGeom>
          <a:noFill/>
          <a:ln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581CE-7326-B215-DC72-E1D5B3C362E7}"/>
              </a:ext>
            </a:extLst>
          </p:cNvPr>
          <p:cNvSpPr txBox="1"/>
          <p:nvPr/>
        </p:nvSpPr>
        <p:spPr>
          <a:xfrm>
            <a:off x="2899064" y="1347997"/>
            <a:ext cx="1110689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Tenant A: 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729C3D-03D5-B405-E397-7A2DBBB5398F}"/>
              </a:ext>
            </a:extLst>
          </p:cNvPr>
          <p:cNvSpPr txBox="1"/>
          <p:nvPr/>
        </p:nvSpPr>
        <p:spPr>
          <a:xfrm>
            <a:off x="1210392" y="4575173"/>
            <a:ext cx="216406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C9EA63-C9C9-3CF9-32C6-002D7D4797D9}"/>
              </a:ext>
            </a:extLst>
          </p:cNvPr>
          <p:cNvSpPr txBox="1"/>
          <p:nvPr/>
        </p:nvSpPr>
        <p:spPr>
          <a:xfrm>
            <a:off x="2788675" y="4564782"/>
            <a:ext cx="224420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CB7B24-4561-1600-4246-B268509D2E0A}"/>
              </a:ext>
            </a:extLst>
          </p:cNvPr>
          <p:cNvSpPr txBox="1"/>
          <p:nvPr/>
        </p:nvSpPr>
        <p:spPr>
          <a:xfrm>
            <a:off x="3761236" y="1889736"/>
            <a:ext cx="1919500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1: 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A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posts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a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request</a:t>
            </a:r>
            <a:endParaRPr lang="en-US" sz="1600" i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E347DF79-DE1C-2CEF-5B99-CD67F2E00F64}"/>
              </a:ext>
            </a:extLst>
          </p:cNvPr>
          <p:cNvSpPr/>
          <p:nvPr/>
        </p:nvSpPr>
        <p:spPr>
          <a:xfrm flipV="1">
            <a:off x="2239105" y="2913390"/>
            <a:ext cx="3392767" cy="1068219"/>
          </a:xfrm>
          <a:custGeom>
            <a:avLst/>
            <a:gdLst>
              <a:gd name="connsiteX0" fmla="*/ 0 w 3740728"/>
              <a:gd name="connsiteY0" fmla="*/ 0 h 426028"/>
              <a:gd name="connsiteX1" fmla="*/ 3740728 w 3740728"/>
              <a:gd name="connsiteY1" fmla="*/ 0 h 426028"/>
              <a:gd name="connsiteX2" fmla="*/ 3740728 w 3740728"/>
              <a:gd name="connsiteY2" fmla="*/ 426028 h 426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0728" h="426028">
                <a:moveTo>
                  <a:pt x="0" y="0"/>
                </a:moveTo>
                <a:lnTo>
                  <a:pt x="3740728" y="0"/>
                </a:lnTo>
                <a:lnTo>
                  <a:pt x="3740728" y="426028"/>
                </a:lnTo>
              </a:path>
            </a:pathLst>
          </a:custGeom>
          <a:noFill/>
          <a:ln>
            <a:solidFill>
              <a:schemeClr val="accent1"/>
            </a:solidFill>
            <a:headEnd type="oval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C4DCA4-4F2C-90D9-6EE9-09B2ECBC59C8}"/>
              </a:ext>
            </a:extLst>
          </p:cNvPr>
          <p:cNvSpPr txBox="1"/>
          <p:nvPr/>
        </p:nvSpPr>
        <p:spPr>
          <a:xfrm>
            <a:off x="3236632" y="3694001"/>
            <a:ext cx="2360711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2: 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C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queries for requests</a:t>
            </a:r>
            <a:endParaRPr lang="en-US" sz="1600" i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8CF1ED-4B40-8037-5081-AE368329030B}"/>
              </a:ext>
            </a:extLst>
          </p:cNvPr>
          <p:cNvSpPr txBox="1"/>
          <p:nvPr/>
        </p:nvSpPr>
        <p:spPr>
          <a:xfrm>
            <a:off x="3850525" y="4055576"/>
            <a:ext cx="1767600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3: 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C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posts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a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 result</a:t>
            </a:r>
            <a:endParaRPr lang="en-US" sz="1600" i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D4BA8-77EB-2053-8B45-79B53624E892}"/>
              </a:ext>
            </a:extLst>
          </p:cNvPr>
          <p:cNvSpPr txBox="1"/>
          <p:nvPr/>
        </p:nvSpPr>
        <p:spPr>
          <a:xfrm>
            <a:off x="3070376" y="2261666"/>
            <a:ext cx="2147126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4: T</a:t>
            </a:r>
            <a:r>
              <a:rPr lang="en-US" sz="1600" baseline="-25000" dirty="0">
                <a:solidFill>
                  <a:schemeClr val="bg1"/>
                </a:solidFill>
                <a:latin typeface="+mn-lt"/>
              </a:rPr>
              <a:t>A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600" i="1" dirty="0">
                <a:solidFill>
                  <a:schemeClr val="bg1"/>
                </a:solidFill>
                <a:latin typeface="+mn-lt"/>
              </a:rPr>
              <a:t>queries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 for results</a:t>
            </a:r>
            <a:endParaRPr lang="en-US" sz="1600" i="1" baseline="-250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68ABCEF-1BD4-7444-61CC-FAFC0037DDA9}"/>
              </a:ext>
            </a:extLst>
          </p:cNvPr>
          <p:cNvGrpSpPr/>
          <p:nvPr/>
        </p:nvGrpSpPr>
        <p:grpSpPr>
          <a:xfrm>
            <a:off x="6555754" y="2250896"/>
            <a:ext cx="1872179" cy="1558474"/>
            <a:chOff x="6753183" y="1866429"/>
            <a:chExt cx="1872179" cy="1558474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D637F8-A251-EABB-EBBF-4D8F18CB801F}"/>
                </a:ext>
              </a:extLst>
            </p:cNvPr>
            <p:cNvSpPr txBox="1"/>
            <p:nvPr/>
          </p:nvSpPr>
          <p:spPr>
            <a:xfrm>
              <a:off x="6753183" y="1866429"/>
              <a:ext cx="1872179" cy="5379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A schema to request</a:t>
              </a:r>
            </a:p>
            <a:p>
              <a:pPr algn="ctr">
                <a:lnSpc>
                  <a:spcPct val="114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a result from T</a:t>
              </a:r>
              <a:r>
                <a:rPr lang="en-US" sz="1600" baseline="-25000" dirty="0">
                  <a:solidFill>
                    <a:schemeClr val="bg1"/>
                  </a:solidFill>
                  <a:latin typeface="+mn-lt"/>
                </a:rPr>
                <a:t>n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1A56619-6A9B-7D72-5EBD-BAF33E3BE440}"/>
                </a:ext>
              </a:extLst>
            </p:cNvPr>
            <p:cNvSpPr txBox="1"/>
            <p:nvPr/>
          </p:nvSpPr>
          <p:spPr>
            <a:xfrm>
              <a:off x="6990619" y="2886935"/>
              <a:ext cx="1397306" cy="5379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A schema of a</a:t>
              </a:r>
            </a:p>
            <a:p>
              <a:pPr algn="ctr">
                <a:lnSpc>
                  <a:spcPct val="1140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+mn-lt"/>
                </a:rPr>
                <a:t>a result from T</a:t>
              </a:r>
              <a:r>
                <a:rPr lang="en-US" sz="1600" baseline="-25000" dirty="0">
                  <a:solidFill>
                    <a:schemeClr val="bg1"/>
                  </a:solidFill>
                  <a:latin typeface="+mn-lt"/>
                </a:rPr>
                <a:t>n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F6A2EA2-B18C-1183-6A45-4946D26EAB82}"/>
              </a:ext>
            </a:extLst>
          </p:cNvPr>
          <p:cNvSpPr txBox="1"/>
          <p:nvPr/>
        </p:nvSpPr>
        <p:spPr>
          <a:xfrm>
            <a:off x="5328875" y="2894891"/>
            <a:ext cx="60433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Broker</a:t>
            </a:r>
          </a:p>
        </p:txBody>
      </p:sp>
      <p:sp>
        <p:nvSpPr>
          <p:cNvPr id="30" name="Textfeld 10">
            <a:extLst>
              <a:ext uri="{FF2B5EF4-FFF2-40B4-BE49-F238E27FC236}">
                <a16:creationId xmlns:a16="http://schemas.microsoft.com/office/drawing/2014/main" id="{ED930E09-DEDA-F750-CF29-93854046AC98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BFD6E8-60CF-EDCC-1285-7E182F121DF7}"/>
              </a:ext>
            </a:extLst>
          </p:cNvPr>
          <p:cNvSpPr txBox="1"/>
          <p:nvPr/>
        </p:nvSpPr>
        <p:spPr>
          <a:xfrm>
            <a:off x="6413381" y="5231119"/>
            <a:ext cx="2730619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Vogler et al., Matter,2023, 6, 2647–2665</a:t>
            </a:r>
          </a:p>
        </p:txBody>
      </p:sp>
    </p:spTree>
    <p:extLst>
      <p:ext uri="{BB962C8B-B14F-4D97-AF65-F5344CB8AC3E}">
        <p14:creationId xmlns:p14="http://schemas.microsoft.com/office/powerpoint/2010/main" val="260894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  <p:bldP spid="12" grpId="0" animBg="1"/>
      <p:bldP spid="14" grpId="0"/>
      <p:bldP spid="15" grpId="0"/>
      <p:bldP spid="16" grpId="0"/>
      <p:bldP spid="17" grpId="0"/>
      <p:bldP spid="18" grpId="0" animBg="1"/>
      <p:bldP spid="22" grpId="0"/>
      <p:bldP spid="23" grpId="0"/>
      <p:bldP spid="24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lf with a glass shelf and a white wall&#10;&#10;Description automatically generated with medium confidence">
            <a:extLst>
              <a:ext uri="{FF2B5EF4-FFF2-40B4-BE49-F238E27FC236}">
                <a16:creationId xmlns:a16="http://schemas.microsoft.com/office/drawing/2014/main" id="{C0639281-023C-E4B7-39CD-8E820160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" b="4103"/>
          <a:stretch/>
        </p:blipFill>
        <p:spPr>
          <a:xfrm>
            <a:off x="0" y="-51952"/>
            <a:ext cx="9144000" cy="5476009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30" name="Textfeld 10">
            <a:extLst>
              <a:ext uri="{FF2B5EF4-FFF2-40B4-BE49-F238E27FC236}">
                <a16:creationId xmlns:a16="http://schemas.microsoft.com/office/drawing/2014/main" id="{ED930E09-DEDA-F750-CF29-93854046AC98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2BF89E-78ED-FA14-29D4-E7B54E954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9861" y="980795"/>
            <a:ext cx="4475757" cy="4102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8ED8FC-D7D0-4AD3-1B04-D67943BC7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3390" y="980794"/>
            <a:ext cx="4109437" cy="4102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5C3C9A-73A1-AFD6-291F-12E8915E1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1450" y="1259123"/>
            <a:ext cx="5069830" cy="354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0959D-2B5B-3432-B5FF-C130CA767CE2}"/>
              </a:ext>
            </a:extLst>
          </p:cNvPr>
          <p:cNvSpPr txBox="1"/>
          <p:nvPr/>
        </p:nvSpPr>
        <p:spPr>
          <a:xfrm>
            <a:off x="6276365" y="5192490"/>
            <a:ext cx="2816027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Vogler et al. preprint out today/tomorrow?</a:t>
            </a:r>
          </a:p>
        </p:txBody>
      </p:sp>
    </p:spTree>
    <p:extLst>
      <p:ext uri="{BB962C8B-B14F-4D97-AF65-F5344CB8AC3E}">
        <p14:creationId xmlns:p14="http://schemas.microsoft.com/office/powerpoint/2010/main" val="182969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lf with a glass shelf and a white wall&#10;&#10;Description automatically generated with medium confidence">
            <a:extLst>
              <a:ext uri="{FF2B5EF4-FFF2-40B4-BE49-F238E27FC236}">
                <a16:creationId xmlns:a16="http://schemas.microsoft.com/office/drawing/2014/main" id="{C0639281-023C-E4B7-39CD-8E820160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" b="4103"/>
          <a:stretch/>
        </p:blipFill>
        <p:spPr>
          <a:xfrm>
            <a:off x="0" y="-51952"/>
            <a:ext cx="9144000" cy="5476009"/>
          </a:xfrm>
          <a:prstGeom prst="rect">
            <a:avLst/>
          </a:prstGeom>
        </p:spPr>
      </p:pic>
      <p:sp>
        <p:nvSpPr>
          <p:cNvPr id="30" name="Textfeld 10">
            <a:extLst>
              <a:ext uri="{FF2B5EF4-FFF2-40B4-BE49-F238E27FC236}">
                <a16:creationId xmlns:a16="http://schemas.microsoft.com/office/drawing/2014/main" id="{ED930E09-DEDA-F750-CF29-93854046AC98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0DD1DC8-2B1E-FE3A-DD44-AF91A5FDEB9D}"/>
              </a:ext>
            </a:extLst>
          </p:cNvPr>
          <p:cNvGrpSpPr/>
          <p:nvPr/>
        </p:nvGrpSpPr>
        <p:grpSpPr>
          <a:xfrm>
            <a:off x="3507760" y="821423"/>
            <a:ext cx="5303520" cy="4167739"/>
            <a:chOff x="3507760" y="821423"/>
            <a:chExt cx="5303520" cy="41677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27E41C-3DDC-0FD9-12FA-4728FF3F78F0}"/>
                </a:ext>
              </a:extLst>
            </p:cNvPr>
            <p:cNvSpPr/>
            <p:nvPr/>
          </p:nvSpPr>
          <p:spPr>
            <a:xfrm>
              <a:off x="3507760" y="821423"/>
              <a:ext cx="5303520" cy="41677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450109-969E-5D1C-1789-69F8474BE11B}"/>
                </a:ext>
              </a:extLst>
            </p:cNvPr>
            <p:cNvSpPr txBox="1"/>
            <p:nvPr/>
          </p:nvSpPr>
          <p:spPr>
            <a:xfrm>
              <a:off x="3679957" y="1123308"/>
              <a:ext cx="1333698" cy="8186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+mn-lt"/>
                </a:rPr>
                <a:t>Any Chemistry</a:t>
              </a:r>
            </a:p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+mn-lt"/>
                </a:rPr>
                <a:t>Any Format</a:t>
              </a:r>
            </a:p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+mn-lt"/>
                </a:rPr>
                <a:t>Any D-Rate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5B8F71-87AA-8AF8-B0EE-1E4FA6565F6D}"/>
                </a:ext>
              </a:extLst>
            </p:cNvPr>
            <p:cNvSpPr txBox="1"/>
            <p:nvPr/>
          </p:nvSpPr>
          <p:spPr>
            <a:xfrm>
              <a:off x="6219507" y="1123308"/>
              <a:ext cx="2029402" cy="81868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+mn-lt"/>
                </a:rPr>
                <a:t>Any Seq. length</a:t>
              </a:r>
            </a:p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00B050"/>
                  </a:solidFill>
                  <a:latin typeface="+mn-lt"/>
                </a:rPr>
                <a:t>Uncertainty Quantified</a:t>
              </a:r>
            </a:p>
            <a:p>
              <a:pPr>
                <a:lnSpc>
                  <a:spcPct val="114000"/>
                </a:lnSpc>
              </a:pPr>
              <a:r>
                <a:rPr lang="en-US" sz="1600" dirty="0">
                  <a:solidFill>
                    <a:srgbClr val="FF0000"/>
                  </a:solidFill>
                  <a:latin typeface="+mn-lt"/>
                </a:rPr>
                <a:t>Physics Grounded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3AE4358-E352-381F-1A49-C3D4281CEE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9473" b="51002"/>
            <a:stretch/>
          </p:blipFill>
          <p:spPr>
            <a:xfrm>
              <a:off x="3738810" y="2105912"/>
              <a:ext cx="2250798" cy="271360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3A48F9-9135-7643-785E-1A52793A3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9295" t="1824" r="4650" b="50212"/>
            <a:stretch/>
          </p:blipFill>
          <p:spPr>
            <a:xfrm>
              <a:off x="5989608" y="2163151"/>
              <a:ext cx="2658373" cy="265636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A242474-723C-6F39-6294-B8463A951D9F}"/>
              </a:ext>
            </a:extLst>
          </p:cNvPr>
          <p:cNvSpPr txBox="1"/>
          <p:nvPr/>
        </p:nvSpPr>
        <p:spPr>
          <a:xfrm>
            <a:off x="5660674" y="5245228"/>
            <a:ext cx="3483326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Rahmanian et al. </a:t>
            </a:r>
            <a:r>
              <a:rPr lang="en-US" sz="1200" dirty="0" err="1">
                <a:solidFill>
                  <a:schemeClr val="bg1"/>
                </a:solidFill>
              </a:rPr>
              <a:t>npj</a:t>
            </a:r>
            <a:r>
              <a:rPr lang="en-US" sz="1200" dirty="0">
                <a:solidFill>
                  <a:schemeClr val="bg1"/>
                </a:solidFill>
              </a:rPr>
              <a:t> Comp. Mat., 2024, 10, 1, 100 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031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elf with a glass shelf and a white wall&#10;&#10;Description automatically generated with medium confidence">
            <a:extLst>
              <a:ext uri="{FF2B5EF4-FFF2-40B4-BE49-F238E27FC236}">
                <a16:creationId xmlns:a16="http://schemas.microsoft.com/office/drawing/2014/main" id="{C0639281-023C-E4B7-39CD-8E820160E7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918" b="4103"/>
          <a:stretch/>
        </p:blipFill>
        <p:spPr>
          <a:xfrm>
            <a:off x="0" y="-51952"/>
            <a:ext cx="9144000" cy="5476009"/>
          </a:xfrm>
          <a:prstGeom prst="rect">
            <a:avLst/>
          </a:prstGeom>
        </p:spPr>
      </p:pic>
      <p:sp>
        <p:nvSpPr>
          <p:cNvPr id="30" name="Textfeld 10">
            <a:extLst>
              <a:ext uri="{FF2B5EF4-FFF2-40B4-BE49-F238E27FC236}">
                <a16:creationId xmlns:a16="http://schemas.microsoft.com/office/drawing/2014/main" id="{ED930E09-DEDA-F750-CF29-93854046AC98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227AA3-B108-20D9-F675-634FE6468B8C}"/>
              </a:ext>
            </a:extLst>
          </p:cNvPr>
          <p:cNvSpPr txBox="1"/>
          <p:nvPr/>
        </p:nvSpPr>
        <p:spPr>
          <a:xfrm>
            <a:off x="4926596" y="1370436"/>
            <a:ext cx="2026196" cy="51450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3200" i="1" dirty="0">
                <a:solidFill>
                  <a:schemeClr val="bg1"/>
                </a:solidFill>
                <a:latin typeface="+mn-lt"/>
              </a:rPr>
              <a:t>Thank you!</a:t>
            </a:r>
          </a:p>
        </p:txBody>
      </p:sp>
      <p:pic>
        <p:nvPicPr>
          <p:cNvPr id="3074" name="Picture 2" descr="Collaborations - Nanospectroscopy Group - Fakulty of Physics - LMU Munich">
            <a:extLst>
              <a:ext uri="{FF2B5EF4-FFF2-40B4-BE49-F238E27FC236}">
                <a16:creationId xmlns:a16="http://schemas.microsoft.com/office/drawing/2014/main" id="{0B41F8CF-71D9-3D01-996B-B7139E14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883" y="2427153"/>
            <a:ext cx="1696234" cy="74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IG-MAP, THE BATTERY INTERFACE GENOME ‐ MATERIALS ...">
            <a:extLst>
              <a:ext uri="{FF2B5EF4-FFF2-40B4-BE49-F238E27FC236}">
                <a16:creationId xmlns:a16="http://schemas.microsoft.com/office/drawing/2014/main" id="{A5CCA379-34AB-4898-34AF-B56BE3A54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24" y="2320685"/>
            <a:ext cx="774999" cy="109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BB43173B-A885-B8A1-9885-12494EA9E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449" y="3977435"/>
            <a:ext cx="1588168" cy="59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Federal Ministry of Education and Research (Germany) - Wikipedia">
            <a:extLst>
              <a:ext uri="{FF2B5EF4-FFF2-40B4-BE49-F238E27FC236}">
                <a16:creationId xmlns:a16="http://schemas.microsoft.com/office/drawing/2014/main" id="{5E4D2441-3FD9-0943-511E-09FD02E8A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821" y="3646533"/>
            <a:ext cx="2223604" cy="149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9A0D26D8-D0AD-9370-6A22-2D67D2CE1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62" y="2253184"/>
            <a:ext cx="1632602" cy="10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OLIS – Helmholtz-Institut Ulm">
            <a:extLst>
              <a:ext uri="{FF2B5EF4-FFF2-40B4-BE49-F238E27FC236}">
                <a16:creationId xmlns:a16="http://schemas.microsoft.com/office/drawing/2014/main" id="{F36EB819-149F-0903-9623-11F70C837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861" y="3977435"/>
            <a:ext cx="1537785" cy="70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904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FEDA9E63-5314-96C3-786C-F57BD69F00B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A86543-4075-E201-5B4A-97BE09FC1336}"/>
              </a:ext>
            </a:extLst>
          </p:cNvPr>
          <p:cNvCxnSpPr/>
          <p:nvPr/>
        </p:nvCxnSpPr>
        <p:spPr>
          <a:xfrm flipV="1">
            <a:off x="3301409" y="2013540"/>
            <a:ext cx="0" cy="24135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3816E96-BB7F-CBD2-46B4-E5ADE4A832F4}"/>
              </a:ext>
            </a:extLst>
          </p:cNvPr>
          <p:cNvCxnSpPr>
            <a:cxnSpLocks/>
          </p:cNvCxnSpPr>
          <p:nvPr/>
        </p:nvCxnSpPr>
        <p:spPr>
          <a:xfrm>
            <a:off x="3301409" y="4430676"/>
            <a:ext cx="4116572" cy="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el 1">
            <a:extLst>
              <a:ext uri="{FF2B5EF4-FFF2-40B4-BE49-F238E27FC236}">
                <a16:creationId xmlns:a16="http://schemas.microsoft.com/office/drawing/2014/main" id="{06EBC77D-056E-7F2F-3011-4093C503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Discovery != </a:t>
            </a:r>
            <a:r>
              <a:rPr lang="de-DE" dirty="0" err="1"/>
              <a:t>Optimization</a:t>
            </a:r>
            <a:endParaRPr lang="de-D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2566F-B425-BFC4-6C77-3E56C67F19B4}"/>
              </a:ext>
            </a:extLst>
          </p:cNvPr>
          <p:cNvSpPr txBox="1"/>
          <p:nvPr/>
        </p:nvSpPr>
        <p:spPr>
          <a:xfrm>
            <a:off x="4572000" y="4497682"/>
            <a:ext cx="2240998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Workflow Automation Complexity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F26C8-F3E0-E227-7803-29F7737D5BAB}"/>
              </a:ext>
            </a:extLst>
          </p:cNvPr>
          <p:cNvSpPr txBox="1"/>
          <p:nvPr/>
        </p:nvSpPr>
        <p:spPr>
          <a:xfrm rot="16200000">
            <a:off x="2417817" y="3149400"/>
            <a:ext cx="1439497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Materials Intelligence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49DB7-DE01-B6EE-E9DE-926C0B55F7D6}"/>
              </a:ext>
            </a:extLst>
          </p:cNvPr>
          <p:cNvSpPr/>
          <p:nvPr/>
        </p:nvSpPr>
        <p:spPr>
          <a:xfrm>
            <a:off x="3445844" y="3850105"/>
            <a:ext cx="3878981" cy="442762"/>
          </a:xfrm>
          <a:prstGeom prst="rect">
            <a:avLst/>
          </a:prstGeom>
          <a:solidFill>
            <a:srgbClr val="A2AE0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1200" dirty="0"/>
              <a:t>HTE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29101D-ECEC-3762-6877-FC20918571B9}"/>
              </a:ext>
            </a:extLst>
          </p:cNvPr>
          <p:cNvSpPr/>
          <p:nvPr/>
        </p:nvSpPr>
        <p:spPr>
          <a:xfrm rot="16200000">
            <a:off x="2661395" y="2921273"/>
            <a:ext cx="2156043" cy="587143"/>
          </a:xfrm>
          <a:prstGeom prst="rect">
            <a:avLst/>
          </a:prstGeom>
          <a:solidFill>
            <a:srgbClr val="00529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1200" dirty="0"/>
              <a:t>Conventional</a:t>
            </a:r>
          </a:p>
          <a:p>
            <a:pPr algn="ctr">
              <a:lnSpc>
                <a:spcPct val="114000"/>
              </a:lnSpc>
            </a:pPr>
            <a:r>
              <a:rPr lang="en-US" sz="1200" dirty="0"/>
              <a:t>Experiments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94661FB-E5B0-6A3C-4ADA-C62B4F0DA580}"/>
              </a:ext>
            </a:extLst>
          </p:cNvPr>
          <p:cNvSpPr/>
          <p:nvPr/>
        </p:nvSpPr>
        <p:spPr>
          <a:xfrm>
            <a:off x="4032988" y="3262964"/>
            <a:ext cx="587145" cy="587141"/>
          </a:xfrm>
          <a:prstGeom prst="rect">
            <a:avLst/>
          </a:prstGeom>
          <a:solidFill>
            <a:srgbClr val="EE72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F9FC98-70E2-F0FC-0BF3-BA574478484C}"/>
              </a:ext>
            </a:extLst>
          </p:cNvPr>
          <p:cNvSpPr/>
          <p:nvPr/>
        </p:nvSpPr>
        <p:spPr>
          <a:xfrm>
            <a:off x="5582654" y="2320237"/>
            <a:ext cx="1313738" cy="587141"/>
          </a:xfrm>
          <a:prstGeom prst="rect">
            <a:avLst/>
          </a:prstGeom>
          <a:solidFill>
            <a:srgbClr val="EE721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0DAB330-760F-FFC5-4A27-DFD02922D795}"/>
              </a:ext>
            </a:extLst>
          </p:cNvPr>
          <p:cNvCxnSpPr/>
          <p:nvPr/>
        </p:nvCxnSpPr>
        <p:spPr>
          <a:xfrm flipV="1">
            <a:off x="4620133" y="2907378"/>
            <a:ext cx="962521" cy="35558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8D4BCFF-4D91-BA08-AB84-F0B2E9722471}"/>
              </a:ext>
            </a:extLst>
          </p:cNvPr>
          <p:cNvSpPr txBox="1"/>
          <p:nvPr/>
        </p:nvSpPr>
        <p:spPr>
          <a:xfrm>
            <a:off x="319090" y="1377169"/>
            <a:ext cx="2335576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How do we do discovery?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38819B-D3FD-AACD-E055-F60A24A3A6E9}"/>
              </a:ext>
            </a:extLst>
          </p:cNvPr>
          <p:cNvSpPr txBox="1"/>
          <p:nvPr/>
        </p:nvSpPr>
        <p:spPr>
          <a:xfrm>
            <a:off x="3305555" y="4858110"/>
            <a:ext cx="5834743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Stein &amp; Gregoire, Chem. Sci., 2019, 10, 9640 </a:t>
            </a:r>
          </a:p>
        </p:txBody>
      </p:sp>
    </p:spTree>
    <p:extLst>
      <p:ext uri="{BB962C8B-B14F-4D97-AF65-F5344CB8AC3E}">
        <p14:creationId xmlns:p14="http://schemas.microsoft.com/office/powerpoint/2010/main" val="351834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5" name="Textfeld 10">
            <a:extLst>
              <a:ext uri="{FF2B5EF4-FFF2-40B4-BE49-F238E27FC236}">
                <a16:creationId xmlns:a16="http://schemas.microsoft.com/office/drawing/2014/main" id="{FEDA9E63-5314-96C3-786C-F57BD69F00B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0C7A2B-A56D-BAE9-D2E9-994BE9BFE0BB}"/>
              </a:ext>
            </a:extLst>
          </p:cNvPr>
          <p:cNvGrpSpPr/>
          <p:nvPr/>
        </p:nvGrpSpPr>
        <p:grpSpPr>
          <a:xfrm>
            <a:off x="3301409" y="2013540"/>
            <a:ext cx="5075981" cy="2417136"/>
            <a:chOff x="3620386" y="1364954"/>
            <a:chExt cx="5075981" cy="241713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4A86543-4075-E201-5B4A-97BE09FC1336}"/>
                </a:ext>
              </a:extLst>
            </p:cNvPr>
            <p:cNvCxnSpPr/>
            <p:nvPr/>
          </p:nvCxnSpPr>
          <p:spPr>
            <a:xfrm flipV="1">
              <a:off x="3620386" y="1364954"/>
              <a:ext cx="0" cy="241359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23816E96-BB7F-CBD2-46B4-E5ADE4A832F4}"/>
                </a:ext>
              </a:extLst>
            </p:cNvPr>
            <p:cNvCxnSpPr>
              <a:cxnSpLocks/>
            </p:cNvCxnSpPr>
            <p:nvPr/>
          </p:nvCxnSpPr>
          <p:spPr>
            <a:xfrm>
              <a:off x="3620386" y="3782090"/>
              <a:ext cx="4116572" cy="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0BEE58-D43F-FB4A-D8E6-897CB7CE2F0F}"/>
                </a:ext>
              </a:extLst>
            </p:cNvPr>
            <p:cNvSpPr/>
            <p:nvPr/>
          </p:nvSpPr>
          <p:spPr>
            <a:xfrm>
              <a:off x="3705446" y="1865564"/>
              <a:ext cx="3955311" cy="1768297"/>
            </a:xfrm>
            <a:custGeom>
              <a:avLst/>
              <a:gdLst>
                <a:gd name="connsiteX0" fmla="*/ 0 w 3965944"/>
                <a:gd name="connsiteY0" fmla="*/ 1715713 h 2149146"/>
                <a:gd name="connsiteX1" fmla="*/ 818707 w 3965944"/>
                <a:gd name="connsiteY1" fmla="*/ 3871 h 2149146"/>
                <a:gd name="connsiteX2" fmla="*/ 1690576 w 3965944"/>
                <a:gd name="connsiteY2" fmla="*/ 2135699 h 2149146"/>
                <a:gd name="connsiteX3" fmla="*/ 2955851 w 3965944"/>
                <a:gd name="connsiteY3" fmla="*/ 897006 h 2149146"/>
                <a:gd name="connsiteX4" fmla="*/ 3965944 w 3965944"/>
                <a:gd name="connsiteY4" fmla="*/ 593978 h 2149146"/>
                <a:gd name="connsiteX0" fmla="*/ 0 w 3965944"/>
                <a:gd name="connsiteY0" fmla="*/ 1715713 h 2169982"/>
                <a:gd name="connsiteX1" fmla="*/ 818707 w 3965944"/>
                <a:gd name="connsiteY1" fmla="*/ 3871 h 2169982"/>
                <a:gd name="connsiteX2" fmla="*/ 1690576 w 3965944"/>
                <a:gd name="connsiteY2" fmla="*/ 2135699 h 2169982"/>
                <a:gd name="connsiteX3" fmla="*/ 2743200 w 3965944"/>
                <a:gd name="connsiteY3" fmla="*/ 1269145 h 2169982"/>
                <a:gd name="connsiteX4" fmla="*/ 3965944 w 3965944"/>
                <a:gd name="connsiteY4" fmla="*/ 593978 h 2169982"/>
                <a:gd name="connsiteX0" fmla="*/ 0 w 3955311"/>
                <a:gd name="connsiteY0" fmla="*/ 1715713 h 2169982"/>
                <a:gd name="connsiteX1" fmla="*/ 818707 w 3955311"/>
                <a:gd name="connsiteY1" fmla="*/ 3871 h 2169982"/>
                <a:gd name="connsiteX2" fmla="*/ 1690576 w 3955311"/>
                <a:gd name="connsiteY2" fmla="*/ 2135699 h 2169982"/>
                <a:gd name="connsiteX3" fmla="*/ 2743200 w 3955311"/>
                <a:gd name="connsiteY3" fmla="*/ 1269145 h 2169982"/>
                <a:gd name="connsiteX4" fmla="*/ 3955311 w 3955311"/>
                <a:gd name="connsiteY4" fmla="*/ 966117 h 2169982"/>
                <a:gd name="connsiteX0" fmla="*/ 0 w 3955311"/>
                <a:gd name="connsiteY0" fmla="*/ 1220064 h 1654761"/>
                <a:gd name="connsiteX1" fmla="*/ 887819 w 3955311"/>
                <a:gd name="connsiteY1" fmla="*/ 7952 h 1654761"/>
                <a:gd name="connsiteX2" fmla="*/ 1690576 w 3955311"/>
                <a:gd name="connsiteY2" fmla="*/ 1640050 h 1654761"/>
                <a:gd name="connsiteX3" fmla="*/ 2743200 w 3955311"/>
                <a:gd name="connsiteY3" fmla="*/ 773496 h 1654761"/>
                <a:gd name="connsiteX4" fmla="*/ 3955311 w 3955311"/>
                <a:gd name="connsiteY4" fmla="*/ 470468 h 1654761"/>
                <a:gd name="connsiteX0" fmla="*/ 0 w 3955311"/>
                <a:gd name="connsiteY0" fmla="*/ 1212199 h 1646896"/>
                <a:gd name="connsiteX1" fmla="*/ 887819 w 3955311"/>
                <a:gd name="connsiteY1" fmla="*/ 87 h 1646896"/>
                <a:gd name="connsiteX2" fmla="*/ 1690576 w 3955311"/>
                <a:gd name="connsiteY2" fmla="*/ 1632185 h 1646896"/>
                <a:gd name="connsiteX3" fmla="*/ 2743200 w 3955311"/>
                <a:gd name="connsiteY3" fmla="*/ 765631 h 1646896"/>
                <a:gd name="connsiteX4" fmla="*/ 3955311 w 3955311"/>
                <a:gd name="connsiteY4" fmla="*/ 462603 h 1646896"/>
                <a:gd name="connsiteX0" fmla="*/ 0 w 3955311"/>
                <a:gd name="connsiteY0" fmla="*/ 1329134 h 1767911"/>
                <a:gd name="connsiteX1" fmla="*/ 776177 w 3955311"/>
                <a:gd name="connsiteY1" fmla="*/ 64 h 1767911"/>
                <a:gd name="connsiteX2" fmla="*/ 1690576 w 3955311"/>
                <a:gd name="connsiteY2" fmla="*/ 1749120 h 1767911"/>
                <a:gd name="connsiteX3" fmla="*/ 2743200 w 3955311"/>
                <a:gd name="connsiteY3" fmla="*/ 882566 h 1767911"/>
                <a:gd name="connsiteX4" fmla="*/ 3955311 w 3955311"/>
                <a:gd name="connsiteY4" fmla="*/ 579538 h 1767911"/>
                <a:gd name="connsiteX0" fmla="*/ 0 w 3955311"/>
                <a:gd name="connsiteY0" fmla="*/ 1329134 h 1767911"/>
                <a:gd name="connsiteX1" fmla="*/ 776177 w 3955311"/>
                <a:gd name="connsiteY1" fmla="*/ 64 h 1767911"/>
                <a:gd name="connsiteX2" fmla="*/ 1690576 w 3955311"/>
                <a:gd name="connsiteY2" fmla="*/ 1749120 h 1767911"/>
                <a:gd name="connsiteX3" fmla="*/ 2743200 w 3955311"/>
                <a:gd name="connsiteY3" fmla="*/ 882566 h 1767911"/>
                <a:gd name="connsiteX4" fmla="*/ 3955311 w 3955311"/>
                <a:gd name="connsiteY4" fmla="*/ 579538 h 1767911"/>
                <a:gd name="connsiteX0" fmla="*/ 0 w 3955311"/>
                <a:gd name="connsiteY0" fmla="*/ 1329520 h 1768297"/>
                <a:gd name="connsiteX1" fmla="*/ 776177 w 3955311"/>
                <a:gd name="connsiteY1" fmla="*/ 450 h 1768297"/>
                <a:gd name="connsiteX2" fmla="*/ 1690576 w 3955311"/>
                <a:gd name="connsiteY2" fmla="*/ 1749506 h 1768297"/>
                <a:gd name="connsiteX3" fmla="*/ 2743200 w 3955311"/>
                <a:gd name="connsiteY3" fmla="*/ 882952 h 1768297"/>
                <a:gd name="connsiteX4" fmla="*/ 3955311 w 3955311"/>
                <a:gd name="connsiteY4" fmla="*/ 579924 h 17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55311" h="1768297">
                  <a:moveTo>
                    <a:pt x="0" y="1329520"/>
                  </a:moveTo>
                  <a:cubicBezTo>
                    <a:pt x="268472" y="438600"/>
                    <a:pt x="265814" y="-16385"/>
                    <a:pt x="776177" y="450"/>
                  </a:cubicBezTo>
                  <a:cubicBezTo>
                    <a:pt x="1286540" y="17285"/>
                    <a:pt x="1362739" y="1602422"/>
                    <a:pt x="1690576" y="1749506"/>
                  </a:cubicBezTo>
                  <a:cubicBezTo>
                    <a:pt x="2018413" y="1896590"/>
                    <a:pt x="2363972" y="1139905"/>
                    <a:pt x="2743200" y="882952"/>
                  </a:cubicBezTo>
                  <a:cubicBezTo>
                    <a:pt x="3122428" y="625999"/>
                    <a:pt x="3639878" y="602961"/>
                    <a:pt x="3955311" y="579924"/>
                  </a:cubicBezTo>
                </a:path>
              </a:pathLst>
            </a:custGeom>
            <a:noFill/>
            <a:ln w="127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51209F5-CF3A-BF79-001D-B2EC01571665}"/>
                </a:ext>
              </a:extLst>
            </p:cNvPr>
            <p:cNvSpPr/>
            <p:nvPr/>
          </p:nvSpPr>
          <p:spPr>
            <a:xfrm>
              <a:off x="4731488" y="2052124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933C34-994A-1C64-CF6D-61D5A032D6F0}"/>
                </a:ext>
              </a:extLst>
            </p:cNvPr>
            <p:cNvSpPr/>
            <p:nvPr/>
          </p:nvSpPr>
          <p:spPr>
            <a:xfrm>
              <a:off x="7147738" y="2432270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48A1050-2E2B-5663-C629-D7E8EB2BD83A}"/>
                </a:ext>
              </a:extLst>
            </p:cNvPr>
            <p:cNvSpPr/>
            <p:nvPr/>
          </p:nvSpPr>
          <p:spPr>
            <a:xfrm>
              <a:off x="5460705" y="3572207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E193557-5937-393C-958C-8D74BB69AFA2}"/>
                </a:ext>
              </a:extLst>
            </p:cNvPr>
            <p:cNvSpPr/>
            <p:nvPr/>
          </p:nvSpPr>
          <p:spPr>
            <a:xfrm>
              <a:off x="4374413" y="1809743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D963D78-CA63-6F3F-065A-9E630E814ACE}"/>
                </a:ext>
              </a:extLst>
            </p:cNvPr>
            <p:cNvSpPr/>
            <p:nvPr/>
          </p:nvSpPr>
          <p:spPr>
            <a:xfrm>
              <a:off x="4937051" y="2571749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06ADA3-0B13-80B2-56F3-295B9E939927}"/>
                </a:ext>
              </a:extLst>
            </p:cNvPr>
            <p:cNvSpPr txBox="1"/>
            <p:nvPr/>
          </p:nvSpPr>
          <p:spPr>
            <a:xfrm>
              <a:off x="4486055" y="1644716"/>
              <a:ext cx="375103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LLMs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3A9B4B-2A2F-8B35-7B80-EE4CC1E81A27}"/>
                </a:ext>
              </a:extLst>
            </p:cNvPr>
            <p:cNvSpPr txBox="1"/>
            <p:nvPr/>
          </p:nvSpPr>
          <p:spPr>
            <a:xfrm>
              <a:off x="4864978" y="1912602"/>
              <a:ext cx="410369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MAPs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66E6E20-6C77-0C24-7382-668172527A20}"/>
                </a:ext>
              </a:extLst>
            </p:cNvPr>
            <p:cNvSpPr txBox="1"/>
            <p:nvPr/>
          </p:nvSpPr>
          <p:spPr>
            <a:xfrm>
              <a:off x="7166347" y="2167671"/>
              <a:ext cx="307777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HTE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710703D-627C-9F5C-EC07-7AE4D770CB87}"/>
                </a:ext>
              </a:extLst>
            </p:cNvPr>
            <p:cNvSpPr txBox="1"/>
            <p:nvPr/>
          </p:nvSpPr>
          <p:spPr>
            <a:xfrm>
              <a:off x="5775502" y="3501543"/>
              <a:ext cx="1261564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Data Management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8854CE-1DCC-4695-915E-A84669A5450A}"/>
                </a:ext>
              </a:extLst>
            </p:cNvPr>
            <p:cNvSpPr txBox="1"/>
            <p:nvPr/>
          </p:nvSpPr>
          <p:spPr>
            <a:xfrm>
              <a:off x="5133752" y="2525948"/>
              <a:ext cx="222818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BO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6153F4-AF9E-43EA-CBC0-7533D254D01B}"/>
                </a:ext>
              </a:extLst>
            </p:cNvPr>
            <p:cNvSpPr txBox="1"/>
            <p:nvPr/>
          </p:nvSpPr>
          <p:spPr>
            <a:xfrm>
              <a:off x="3936932" y="2809140"/>
              <a:ext cx="827150" cy="403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Intention</a:t>
              </a:r>
            </a:p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Agnosticism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4B2097E-A81D-2900-F956-BC5BCC5DB5C9}"/>
                </a:ext>
              </a:extLst>
            </p:cNvPr>
            <p:cNvSpPr/>
            <p:nvPr/>
          </p:nvSpPr>
          <p:spPr>
            <a:xfrm>
              <a:off x="3733141" y="2844081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A692065-EF10-E747-824C-A4483BA1F46C}"/>
                </a:ext>
              </a:extLst>
            </p:cNvPr>
            <p:cNvSpPr/>
            <p:nvPr/>
          </p:nvSpPr>
          <p:spPr>
            <a:xfrm>
              <a:off x="7574998" y="2387081"/>
              <a:ext cx="111642" cy="111642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7F18939-F746-6BDE-E85A-76502741B863}"/>
                </a:ext>
              </a:extLst>
            </p:cNvPr>
            <p:cNvSpPr txBox="1"/>
            <p:nvPr/>
          </p:nvSpPr>
          <p:spPr>
            <a:xfrm>
              <a:off x="7630819" y="2549410"/>
              <a:ext cx="1065548" cy="1929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</a:rPr>
                <a:t>Lab Automation</a:t>
              </a:r>
            </a:p>
          </p:txBody>
        </p: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06EBC77D-056E-7F2F-3011-4093C5033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Are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done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hype?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0B7684-83C4-E926-D7DA-38EFEFC4AC39}"/>
              </a:ext>
            </a:extLst>
          </p:cNvPr>
          <p:cNvSpPr txBox="1"/>
          <p:nvPr/>
        </p:nvSpPr>
        <p:spPr>
          <a:xfrm>
            <a:off x="3775049" y="3889080"/>
            <a:ext cx="448841" cy="1446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900" dirty="0">
                <a:solidFill>
                  <a:schemeClr val="bg1"/>
                </a:solidFill>
                <a:latin typeface="+mn-lt"/>
              </a:rPr>
              <a:t>(please!)</a:t>
            </a:r>
          </a:p>
        </p:txBody>
      </p:sp>
    </p:spTree>
    <p:extLst>
      <p:ext uri="{BB962C8B-B14F-4D97-AF65-F5344CB8AC3E}">
        <p14:creationId xmlns:p14="http://schemas.microsoft.com/office/powerpoint/2010/main" val="31703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9EB7D-533F-C54F-6D5E-71B1EF0D7A4A}"/>
              </a:ext>
            </a:extLst>
          </p:cNvPr>
          <p:cNvSpPr txBox="1"/>
          <p:nvPr/>
        </p:nvSpPr>
        <p:spPr>
          <a:xfrm>
            <a:off x="3451048" y="2399055"/>
            <a:ext cx="561051" cy="1700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UnifrakturCook" panose="02010802070302020204" pitchFamily="2" charset="0"/>
              </a:rPr>
              <a:t>Automation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663D41-1482-856D-05C1-EB06B9089A7A}"/>
              </a:ext>
            </a:extLst>
          </p:cNvPr>
          <p:cNvSpPr txBox="1"/>
          <p:nvPr/>
        </p:nvSpPr>
        <p:spPr>
          <a:xfrm>
            <a:off x="2661745" y="1986895"/>
            <a:ext cx="1064394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Impatient Scientist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3743C0D-F760-20B9-9C27-2BFFD707464F}"/>
              </a:ext>
            </a:extLst>
          </p:cNvPr>
          <p:cNvSpPr/>
          <p:nvPr/>
        </p:nvSpPr>
        <p:spPr>
          <a:xfrm>
            <a:off x="1839432" y="2169043"/>
            <a:ext cx="1903229" cy="776177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D74303-D172-A639-2F21-A451DC202102}"/>
              </a:ext>
            </a:extLst>
          </p:cNvPr>
          <p:cNvSpPr/>
          <p:nvPr/>
        </p:nvSpPr>
        <p:spPr>
          <a:xfrm>
            <a:off x="2115114" y="2591463"/>
            <a:ext cx="1903229" cy="776177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9F7571-3DC8-1074-64AF-79163AD67FBD}"/>
              </a:ext>
            </a:extLst>
          </p:cNvPr>
          <p:cNvSpPr txBox="1"/>
          <p:nvPr/>
        </p:nvSpPr>
        <p:spPr>
          <a:xfrm>
            <a:off x="3221356" y="4053682"/>
            <a:ext cx="585097" cy="335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Black Box</a:t>
            </a:r>
          </a:p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Process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0E2D07EB-84A8-A864-F733-304613E2A75F}"/>
              </a:ext>
            </a:extLst>
          </p:cNvPr>
          <p:cNvSpPr/>
          <p:nvPr/>
        </p:nvSpPr>
        <p:spPr>
          <a:xfrm flipV="1">
            <a:off x="1892592" y="3699422"/>
            <a:ext cx="1903229" cy="531673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got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?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1197B9-D039-79AE-F339-B56876804F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7669" y="1276210"/>
            <a:ext cx="2081488" cy="277747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9696CD-DE35-4DEA-F63E-8245982A1291}"/>
              </a:ext>
            </a:extLst>
          </p:cNvPr>
          <p:cNvSpPr txBox="1"/>
          <p:nvPr/>
        </p:nvSpPr>
        <p:spPr>
          <a:xfrm>
            <a:off x="6273904" y="4053682"/>
            <a:ext cx="4552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1955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8FE3048-51BF-CE91-0624-FBF286D0FF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806" y="1630134"/>
            <a:ext cx="2081487" cy="277747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CF66B36-596F-225A-028E-517C68BF3779}"/>
              </a:ext>
            </a:extLst>
          </p:cNvPr>
          <p:cNvSpPr txBox="1"/>
          <p:nvPr/>
        </p:nvSpPr>
        <p:spPr>
          <a:xfrm>
            <a:off x="7327114" y="4407606"/>
            <a:ext cx="4552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2004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8A7366-5C86-6CAA-C2C9-D33230A41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0035" y="1995227"/>
            <a:ext cx="2101245" cy="276466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49B570D-ABB3-6422-18FB-46AFD89AEC12}"/>
              </a:ext>
            </a:extLst>
          </p:cNvPr>
          <p:cNvSpPr txBox="1"/>
          <p:nvPr/>
        </p:nvSpPr>
        <p:spPr>
          <a:xfrm>
            <a:off x="8344900" y="4759896"/>
            <a:ext cx="455253" cy="2572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33560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 err="1"/>
              <a:t>Vertical</a:t>
            </a:r>
            <a:r>
              <a:rPr lang="de-DE" dirty="0"/>
              <a:t> </a:t>
            </a:r>
            <a:r>
              <a:rPr lang="de-DE" dirty="0" err="1"/>
              <a:t>integration</a:t>
            </a:r>
            <a:r>
              <a:rPr lang="de-DE" dirty="0"/>
              <a:t> – </a:t>
            </a:r>
            <a:r>
              <a:rPr lang="de-DE" dirty="0" err="1"/>
              <a:t>abstraction</a:t>
            </a:r>
            <a:r>
              <a:rPr lang="de-DE" dirty="0"/>
              <a:t> </a:t>
            </a:r>
            <a:r>
              <a:rPr lang="de-DE" dirty="0" err="1"/>
              <a:t>lvl</a:t>
            </a:r>
            <a:r>
              <a:rPr lang="de-DE" dirty="0"/>
              <a:t> 1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026EC-4A7C-ECE3-0686-01C20EE332D8}"/>
              </a:ext>
            </a:extLst>
          </p:cNvPr>
          <p:cNvSpPr txBox="1"/>
          <p:nvPr/>
        </p:nvSpPr>
        <p:spPr>
          <a:xfrm>
            <a:off x="789218" y="2443935"/>
            <a:ext cx="511358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Operator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877197B-7FEB-E3DB-CC48-159FA5E198CA}"/>
              </a:ext>
            </a:extLst>
          </p:cNvPr>
          <p:cNvSpPr/>
          <p:nvPr/>
        </p:nvSpPr>
        <p:spPr>
          <a:xfrm flipH="1">
            <a:off x="983512" y="2612643"/>
            <a:ext cx="764969" cy="348739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B582D-269B-B07C-BFC0-F99A87CC4616}"/>
              </a:ext>
            </a:extLst>
          </p:cNvPr>
          <p:cNvSpPr txBox="1"/>
          <p:nvPr/>
        </p:nvSpPr>
        <p:spPr>
          <a:xfrm>
            <a:off x="2484329" y="2689595"/>
            <a:ext cx="495328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Device 1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D0AA7B7-93E7-D3AC-A6DB-DB418218AEB7}"/>
              </a:ext>
            </a:extLst>
          </p:cNvPr>
          <p:cNvSpPr/>
          <p:nvPr/>
        </p:nvSpPr>
        <p:spPr>
          <a:xfrm>
            <a:off x="2073346" y="2849382"/>
            <a:ext cx="906311" cy="534204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42A475-45A7-71E8-96BA-860906800E66}"/>
              </a:ext>
            </a:extLst>
          </p:cNvPr>
          <p:cNvSpPr txBox="1"/>
          <p:nvPr/>
        </p:nvSpPr>
        <p:spPr>
          <a:xfrm>
            <a:off x="870668" y="2956697"/>
            <a:ext cx="495328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Device 2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3DC477F-BA41-22EF-06B8-3E5059EA7A56}"/>
              </a:ext>
            </a:extLst>
          </p:cNvPr>
          <p:cNvSpPr/>
          <p:nvPr/>
        </p:nvSpPr>
        <p:spPr>
          <a:xfrm flipH="1">
            <a:off x="868472" y="3116484"/>
            <a:ext cx="864208" cy="534204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3EC3BCD-C663-8B0F-1ECD-4637206338CE}"/>
              </a:ext>
            </a:extLst>
          </p:cNvPr>
          <p:cNvSpPr/>
          <p:nvPr/>
        </p:nvSpPr>
        <p:spPr>
          <a:xfrm>
            <a:off x="2344477" y="3274828"/>
            <a:ext cx="276447" cy="590107"/>
          </a:xfrm>
          <a:prstGeom prst="rightBrace">
            <a:avLst>
              <a:gd name="adj1" fmla="val 53365"/>
              <a:gd name="adj2" fmla="val 50000"/>
            </a:avLst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022716-2FBA-A0BB-B1F1-D86F3C66FE24}"/>
              </a:ext>
            </a:extLst>
          </p:cNvPr>
          <p:cNvSpPr txBox="1"/>
          <p:nvPr/>
        </p:nvSpPr>
        <p:spPr>
          <a:xfrm>
            <a:off x="2653872" y="3484743"/>
            <a:ext cx="610745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Instrument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270064-C071-176D-8A4E-05E90F3D2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6451" y="1483299"/>
            <a:ext cx="3358331" cy="28872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5C4442-E155-473B-CD19-16E89827FB0A}"/>
              </a:ext>
            </a:extLst>
          </p:cNvPr>
          <p:cNvSpPr txBox="1"/>
          <p:nvPr/>
        </p:nvSpPr>
        <p:spPr>
          <a:xfrm>
            <a:off x="5260795" y="4462592"/>
            <a:ext cx="2838919" cy="19300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i="1" dirty="0">
                <a:solidFill>
                  <a:schemeClr val="bg1"/>
                </a:solidFill>
                <a:latin typeface="+mn-lt"/>
              </a:rPr>
              <a:t>*actually started this development in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155013-5673-571B-67E5-C54BAAC2FD1D}"/>
              </a:ext>
            </a:extLst>
          </p:cNvPr>
          <p:cNvSpPr txBox="1"/>
          <p:nvPr/>
        </p:nvSpPr>
        <p:spPr>
          <a:xfrm>
            <a:off x="3305555" y="4858110"/>
            <a:ext cx="5834743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Rahmanian et al. Adv. Mat. </a:t>
            </a:r>
            <a:r>
              <a:rPr lang="en-US" sz="1200" dirty="0" err="1">
                <a:solidFill>
                  <a:schemeClr val="bg1"/>
                </a:solidFill>
                <a:latin typeface="+mn-lt"/>
              </a:rPr>
              <a:t>Interf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. 2022, 9, 8, 2101987</a:t>
            </a:r>
          </a:p>
        </p:txBody>
      </p:sp>
    </p:spTree>
    <p:extLst>
      <p:ext uri="{BB962C8B-B14F-4D97-AF65-F5344CB8AC3E}">
        <p14:creationId xmlns:p14="http://schemas.microsoft.com/office/powerpoint/2010/main" val="111837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mall figurine of a person sitting on a chair&#10;&#10;Description automatically generated">
            <a:extLst>
              <a:ext uri="{FF2B5EF4-FFF2-40B4-BE49-F238E27FC236}">
                <a16:creationId xmlns:a16="http://schemas.microsoft.com/office/drawing/2014/main" id="{9FD288B5-D65C-130F-AED9-E3622E520B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Research Actions and </a:t>
            </a:r>
            <a:r>
              <a:rPr lang="de-DE" dirty="0" err="1"/>
              <a:t>Accelerators</a:t>
            </a:r>
            <a:r>
              <a:rPr lang="de-DE" dirty="0"/>
              <a:t> – </a:t>
            </a:r>
            <a:r>
              <a:rPr lang="de-DE" dirty="0" err="1"/>
              <a:t>abstaction</a:t>
            </a:r>
            <a:r>
              <a:rPr lang="de-DE" dirty="0"/>
              <a:t> </a:t>
            </a:r>
            <a:r>
              <a:rPr lang="de-DE" dirty="0" err="1"/>
              <a:t>lvl</a:t>
            </a:r>
            <a:r>
              <a:rPr lang="de-DE" dirty="0"/>
              <a:t> 2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C026EC-4A7C-ECE3-0686-01C20EE332D8}"/>
              </a:ext>
            </a:extLst>
          </p:cNvPr>
          <p:cNvSpPr txBox="1"/>
          <p:nvPr/>
        </p:nvSpPr>
        <p:spPr>
          <a:xfrm>
            <a:off x="2405367" y="2859114"/>
            <a:ext cx="657231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Accelerator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877197B-7FEB-E3DB-CC48-159FA5E198CA}"/>
              </a:ext>
            </a:extLst>
          </p:cNvPr>
          <p:cNvSpPr/>
          <p:nvPr/>
        </p:nvSpPr>
        <p:spPr>
          <a:xfrm>
            <a:off x="2115114" y="3018901"/>
            <a:ext cx="686565" cy="348739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BB582D-269B-B07C-BFC0-F99A87CC4616}"/>
              </a:ext>
            </a:extLst>
          </p:cNvPr>
          <p:cNvSpPr txBox="1"/>
          <p:nvPr/>
        </p:nvSpPr>
        <p:spPr>
          <a:xfrm>
            <a:off x="2530739" y="4064107"/>
            <a:ext cx="541879" cy="33522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Research</a:t>
            </a:r>
          </a:p>
          <a:p>
            <a:pPr algn="r"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Action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D0AA7B7-93E7-D3AC-A6DB-DB418218AEB7}"/>
              </a:ext>
            </a:extLst>
          </p:cNvPr>
          <p:cNvSpPr/>
          <p:nvPr/>
        </p:nvSpPr>
        <p:spPr>
          <a:xfrm flipV="1">
            <a:off x="1892592" y="3699420"/>
            <a:ext cx="1170006" cy="531673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459BDB9-D881-84C8-F569-A0031438DE2B}"/>
              </a:ext>
            </a:extLst>
          </p:cNvPr>
          <p:cNvSpPr/>
          <p:nvPr/>
        </p:nvSpPr>
        <p:spPr>
          <a:xfrm>
            <a:off x="4178595" y="2184991"/>
            <a:ext cx="818707" cy="818707"/>
          </a:xfrm>
          <a:prstGeom prst="ellipse">
            <a:avLst/>
          </a:prstGeom>
          <a:solidFill>
            <a:srgbClr val="005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B0513C5-675D-CC8E-9CCA-FD7467B9CB02}"/>
              </a:ext>
            </a:extLst>
          </p:cNvPr>
          <p:cNvSpPr/>
          <p:nvPr/>
        </p:nvSpPr>
        <p:spPr>
          <a:xfrm>
            <a:off x="4178595" y="2783916"/>
            <a:ext cx="818707" cy="818707"/>
          </a:xfrm>
          <a:prstGeom prst="ellipse">
            <a:avLst/>
          </a:prstGeom>
          <a:solidFill>
            <a:srgbClr val="A2AE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4000"/>
              </a:lnSpc>
            </a:pP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DAF24B-ECBB-59CC-F176-ED365B7F0615}"/>
              </a:ext>
            </a:extLst>
          </p:cNvPr>
          <p:cNvSpPr txBox="1"/>
          <p:nvPr/>
        </p:nvSpPr>
        <p:spPr>
          <a:xfrm>
            <a:off x="4269834" y="2386945"/>
            <a:ext cx="604332" cy="3699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Research</a:t>
            </a:r>
          </a:p>
          <a:p>
            <a:pPr algn="ctr"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Action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B31420-3422-FCA0-E812-D881C05021E1}"/>
              </a:ext>
            </a:extLst>
          </p:cNvPr>
          <p:cNvSpPr txBox="1"/>
          <p:nvPr/>
        </p:nvSpPr>
        <p:spPr>
          <a:xfrm>
            <a:off x="4269834" y="3029588"/>
            <a:ext cx="604332" cy="36990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Research</a:t>
            </a:r>
          </a:p>
          <a:p>
            <a:pPr algn="ctr"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Action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3D3200-21D6-9666-84CB-446F2206CEA1}"/>
              </a:ext>
            </a:extLst>
          </p:cNvPr>
          <p:cNvSpPr txBox="1"/>
          <p:nvPr/>
        </p:nvSpPr>
        <p:spPr>
          <a:xfrm>
            <a:off x="5342649" y="2264861"/>
            <a:ext cx="3456004" cy="5629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Planning, Synthesis, Characterization, Data analysis, Quality Control, Data Management, Performance Evaluation, 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4CC81B-B763-F880-A9A7-18D292ADD9FB}"/>
              </a:ext>
            </a:extLst>
          </p:cNvPr>
          <p:cNvSpPr txBox="1"/>
          <p:nvPr/>
        </p:nvSpPr>
        <p:spPr>
          <a:xfrm>
            <a:off x="5342649" y="3009787"/>
            <a:ext cx="3456004" cy="3699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Parallelization, Automation, Data Lookup, Bayesian Optimization, 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CA6DC8-4AC6-3E68-C6D6-4D43D987600A}"/>
              </a:ext>
            </a:extLst>
          </p:cNvPr>
          <p:cNvSpPr txBox="1"/>
          <p:nvPr/>
        </p:nvSpPr>
        <p:spPr>
          <a:xfrm>
            <a:off x="4706174" y="3868787"/>
            <a:ext cx="3513782" cy="1929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Does your instrument care why you are measuring?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AD8E9F-8776-3675-13DA-46822870DD9B}"/>
              </a:ext>
            </a:extLst>
          </p:cNvPr>
          <p:cNvSpPr txBox="1"/>
          <p:nvPr/>
        </p:nvSpPr>
        <p:spPr>
          <a:xfrm>
            <a:off x="3305555" y="4858110"/>
            <a:ext cx="5834743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Stein &amp; Gregoire, Chem. Sci., 2019, 10, 9640 </a:t>
            </a:r>
          </a:p>
        </p:txBody>
      </p:sp>
    </p:spTree>
    <p:extLst>
      <p:ext uri="{BB962C8B-B14F-4D97-AF65-F5344CB8AC3E}">
        <p14:creationId xmlns:p14="http://schemas.microsoft.com/office/powerpoint/2010/main" val="3140212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small toy figures&#10;&#10;Description automatically generated">
            <a:extLst>
              <a:ext uri="{FF2B5EF4-FFF2-40B4-BE49-F238E27FC236}">
                <a16:creationId xmlns:a16="http://schemas.microsoft.com/office/drawing/2014/main" id="{3BCCE032-D987-CCDB-D25E-784F182A0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448B796-62B2-3419-E96A-68372920230D}"/>
              </a:ext>
            </a:extLst>
          </p:cNvPr>
          <p:cNvGrpSpPr/>
          <p:nvPr/>
        </p:nvGrpSpPr>
        <p:grpSpPr>
          <a:xfrm>
            <a:off x="7102599" y="2183489"/>
            <a:ext cx="1268820" cy="1417632"/>
            <a:chOff x="4811231" y="2184991"/>
            <a:chExt cx="1268820" cy="1417632"/>
          </a:xfrm>
        </p:grpSpPr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9E3A3DAF-1CCB-42E8-EFEE-2EB2C776711C}"/>
                </a:ext>
              </a:extLst>
            </p:cNvPr>
            <p:cNvSpPr/>
            <p:nvPr/>
          </p:nvSpPr>
          <p:spPr>
            <a:xfrm>
              <a:off x="4811231" y="2767968"/>
              <a:ext cx="611373" cy="245672"/>
            </a:xfrm>
            <a:prstGeom prst="rightArrow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A36929D-BDCF-AB59-868D-13982CB98B2D}"/>
                </a:ext>
              </a:extLst>
            </p:cNvPr>
            <p:cNvSpPr/>
            <p:nvPr/>
          </p:nvSpPr>
          <p:spPr>
            <a:xfrm>
              <a:off x="5261344" y="2184991"/>
              <a:ext cx="818707" cy="818707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F22D2C3-2936-E004-FA6E-0C826C1A3CCB}"/>
                </a:ext>
              </a:extLst>
            </p:cNvPr>
            <p:cNvSpPr/>
            <p:nvPr/>
          </p:nvSpPr>
          <p:spPr>
            <a:xfrm>
              <a:off x="5261344" y="2783916"/>
              <a:ext cx="818707" cy="818707"/>
            </a:xfrm>
            <a:prstGeom prst="ellipse">
              <a:avLst/>
            </a:prstGeom>
            <a:solidFill>
              <a:srgbClr val="A2A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45B682A-A27B-2EFC-8B0E-E4340647D24D}"/>
                </a:ext>
              </a:extLst>
            </p:cNvPr>
            <p:cNvSpPr txBox="1"/>
            <p:nvPr/>
          </p:nvSpPr>
          <p:spPr>
            <a:xfrm>
              <a:off x="5352583" y="2386945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8111FE-73BC-9C23-A8A7-006080B7541F}"/>
                </a:ext>
              </a:extLst>
            </p:cNvPr>
            <p:cNvSpPr txBox="1"/>
            <p:nvPr/>
          </p:nvSpPr>
          <p:spPr>
            <a:xfrm>
              <a:off x="5352583" y="3029588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95A3028-A224-8A6C-FECF-FA70AD577C7A}"/>
              </a:ext>
            </a:extLst>
          </p:cNvPr>
          <p:cNvGrpSpPr/>
          <p:nvPr/>
        </p:nvGrpSpPr>
        <p:grpSpPr>
          <a:xfrm>
            <a:off x="5956915" y="2183489"/>
            <a:ext cx="1268820" cy="1417632"/>
            <a:chOff x="4811231" y="2184991"/>
            <a:chExt cx="1268820" cy="1417632"/>
          </a:xfrm>
        </p:grpSpPr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FDD0A07B-352D-ACE2-3B81-FD04421C9FFF}"/>
                </a:ext>
              </a:extLst>
            </p:cNvPr>
            <p:cNvSpPr/>
            <p:nvPr/>
          </p:nvSpPr>
          <p:spPr>
            <a:xfrm>
              <a:off x="4811231" y="2767968"/>
              <a:ext cx="611373" cy="245672"/>
            </a:xfrm>
            <a:prstGeom prst="rightArrow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538124D-689A-D5CD-05C8-A808180669FF}"/>
                </a:ext>
              </a:extLst>
            </p:cNvPr>
            <p:cNvSpPr/>
            <p:nvPr/>
          </p:nvSpPr>
          <p:spPr>
            <a:xfrm>
              <a:off x="5261344" y="2184991"/>
              <a:ext cx="818707" cy="818707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FF9CEE4-FB73-5B57-9C2F-27150B6F6143}"/>
                </a:ext>
              </a:extLst>
            </p:cNvPr>
            <p:cNvSpPr/>
            <p:nvPr/>
          </p:nvSpPr>
          <p:spPr>
            <a:xfrm>
              <a:off x="5261344" y="2783916"/>
              <a:ext cx="818707" cy="818707"/>
            </a:xfrm>
            <a:prstGeom prst="ellipse">
              <a:avLst/>
            </a:prstGeom>
            <a:solidFill>
              <a:srgbClr val="A2A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006F3B7-CB17-65F9-D1C0-3F3CB248EEF3}"/>
                </a:ext>
              </a:extLst>
            </p:cNvPr>
            <p:cNvSpPr txBox="1"/>
            <p:nvPr/>
          </p:nvSpPr>
          <p:spPr>
            <a:xfrm>
              <a:off x="5352583" y="2386945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748D5F6-804E-8BEA-1200-8AA3D416A6AF}"/>
                </a:ext>
              </a:extLst>
            </p:cNvPr>
            <p:cNvSpPr txBox="1"/>
            <p:nvPr/>
          </p:nvSpPr>
          <p:spPr>
            <a:xfrm>
              <a:off x="5352583" y="3029588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</p:grpSp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Research </a:t>
            </a:r>
            <a:r>
              <a:rPr lang="de-DE" dirty="0" err="1"/>
              <a:t>Actions,Accelerators</a:t>
            </a:r>
            <a:r>
              <a:rPr lang="de-DE" dirty="0"/>
              <a:t>, and </a:t>
            </a:r>
            <a:r>
              <a:rPr lang="de-DE" dirty="0" err="1"/>
              <a:t>their</a:t>
            </a:r>
            <a:r>
              <a:rPr lang="de-DE" dirty="0"/>
              <a:t> </a:t>
            </a:r>
            <a:r>
              <a:rPr lang="de-DE" dirty="0" err="1"/>
              <a:t>integration</a:t>
            </a:r>
            <a:endParaRPr lang="de-DE" dirty="0"/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962C814-AB77-7927-0A66-2970DA4BDB65}"/>
              </a:ext>
            </a:extLst>
          </p:cNvPr>
          <p:cNvGrpSpPr/>
          <p:nvPr/>
        </p:nvGrpSpPr>
        <p:grpSpPr>
          <a:xfrm>
            <a:off x="4811231" y="2183489"/>
            <a:ext cx="1268820" cy="1417632"/>
            <a:chOff x="4811231" y="2184991"/>
            <a:chExt cx="1268820" cy="1417632"/>
          </a:xfrm>
        </p:grpSpPr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EA743124-8A93-BE19-A66E-4016FAC09430}"/>
                </a:ext>
              </a:extLst>
            </p:cNvPr>
            <p:cNvSpPr/>
            <p:nvPr/>
          </p:nvSpPr>
          <p:spPr>
            <a:xfrm>
              <a:off x="4811231" y="2767968"/>
              <a:ext cx="611373" cy="245672"/>
            </a:xfrm>
            <a:prstGeom prst="rightArrow">
              <a:avLst/>
            </a:prstGeom>
            <a:solidFill>
              <a:srgbClr val="EE72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1A05ABB-DDAD-AC47-6872-DFFEC1033FCB}"/>
                </a:ext>
              </a:extLst>
            </p:cNvPr>
            <p:cNvSpPr/>
            <p:nvPr/>
          </p:nvSpPr>
          <p:spPr>
            <a:xfrm>
              <a:off x="5261344" y="2184991"/>
              <a:ext cx="818707" cy="818707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DA22921-C975-A0C8-CCB2-FAAB9D9AAC0D}"/>
                </a:ext>
              </a:extLst>
            </p:cNvPr>
            <p:cNvSpPr/>
            <p:nvPr/>
          </p:nvSpPr>
          <p:spPr>
            <a:xfrm>
              <a:off x="5261344" y="2783916"/>
              <a:ext cx="818707" cy="818707"/>
            </a:xfrm>
            <a:prstGeom prst="ellipse">
              <a:avLst/>
            </a:prstGeom>
            <a:solidFill>
              <a:srgbClr val="A2A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6B7771-5A63-83C7-90DB-92CD11480A1B}"/>
                </a:ext>
              </a:extLst>
            </p:cNvPr>
            <p:cNvSpPr txBox="1"/>
            <p:nvPr/>
          </p:nvSpPr>
          <p:spPr>
            <a:xfrm>
              <a:off x="5352583" y="2386945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D458251-C81C-6F61-9C41-A405BA3490F5}"/>
                </a:ext>
              </a:extLst>
            </p:cNvPr>
            <p:cNvSpPr txBox="1"/>
            <p:nvPr/>
          </p:nvSpPr>
          <p:spPr>
            <a:xfrm>
              <a:off x="5352583" y="3029588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2539F41-5389-0775-A967-C902DCAD963F}"/>
              </a:ext>
            </a:extLst>
          </p:cNvPr>
          <p:cNvGrpSpPr/>
          <p:nvPr/>
        </p:nvGrpSpPr>
        <p:grpSpPr>
          <a:xfrm>
            <a:off x="4178595" y="2183489"/>
            <a:ext cx="818707" cy="1417632"/>
            <a:chOff x="4178595" y="2184991"/>
            <a:chExt cx="818707" cy="141763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4CE9707-979B-38B0-70FD-BA8CB8C9EBBE}"/>
                </a:ext>
              </a:extLst>
            </p:cNvPr>
            <p:cNvSpPr/>
            <p:nvPr/>
          </p:nvSpPr>
          <p:spPr>
            <a:xfrm>
              <a:off x="4178595" y="2184991"/>
              <a:ext cx="818707" cy="818707"/>
            </a:xfrm>
            <a:prstGeom prst="ellipse">
              <a:avLst/>
            </a:prstGeom>
            <a:solidFill>
              <a:srgbClr val="0052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15E883A-8AFA-E8B6-9045-A421003EC159}"/>
                </a:ext>
              </a:extLst>
            </p:cNvPr>
            <p:cNvSpPr/>
            <p:nvPr/>
          </p:nvSpPr>
          <p:spPr>
            <a:xfrm>
              <a:off x="4178595" y="2783916"/>
              <a:ext cx="818707" cy="818707"/>
            </a:xfrm>
            <a:prstGeom prst="ellipse">
              <a:avLst/>
            </a:prstGeom>
            <a:solidFill>
              <a:srgbClr val="A2AE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4000"/>
                </a:lnSpc>
              </a:pPr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C0CFCA3-65F1-7E6F-8DBA-4C2644549EFE}"/>
                </a:ext>
              </a:extLst>
            </p:cNvPr>
            <p:cNvSpPr txBox="1"/>
            <p:nvPr/>
          </p:nvSpPr>
          <p:spPr>
            <a:xfrm>
              <a:off x="4269834" y="2386945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920BDF2-05F2-E06C-15C8-44313A93B77E}"/>
                </a:ext>
              </a:extLst>
            </p:cNvPr>
            <p:cNvSpPr txBox="1"/>
            <p:nvPr/>
          </p:nvSpPr>
          <p:spPr>
            <a:xfrm>
              <a:off x="4269834" y="3029588"/>
              <a:ext cx="604332" cy="36990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Research</a:t>
              </a:r>
            </a:p>
            <a:p>
              <a:pPr algn="ctr">
                <a:lnSpc>
                  <a:spcPct val="114000"/>
                </a:lnSpc>
              </a:pPr>
              <a:r>
                <a:rPr lang="en-US" sz="1100" dirty="0">
                  <a:solidFill>
                    <a:schemeClr val="bg1"/>
                  </a:solidFill>
                  <a:latin typeface="+mn-lt"/>
                </a:rPr>
                <a:t>Action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D1F1250-B93B-DA48-AA9D-D61954EF3F2E}"/>
              </a:ext>
            </a:extLst>
          </p:cNvPr>
          <p:cNvSpPr txBox="1"/>
          <p:nvPr/>
        </p:nvSpPr>
        <p:spPr>
          <a:xfrm>
            <a:off x="3305555" y="4858110"/>
            <a:ext cx="5834743" cy="285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Stein &amp; Gregoire, Chem. Sci., 2019, 10, 9640 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9D1A0B04-3FBE-BA2E-8CE5-00806445C529}"/>
              </a:ext>
            </a:extLst>
          </p:cNvPr>
          <p:cNvSpPr/>
          <p:nvPr/>
        </p:nvSpPr>
        <p:spPr>
          <a:xfrm>
            <a:off x="4587948" y="3654227"/>
            <a:ext cx="3385458" cy="402772"/>
          </a:xfrm>
          <a:custGeom>
            <a:avLst/>
            <a:gdLst>
              <a:gd name="connsiteX0" fmla="*/ 3385458 w 3385458"/>
              <a:gd name="connsiteY0" fmla="*/ 0 h 402772"/>
              <a:gd name="connsiteX1" fmla="*/ 3385458 w 3385458"/>
              <a:gd name="connsiteY1" fmla="*/ 402772 h 402772"/>
              <a:gd name="connsiteX2" fmla="*/ 0 w 3385458"/>
              <a:gd name="connsiteY2" fmla="*/ 402772 h 402772"/>
              <a:gd name="connsiteX3" fmla="*/ 0 w 3385458"/>
              <a:gd name="connsiteY3" fmla="*/ 87086 h 402772"/>
              <a:gd name="connsiteX4" fmla="*/ 0 w 3385458"/>
              <a:gd name="connsiteY4" fmla="*/ 97972 h 4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5458" h="402772">
                <a:moveTo>
                  <a:pt x="3385458" y="0"/>
                </a:moveTo>
                <a:lnTo>
                  <a:pt x="3385458" y="402772"/>
                </a:lnTo>
                <a:lnTo>
                  <a:pt x="0" y="402772"/>
                </a:lnTo>
                <a:lnTo>
                  <a:pt x="0" y="87086"/>
                </a:lnTo>
                <a:lnTo>
                  <a:pt x="0" y="97972"/>
                </a:lnTo>
              </a:path>
            </a:pathLst>
          </a:custGeom>
          <a:noFill/>
          <a:ln w="38100">
            <a:solidFill>
              <a:srgbClr val="EE7219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C48719C-F3B6-F051-20D8-442481DABA16}"/>
              </a:ext>
            </a:extLst>
          </p:cNvPr>
          <p:cNvSpPr txBox="1"/>
          <p:nvPr/>
        </p:nvSpPr>
        <p:spPr>
          <a:xfrm>
            <a:off x="5686829" y="4157876"/>
            <a:ext cx="1155766" cy="1769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100" dirty="0">
                <a:solidFill>
                  <a:schemeClr val="bg1"/>
                </a:solidFill>
                <a:latin typeface="+mn-lt"/>
              </a:rPr>
              <a:t>“Closing the Loop”</a:t>
            </a:r>
          </a:p>
        </p:txBody>
      </p:sp>
    </p:spTree>
    <p:extLst>
      <p:ext uri="{BB962C8B-B14F-4D97-AF65-F5344CB8AC3E}">
        <p14:creationId xmlns:p14="http://schemas.microsoft.com/office/powerpoint/2010/main" val="99337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oup of small toy figures&#10;&#10;Description automatically generated">
            <a:extLst>
              <a:ext uri="{FF2B5EF4-FFF2-40B4-BE49-F238E27FC236}">
                <a16:creationId xmlns:a16="http://schemas.microsoft.com/office/drawing/2014/main" id="{E770CF3C-03AE-A225-755B-32C10519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Bild 3" descr="20150416 tum logo blau png final.png">
            <a:extLst>
              <a:ext uri="{FF2B5EF4-FFF2-40B4-BE49-F238E27FC236}">
                <a16:creationId xmlns:a16="http://schemas.microsoft.com/office/drawing/2014/main" id="{C06F75FB-4E72-D52E-4A4B-E78D3CE0C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black">
          <a:xfrm>
            <a:off x="8219956" y="323983"/>
            <a:ext cx="591324" cy="315913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F2C1DA6B-46EA-F5DE-805C-8863444FA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90" y="972000"/>
            <a:ext cx="8508999" cy="376238"/>
          </a:xfrm>
        </p:spPr>
        <p:txBody>
          <a:bodyPr/>
          <a:lstStyle/>
          <a:p>
            <a:r>
              <a:rPr lang="de-DE" dirty="0"/>
              <a:t>Research </a:t>
            </a:r>
            <a:r>
              <a:rPr lang="de-DE" dirty="0" err="1"/>
              <a:t>modes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„</a:t>
            </a:r>
            <a:r>
              <a:rPr lang="de-DE" dirty="0" err="1"/>
              <a:t>Why</a:t>
            </a:r>
            <a:r>
              <a:rPr lang="de-DE" dirty="0"/>
              <a:t> am I </a:t>
            </a:r>
            <a:r>
              <a:rPr lang="de-DE" dirty="0" err="1"/>
              <a:t>doing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?“</a:t>
            </a:r>
          </a:p>
        </p:txBody>
      </p:sp>
      <p:sp>
        <p:nvSpPr>
          <p:cNvPr id="12" name="Textfeld 10">
            <a:extLst>
              <a:ext uri="{FF2B5EF4-FFF2-40B4-BE49-F238E27FC236}">
                <a16:creationId xmlns:a16="http://schemas.microsoft.com/office/drawing/2014/main" id="{1BA2AD70-1F2F-4005-8282-1AC993ED1D01}"/>
              </a:ext>
            </a:extLst>
          </p:cNvPr>
          <p:cNvSpPr txBox="1"/>
          <p:nvPr/>
        </p:nvSpPr>
        <p:spPr>
          <a:xfrm>
            <a:off x="319506" y="321468"/>
            <a:ext cx="7160425" cy="3462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Prof. Helge Stein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TUM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School of</a:t>
            </a:r>
            <a:r>
              <a:rPr lang="de-DE" sz="800" dirty="0">
                <a:solidFill>
                  <a:schemeClr val="bg1"/>
                </a:solidFill>
                <a:latin typeface="+mn-lt"/>
              </a:rPr>
              <a:t> Natural Sciences</a:t>
            </a:r>
          </a:p>
          <a:p>
            <a:pPr>
              <a:lnSpc>
                <a:spcPts val="900"/>
              </a:lnSpc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Technische Universität</a:t>
            </a:r>
            <a:r>
              <a:rPr lang="de-DE" sz="800" baseline="0" dirty="0">
                <a:solidFill>
                  <a:schemeClr val="bg1"/>
                </a:solidFill>
                <a:latin typeface="+mn-lt"/>
              </a:rPr>
              <a:t> München</a:t>
            </a:r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D036A-9400-1EDF-FBCC-2BF4E4D2A9AC}"/>
              </a:ext>
            </a:extLst>
          </p:cNvPr>
          <p:cNvSpPr txBox="1"/>
          <p:nvPr/>
        </p:nvSpPr>
        <p:spPr>
          <a:xfrm>
            <a:off x="2830666" y="1810205"/>
            <a:ext cx="615553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Supervisor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8920045-F25B-3C87-DEA9-5215E8C56C4E}"/>
              </a:ext>
            </a:extLst>
          </p:cNvPr>
          <p:cNvSpPr/>
          <p:nvPr/>
        </p:nvSpPr>
        <p:spPr>
          <a:xfrm>
            <a:off x="1556403" y="2002924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B914A5-D7CC-6292-5EAD-1D7911CC7090}"/>
              </a:ext>
            </a:extLst>
          </p:cNvPr>
          <p:cNvSpPr txBox="1"/>
          <p:nvPr/>
        </p:nvSpPr>
        <p:spPr>
          <a:xfrm>
            <a:off x="3276980" y="2414541"/>
            <a:ext cx="512961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Students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64013C1-6226-D427-780D-8DA75684E629}"/>
              </a:ext>
            </a:extLst>
          </p:cNvPr>
          <p:cNvSpPr/>
          <p:nvPr/>
        </p:nvSpPr>
        <p:spPr>
          <a:xfrm>
            <a:off x="1893860" y="2607260"/>
            <a:ext cx="1903229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5A08B73-74F1-9B77-BDC3-843292A9CE89}"/>
              </a:ext>
            </a:extLst>
          </p:cNvPr>
          <p:cNvSpPr txBox="1"/>
          <p:nvPr/>
        </p:nvSpPr>
        <p:spPr>
          <a:xfrm>
            <a:off x="3276980" y="2906662"/>
            <a:ext cx="649217" cy="1597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000" dirty="0">
                <a:solidFill>
                  <a:schemeClr val="bg1"/>
                </a:solidFill>
                <a:latin typeface="TUM Neue Helvetica 55 Regular" panose="020B0604020202020204" pitchFamily="34" charset="77"/>
              </a:rPr>
              <a:t>Experiment</a:t>
            </a: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8A63855-AEFE-FDD7-58FA-8E4798E6449D}"/>
              </a:ext>
            </a:extLst>
          </p:cNvPr>
          <p:cNvSpPr/>
          <p:nvPr/>
        </p:nvSpPr>
        <p:spPr>
          <a:xfrm>
            <a:off x="2668772" y="3113258"/>
            <a:ext cx="1252492" cy="376238"/>
          </a:xfrm>
          <a:custGeom>
            <a:avLst/>
            <a:gdLst>
              <a:gd name="connsiteX0" fmla="*/ 1903229 w 1903229"/>
              <a:gd name="connsiteY0" fmla="*/ 0 h 776177"/>
              <a:gd name="connsiteX1" fmla="*/ 776177 w 1903229"/>
              <a:gd name="connsiteY1" fmla="*/ 0 h 776177"/>
              <a:gd name="connsiteX2" fmla="*/ 0 w 1903229"/>
              <a:gd name="connsiteY2" fmla="*/ 776177 h 77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3229" h="776177">
                <a:moveTo>
                  <a:pt x="1903229" y="0"/>
                </a:moveTo>
                <a:lnTo>
                  <a:pt x="776177" y="0"/>
                </a:lnTo>
                <a:lnTo>
                  <a:pt x="0" y="776177"/>
                </a:lnTo>
              </a:path>
            </a:pathLst>
          </a:cu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6E8C08-0AB8-0D45-AC8F-8D4C948C72AB}"/>
              </a:ext>
            </a:extLst>
          </p:cNvPr>
          <p:cNvSpPr txBox="1"/>
          <p:nvPr/>
        </p:nvSpPr>
        <p:spPr>
          <a:xfrm>
            <a:off x="4696529" y="2155979"/>
            <a:ext cx="3555179" cy="8244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0050" indent="-400050">
              <a:lnSpc>
                <a:spcPct val="114000"/>
              </a:lnSpc>
              <a:buAutoNum type="romanUcPeriod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Find a good material / process condition</a:t>
            </a:r>
          </a:p>
          <a:p>
            <a:pPr marL="400050" indent="-400050">
              <a:lnSpc>
                <a:spcPct val="114000"/>
              </a:lnSpc>
              <a:buAutoNum type="romanUcPeriod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Find all good materials / process conditions</a:t>
            </a:r>
          </a:p>
          <a:p>
            <a:pPr marL="400050" indent="-400050">
              <a:lnSpc>
                <a:spcPct val="114000"/>
              </a:lnSpc>
              <a:buAutoNum type="romanUcPeriod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Fit materials properties well</a:t>
            </a:r>
          </a:p>
          <a:p>
            <a:pPr marL="400050" indent="-400050">
              <a:lnSpc>
                <a:spcPct val="114000"/>
              </a:lnSpc>
              <a:buAutoNum type="romanUcPeriod"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Understand the underlying physics/chemistry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6A65A1-5EB0-6824-8755-F1CC06BEFCD9}"/>
              </a:ext>
            </a:extLst>
          </p:cNvPr>
          <p:cNvSpPr txBox="1"/>
          <p:nvPr/>
        </p:nvSpPr>
        <p:spPr>
          <a:xfrm>
            <a:off x="4696528" y="3366691"/>
            <a:ext cx="3555179" cy="1929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1200" i="1" dirty="0">
                <a:solidFill>
                  <a:schemeClr val="bg1"/>
                </a:solidFill>
                <a:latin typeface="+mn-lt"/>
              </a:rPr>
              <a:t>Define a baseline for your research mode!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A5A5A2-2DCA-5323-EEBA-579FDCD74547}"/>
              </a:ext>
            </a:extLst>
          </p:cNvPr>
          <p:cNvSpPr txBox="1"/>
          <p:nvPr/>
        </p:nvSpPr>
        <p:spPr>
          <a:xfrm>
            <a:off x="3561341" y="4866501"/>
            <a:ext cx="55826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Rohr et al. Chem. Sci., 2020, 11, 2696-2706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C021D65-3C45-F12D-3B00-D24ED025AA33}"/>
              </a:ext>
            </a:extLst>
          </p:cNvPr>
          <p:cNvCxnSpPr/>
          <p:nvPr/>
        </p:nvCxnSpPr>
        <p:spPr>
          <a:xfrm>
            <a:off x="3657600" y="1969992"/>
            <a:ext cx="442762" cy="1096457"/>
          </a:xfrm>
          <a:prstGeom prst="straightConnector1">
            <a:avLst/>
          </a:prstGeom>
          <a:ln>
            <a:solidFill>
              <a:schemeClr val="bg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92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theme/theme1.xml><?xml version="1.0" encoding="utf-8"?>
<a:theme xmlns:a="http://schemas.openxmlformats.org/drawingml/2006/main" name="Titel 1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1E03A00F-5A34-475F-BA84-E2EBED434790}"/>
    </a:ext>
  </a:extLst>
</a:theme>
</file>

<file path=ppt/theme/theme2.xml><?xml version="1.0" encoding="utf-8"?>
<a:theme xmlns:a="http://schemas.openxmlformats.org/drawingml/2006/main" name="Titel 2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008B5212-AD15-4DA8-AB6C-182350FFA4EA}"/>
    </a:ext>
  </a:extLst>
</a:theme>
</file>

<file path=ppt/theme/theme3.xml><?xml version="1.0" encoding="utf-8"?>
<a:theme xmlns:a="http://schemas.openxmlformats.org/drawingml/2006/main" name="Titel 3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CFAC8027-78A3-4001-93FE-AE371D2D92B1}"/>
    </a:ext>
  </a:extLst>
</a:theme>
</file>

<file path=ppt/theme/theme4.xml><?xml version="1.0" encoding="utf-8"?>
<a:theme xmlns:a="http://schemas.openxmlformats.org/drawingml/2006/main" name="Inhalt">
  <a:themeElements>
    <a:clrScheme name="TUM">
      <a:dk1>
        <a:sysClr val="windowText" lastClr="000000"/>
      </a:dk1>
      <a:lt1>
        <a:sysClr val="window" lastClr="FFFFFF"/>
      </a:lt1>
      <a:dk2>
        <a:srgbClr val="003359"/>
      </a:dk2>
      <a:lt2>
        <a:srgbClr val="0065BD"/>
      </a:lt2>
      <a:accent1>
        <a:srgbClr val="005293"/>
      </a:accent1>
      <a:accent2>
        <a:srgbClr val="64A0C8"/>
      </a:accent2>
      <a:accent3>
        <a:srgbClr val="98C6EA"/>
      </a:accent3>
      <a:accent4>
        <a:srgbClr val="A2AD00"/>
      </a:accent4>
      <a:accent5>
        <a:srgbClr val="E37222"/>
      </a:accent5>
      <a:accent6>
        <a:srgbClr val="DAD7CB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94C99F27-547F-408F-8FEB-51CB360826DB}"/>
    </a:ext>
  </a:extLst>
</a:theme>
</file>

<file path=ppt/theme/theme5.xml><?xml version="1.0" encoding="utf-8"?>
<a:theme xmlns:a="http://schemas.openxmlformats.org/drawingml/2006/main" name="Kapiteltrenner blau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D62E0DEB-27C1-4887-9BB6-4AC5FC555B75}"/>
    </a:ext>
  </a:extLst>
</a:theme>
</file>

<file path=ppt/theme/theme6.xml><?xml version="1.0" encoding="utf-8"?>
<a:theme xmlns:a="http://schemas.openxmlformats.org/drawingml/2006/main" name="Kapiteltrenner schwarz">
  <a:themeElements>
    <a:clrScheme name="TUM">
      <a:dk1>
        <a:sysClr val="windowText" lastClr="000000"/>
      </a:dk1>
      <a:lt1>
        <a:sysClr val="window" lastClr="FFFFFF"/>
      </a:lt1>
      <a:dk2>
        <a:srgbClr val="0065BD"/>
      </a:dk2>
      <a:lt2>
        <a:srgbClr val="EEECE1"/>
      </a:lt2>
      <a:accent1>
        <a:srgbClr val="005293"/>
      </a:accent1>
      <a:accent2>
        <a:srgbClr val="98C6EA"/>
      </a:accent2>
      <a:accent3>
        <a:srgbClr val="64A0C8"/>
      </a:accent3>
      <a:accent4>
        <a:srgbClr val="DAD7CB"/>
      </a:accent4>
      <a:accent5>
        <a:srgbClr val="A2AD00"/>
      </a:accent5>
      <a:accent6>
        <a:srgbClr val="E37222"/>
      </a:accent6>
      <a:hlink>
        <a:srgbClr val="0000FF"/>
      </a:hlink>
      <a:folHlink>
        <a:srgbClr val="800080"/>
      </a:folHlink>
    </a:clrScheme>
    <a:fontScheme name="TUM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>
          <a:lnSpc>
            <a:spcPct val="114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lnSpc>
            <a:spcPct val="114000"/>
          </a:lnSpc>
          <a:defRPr sz="16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71F9E29F-9B65-4C06-A32E-848D689232B9}" vid="{D4175650-7EAE-421A-870A-005CB3789E30}"/>
    </a:ext>
  </a:extLst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Titel 1</Template>
  <TotalTime>7693</TotalTime>
  <Words>1132</Words>
  <Application>Microsoft Macintosh PowerPoint</Application>
  <PresentationFormat>On-screen Show (16:9)</PresentationFormat>
  <Paragraphs>257</Paragraphs>
  <Slides>29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Arial</vt:lpstr>
      <vt:lpstr>Calibri</vt:lpstr>
      <vt:lpstr>Courier New</vt:lpstr>
      <vt:lpstr>Symbol</vt:lpstr>
      <vt:lpstr>TUM Neue Helvetica 55 Regular</vt:lpstr>
      <vt:lpstr>UnifrakturCook</vt:lpstr>
      <vt:lpstr>Wingdings</vt:lpstr>
      <vt:lpstr>Titel 1</vt:lpstr>
      <vt:lpstr>Titel 2</vt:lpstr>
      <vt:lpstr>Titel 3</vt:lpstr>
      <vt:lpstr>Inhalt</vt:lpstr>
      <vt:lpstr>Kapiteltrenner blau</vt:lpstr>
      <vt:lpstr>Kapiteltrenner schwarz</vt:lpstr>
      <vt:lpstr>PowerPoint Presentation</vt:lpstr>
      <vt:lpstr>PowerPoint Presentation</vt:lpstr>
      <vt:lpstr>Discovery != Optimization</vt:lpstr>
      <vt:lpstr>Are we done with the hype?</vt:lpstr>
      <vt:lpstr>What got us here?</vt:lpstr>
      <vt:lpstr>Vertical integration – abstraction lvl 1</vt:lpstr>
      <vt:lpstr>Research Actions and Accelerators – abstaction lvl 2</vt:lpstr>
      <vt:lpstr>Research Actions,Accelerators, and their integration</vt:lpstr>
      <vt:lpstr>Research modes or „Why am I doing this?“</vt:lpstr>
      <vt:lpstr>Accelerate science by beating benchmarks!</vt:lpstr>
      <vt:lpstr>Is paralellization by n making it n-times faster?</vt:lpstr>
      <vt:lpstr>Example II: AutoBASS v2</vt:lpstr>
      <vt:lpstr>Example I: MISCHBARES</vt:lpstr>
      <vt:lpstr>Example III: Auto-MISCHBARES</vt:lpstr>
      <vt:lpstr>Now what?</vt:lpstr>
      <vt:lpstr>Now what?</vt:lpstr>
      <vt:lpstr>Let‘s add simulations to this!</vt:lpstr>
      <vt:lpstr>The reality: Theory before or after but never jointly</vt:lpstr>
      <vt:lpstr>The initial workflow (that took you months to setup)…</vt:lpstr>
      <vt:lpstr>The PI talked to someone over lunch …</vt:lpstr>
      <vt:lpstr>One more …</vt:lpstr>
      <vt:lpstr>PowerPoint Presentation</vt:lpstr>
      <vt:lpstr>PowerPoint Presentation</vt:lpstr>
      <vt:lpstr>What do we actually want? Why do we want it?</vt:lpstr>
      <vt:lpstr>We want interfaces to interconnect in an agile manner!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Helge Stein</dc:creator>
  <cp:lastModifiedBy>Helge Stein</cp:lastModifiedBy>
  <cp:revision>57</cp:revision>
  <cp:lastPrinted>2024-05-15T21:11:40Z</cp:lastPrinted>
  <dcterms:created xsi:type="dcterms:W3CDTF">2023-07-18T03:19:20Z</dcterms:created>
  <dcterms:modified xsi:type="dcterms:W3CDTF">2024-05-16T08:36:29Z</dcterms:modified>
</cp:coreProperties>
</file>