
<file path=[Content_Types].xml><?xml version="1.0" encoding="utf-8"?>
<Types xmlns="http://schemas.openxmlformats.org/package/2006/content-types">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5.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comments/modernComment_100_C3AB5AF2.xml" ContentType="application/vnd.ms-powerpoint.comments+xml"/>
  <Override PartName="/ppt/notesSlides/notesSlide2.xml" ContentType="application/vnd.openxmlformats-officedocument.presentationml.notesSlide+xml"/>
  <Override PartName="/ppt/comments/modernComment_136_BBBC04FB.xml" ContentType="application/vnd.ms-powerpoint.comments+xml"/>
  <Override PartName="/ppt/notesSlides/notesSlide3.xml" ContentType="application/vnd.openxmlformats-officedocument.presentationml.notesSlide+xml"/>
  <Override PartName="/ppt/comments/modernComment_126_DE3F9090.xml" ContentType="application/vnd.ms-powerpoint.comments+xml"/>
  <Override PartName="/ppt/notesSlides/notesSlide4.xml" ContentType="application/vnd.openxmlformats-officedocument.presentationml.notesSlide+xml"/>
  <Override PartName="/ppt/comments/modernComment_127_D12FA22A.xml" ContentType="application/vnd.ms-powerpoint.comments+xml"/>
  <Override PartName="/ppt/comments/modernComment_124_7DD688DB.xml" ContentType="application/vnd.ms-powerpoint.comments+xml"/>
  <Override PartName="/ppt/notesSlides/notesSlide5.xml" ContentType="application/vnd.openxmlformats-officedocument.presentationml.notesSlide+xml"/>
  <Override PartName="/ppt/comments/modernComment_132_5BAC6B85.xml" ContentType="application/vnd.ms-powerpoint.comments+xml"/>
  <Override PartName="/ppt/notesSlides/notesSlide6.xml" ContentType="application/vnd.openxmlformats-officedocument.presentationml.notesSlide+xml"/>
  <Override PartName="/ppt/comments/modernComment_133_FCF35CDC.xml" ContentType="application/vnd.ms-powerpoint.comments+xml"/>
  <Override PartName="/ppt/notesSlides/notesSlide7.xml" ContentType="application/vnd.openxmlformats-officedocument.presentationml.notesSlide+xml"/>
  <Override PartName="/ppt/comments/modernComment_128_D6F158B.xml" ContentType="application/vnd.ms-powerpoint.comments+xml"/>
  <Override PartName="/ppt/notesSlides/notesSlide8.xml" ContentType="application/vnd.openxmlformats-officedocument.presentationml.notesSlide+xml"/>
  <Override PartName="/ppt/comments/modernComment_134_CCB8C0C6.xml" ContentType="application/vnd.ms-powerpoint.comments+xml"/>
  <Override PartName="/ppt/notesSlides/notesSlide9.xml" ContentType="application/vnd.openxmlformats-officedocument.presentationml.notesSlide+xml"/>
  <Override PartName="/ppt/comments/modernComment_12B_F48FF397.xml" ContentType="application/vnd.ms-powerpoint.comments+xml"/>
  <Override PartName="/ppt/notesSlides/notesSlide10.xml" ContentType="application/vnd.openxmlformats-officedocument.presentationml.notesSlide+xml"/>
  <Override PartName="/ppt/comments/modernComment_12D_4A2183C2.xml" ContentType="application/vnd.ms-powerpoint.comments+xml"/>
  <Override PartName="/ppt/notesSlides/notesSlide11.xml" ContentType="application/vnd.openxmlformats-officedocument.presentationml.notesSlide+xml"/>
  <Override PartName="/ppt/comments/modernComment_12E_BB2EFCBF.xml" ContentType="application/vnd.ms-powerpoint.comments+xml"/>
  <Override PartName="/ppt/notesSlides/notesSlide12.xml" ContentType="application/vnd.openxmlformats-officedocument.presentationml.notesSlide+xml"/>
  <Override PartName="/ppt/comments/modernComment_12F_5399D570.xml" ContentType="application/vnd.ms-powerpoint.comments+xml"/>
  <Override PartName="/ppt/notesSlides/notesSlide13.xml" ContentType="application/vnd.openxmlformats-officedocument.presentationml.notesSlide+xml"/>
  <Override PartName="/ppt/comments/modernComment_139_4B086F46.xml" ContentType="application/vnd.ms-powerpoint.comments+xml"/>
  <Override PartName="/ppt/notesSlides/notesSlide14.xml" ContentType="application/vnd.openxmlformats-officedocument.presentationml.notesSlide+xml"/>
  <Override PartName="/ppt/comments/modernComment_131_4D180E29.xml" ContentType="application/vnd.ms-powerpoint.comments+xml"/>
  <Override PartName="/ppt/notesSlides/notesSlide15.xml" ContentType="application/vnd.openxmlformats-officedocument.presentationml.notesSlide+xml"/>
  <Override PartName="/ppt/comments/modernComment_135_188AF69.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1" r:id="rId1"/>
    <p:sldMasterId id="2147483753" r:id="rId2"/>
    <p:sldMasterId id="2147483908" r:id="rId3"/>
    <p:sldMasterId id="2147483940" r:id="rId4"/>
    <p:sldMasterId id="2147484002" r:id="rId5"/>
    <p:sldMasterId id="2147483822" r:id="rId6"/>
  </p:sldMasterIdLst>
  <p:notesMasterIdLst>
    <p:notesMasterId r:id="rId25"/>
  </p:notesMasterIdLst>
  <p:handoutMasterIdLst>
    <p:handoutMasterId r:id="rId26"/>
  </p:handoutMasterIdLst>
  <p:sldIdLst>
    <p:sldId id="256" r:id="rId7"/>
    <p:sldId id="270" r:id="rId8"/>
    <p:sldId id="310" r:id="rId9"/>
    <p:sldId id="294" r:id="rId10"/>
    <p:sldId id="295" r:id="rId11"/>
    <p:sldId id="292" r:id="rId12"/>
    <p:sldId id="306" r:id="rId13"/>
    <p:sldId id="307" r:id="rId14"/>
    <p:sldId id="296" r:id="rId15"/>
    <p:sldId id="308" r:id="rId16"/>
    <p:sldId id="293" r:id="rId17"/>
    <p:sldId id="299" r:id="rId18"/>
    <p:sldId id="301" r:id="rId19"/>
    <p:sldId id="302" r:id="rId20"/>
    <p:sldId id="303" r:id="rId21"/>
    <p:sldId id="313" r:id="rId22"/>
    <p:sldId id="305" r:id="rId23"/>
    <p:sldId id="309" r:id="rId24"/>
  </p:sldIdLst>
  <p:sldSz cx="12192000" cy="6858000"/>
  <p:notesSz cx="7099300" cy="10234613"/>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00850B0-21CA-4E0E-B81A-0827E8731EA3}">
          <p14:sldIdLst>
            <p14:sldId id="256"/>
            <p14:sldId id="270"/>
            <p14:sldId id="310"/>
            <p14:sldId id="294"/>
            <p14:sldId id="295"/>
            <p14:sldId id="292"/>
            <p14:sldId id="306"/>
            <p14:sldId id="307"/>
            <p14:sldId id="296"/>
            <p14:sldId id="308"/>
            <p14:sldId id="293"/>
            <p14:sldId id="299"/>
            <p14:sldId id="301"/>
            <p14:sldId id="302"/>
            <p14:sldId id="303"/>
            <p14:sldId id="313"/>
            <p14:sldId id="305"/>
            <p14:sldId id="309"/>
          </p14:sldIdLst>
        </p14:section>
      </p14:sectionLst>
    </p:ext>
    <p:ext uri="{EFAFB233-063F-42B5-8137-9DF3F51BA10A}">
      <p15:sldGuideLst xmlns:p15="http://schemas.microsoft.com/office/powerpoint/2012/main">
        <p15:guide id="1" orient="horz" pos="2160">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BA8640A-9890-2C60-2D70-D8323ED10051}" name="Lenoir Marianne" initials="" userId="S::marianne.lenoir@aalto.fi::b1bccced-9ffb-4c0a-ad95-214663bc3e16" providerId="AD"/>
  <p188:author id="{FD037B22-27CB-B92C-19B3-1E2DBC8D8B4F}" name="Guest User" initials="GU" userId="S::urn:spo:anon#081dc0d9978d4637e6341dbd5653d635f4ac94c9d6c7ae6577dc10d364767cc5::" providerId="AD"/>
  <p188:author id="{8322C759-6D05-4CFC-F077-1DABEDC292EB}" name="Milica Todorovic" initials="MT" userId="S::milica.todorovic_utu.fi#ext#@aaltofi.onmicrosoft.com::71416666-34c9-45d6-943e-bcb84fe572c0" providerId="AD"/>
  <p188:author id="{EBD39ADD-B8DF-6C6F-FD65-6FC1B3760BE5}" name="Stapleton Noora" initials="SN" userId="S::noora.stapleton@aalto.fi::aac9ae2e-8f28-4639-831e-0de23629f8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A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F37080-05AB-267C-B329-FDF91F536358}" v="400" dt="2024-05-13T18:55:02.848"/>
    <p1510:client id="{B1A63D5B-63F6-1197-C6E1-62A9BC6E8DF7}" v="597" dt="2024-05-15T07:29:28.610"/>
    <p1510:client id="{F1592907-8C5B-A6F3-867D-806388B7EF19}" v="59" dt="2024-05-13T08:20:25.3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microsoft.com/office/2018/10/relationships/authors" Target="author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presProps" Target="presProps.xml"/><Relationship Id="rId30" Type="http://schemas.openxmlformats.org/officeDocument/2006/relationships/tableStyles" Target="tableStyles.xml"/></Relationships>
</file>

<file path=ppt/comments/modernComment_100_C3AB5AF2.xml><?xml version="1.0" encoding="utf-8"?>
<p188:cmLst xmlns:a="http://schemas.openxmlformats.org/drawingml/2006/main" xmlns:r="http://schemas.openxmlformats.org/officeDocument/2006/relationships" xmlns:p188="http://schemas.microsoft.com/office/powerpoint/2018/8/main">
  <p188:cm id="{DFF00873-2F17-446A-86DD-52746DB8588D}" authorId="{8322C759-6D05-4CFC-F077-1DABEDC292EB}" status="resolved" created="2024-05-03T13:34:35.195" complete="100000">
    <ac:txMkLst xmlns:ac="http://schemas.microsoft.com/office/drawing/2013/main/command">
      <pc:docMk xmlns:pc="http://schemas.microsoft.com/office/powerpoint/2013/main/command"/>
      <pc:sldMk xmlns:pc="http://schemas.microsoft.com/office/powerpoint/2013/main/command" cId="3282787058" sldId="256"/>
      <ac:spMk id="6" creationId="{B34FB7AF-611D-A911-E047-2F3A5822C264}"/>
      <ac:txMk cp="0" len="1">
        <ac:context len="2" hash="1630"/>
      </ac:txMk>
    </ac:txMkLst>
    <p188:pos x="486578" y="174433"/>
    <p188:txBody>
      <a:bodyPr/>
      <a:lstStyle/>
      <a:p>
        <a:r>
          <a:rPr lang="en-US"/>
          <a:t>please make the font as large as your normal body text</a:t>
        </a:r>
      </a:p>
    </p188:txBody>
  </p188:cm>
  <p188:cm id="{70409793-F1E0-4B5C-B5DE-F28FA804F5C4}" authorId="{8322C759-6D05-4CFC-F077-1DABEDC292EB}" status="resolved" created="2024-05-03T13:35:05.805" complete="100000">
    <ac:deMkLst xmlns:ac="http://schemas.microsoft.com/office/drawing/2013/main/command">
      <pc:docMk xmlns:pc="http://schemas.microsoft.com/office/powerpoint/2013/main/command"/>
      <pc:sldMk xmlns:pc="http://schemas.microsoft.com/office/powerpoint/2013/main/command" cId="3282787058" sldId="256"/>
      <ac:spMk id="2" creationId="{4380349A-86F2-8991-1EAA-F051051D62E2}"/>
    </ac:deMkLst>
    <p188:txBody>
      <a:bodyPr/>
      <a:lstStyle/>
      <a:p>
        <a:r>
          <a:rPr lang="en-US"/>
          <a:t>consider adding an image or some colour to the title slide.</a:t>
        </a:r>
      </a:p>
    </p188:txBody>
  </p188:cm>
  <p188:cm id="{89109653-7E67-45F0-A962-BFFCA9046E2D}" authorId="{FD037B22-27CB-B92C-19B3-1E2DBC8D8B4F}" status="resolved" created="2024-05-06T15:16:37.703" complete="100000">
    <ac:deMkLst xmlns:ac="http://schemas.microsoft.com/office/drawing/2013/main/command">
      <pc:docMk xmlns:pc="http://schemas.microsoft.com/office/powerpoint/2013/main/command"/>
      <pc:sldMk xmlns:pc="http://schemas.microsoft.com/office/powerpoint/2013/main/command" cId="3282787058" sldId="256"/>
      <ac:spMk id="3" creationId="{FA2F08A9-1795-8342-8009-C3DDC0F7A4B8}"/>
    </ac:deMkLst>
    <p188:txBody>
      <a:bodyPr/>
      <a:lstStyle/>
      <a:p>
        <a:r>
          <a:rPr lang="en-US"/>
          <a:t>how about also adding the UTU logo?</a:t>
        </a:r>
      </a:p>
    </p188:txBody>
  </p188:cm>
</p188:cmLst>
</file>

<file path=ppt/comments/modernComment_124_7DD688DB.xml><?xml version="1.0" encoding="utf-8"?>
<p188:cmLst xmlns:a="http://schemas.openxmlformats.org/drawingml/2006/main" xmlns:r="http://schemas.openxmlformats.org/officeDocument/2006/relationships" xmlns:p188="http://schemas.microsoft.com/office/powerpoint/2018/8/main">
  <p188:cm id="{670DA4DE-E7E8-4526-97E8-96AB5B3D9B85}" authorId="{FD037B22-27CB-B92C-19B3-1E2DBC8D8B4F}" status="resolved" created="2024-05-06T16:14:44.971" complete="100000">
    <ac:deMkLst xmlns:ac="http://schemas.microsoft.com/office/drawing/2013/main/command">
      <pc:docMk xmlns:pc="http://schemas.microsoft.com/office/powerpoint/2013/main/command"/>
      <pc:sldMk xmlns:pc="http://schemas.microsoft.com/office/powerpoint/2013/main/command" cId="2111211739" sldId="292"/>
      <ac:spMk id="5" creationId="{929EB00B-D58E-0984-617E-087CD7BFF897}"/>
    </ac:deMkLst>
    <p188:txBody>
      <a:bodyPr/>
      <a:lstStyle/>
      <a:p>
        <a:r>
          <a:rPr lang="en-US"/>
          <a:t>I think it would help if you increased font size a bit more. On Blue it's hard to read.</a:t>
        </a:r>
      </a:p>
    </p188:txBody>
  </p188:cm>
</p188:cmLst>
</file>

<file path=ppt/comments/modernComment_126_DE3F9090.xml><?xml version="1.0" encoding="utf-8"?>
<p188:cmLst xmlns:a="http://schemas.openxmlformats.org/drawingml/2006/main" xmlns:r="http://schemas.openxmlformats.org/officeDocument/2006/relationships" xmlns:p188="http://schemas.microsoft.com/office/powerpoint/2018/8/main">
  <p188:cm id="{3BF056F3-F8F6-41A2-A1EE-C2551E6F4A0C}" authorId="{FD037B22-27CB-B92C-19B3-1E2DBC8D8B4F}" status="resolved" created="2024-05-06T15:21:46.633" complete="100000">
    <ac:txMkLst xmlns:ac="http://schemas.microsoft.com/office/drawing/2013/main/command">
      <pc:docMk xmlns:pc="http://schemas.microsoft.com/office/powerpoint/2013/main/command"/>
      <pc:sldMk xmlns:pc="http://schemas.microsoft.com/office/powerpoint/2013/main/command" cId="3728707728" sldId="294"/>
      <ac:spMk id="7" creationId="{0F7917F7-C929-487D-AE34-D58F4384692C}"/>
      <ac:txMk cp="0" len="15">
        <ac:context len="36" hash="1226754030"/>
      </ac:txMk>
    </ac:txMkLst>
    <p188:pos x="5541818" y="178129"/>
    <p188:replyLst>
      <p188:reply id="{E7633587-030D-4070-9D16-E2E12237B770}" authorId="{FD037B22-27CB-B92C-19B3-1E2DBC8D8B4F}" created="2024-05-06T15:26:26.547">
        <p188:txBody>
          <a:bodyPr/>
          <a:lstStyle/>
          <a:p>
            <a:r>
              <a:rPr lang="en-US"/>
              <a:t>Maybe: learning 3D sequences in crystal structures</a:t>
            </a:r>
          </a:p>
        </p188:txBody>
      </p188:reply>
    </p188:replyLst>
    <p188:txBody>
      <a:bodyPr/>
      <a:lstStyle/>
      <a:p>
        <a:r>
          <a:rPr lang="en-US"/>
          <a:t>perhaps rethink this title, it's a bit uninformative.</a:t>
        </a:r>
      </a:p>
    </p188:txBody>
  </p188:cm>
  <p188:cm id="{3BC0D666-8B9D-40F2-B145-B6A747FDD3C7}" authorId="{FD037B22-27CB-B92C-19B3-1E2DBC8D8B4F}" status="resolved" created="2024-05-06T15:22:17.431" complete="100000">
    <ac:txMkLst xmlns:ac="http://schemas.microsoft.com/office/drawing/2013/main/command">
      <pc:docMk xmlns:pc="http://schemas.microsoft.com/office/powerpoint/2013/main/command"/>
      <pc:sldMk xmlns:pc="http://schemas.microsoft.com/office/powerpoint/2013/main/command" cId="3728707728" sldId="294"/>
      <ac:spMk id="9" creationId="{5051D7AF-FC9F-4E16-A58C-C857E07C4F19}"/>
      <ac:txMk cp="12" len="8">
        <ac:context len="193" hash="328787095"/>
      </ac:txMk>
    </ac:txMkLst>
    <p188:pos x="3641766" y="207818"/>
    <p188:txBody>
      <a:bodyPr/>
      <a:lstStyle/>
      <a:p>
        <a:r>
          <a:rPr lang="en-US"/>
          <a:t>Ok, and what is this? An ML model? A neural network? </a:t>
        </a:r>
      </a:p>
    </p188:txBody>
  </p188:cm>
  <p188:cm id="{CCDD248D-5F92-4320-9B52-3F5215705006}" authorId="{FD037B22-27CB-B92C-19B3-1E2DBC8D8B4F}" status="resolved" created="2024-05-06T15:23:33.152" complete="100000">
    <ac:txMkLst xmlns:ac="http://schemas.microsoft.com/office/drawing/2013/main/command">
      <pc:docMk xmlns:pc="http://schemas.microsoft.com/office/powerpoint/2013/main/command"/>
      <pc:sldMk xmlns:pc="http://schemas.microsoft.com/office/powerpoint/2013/main/command" cId="3728707728" sldId="294"/>
      <ac:spMk id="9" creationId="{5051D7AF-FC9F-4E16-A58C-C857E07C4F19}"/>
      <ac:txMk cp="26" len="1">
        <ac:context len="193" hash="328787095"/>
      </ac:txMk>
    </ac:txMkLst>
    <p188:pos x="6541324" y="207818"/>
    <p188:txBody>
      <a:bodyPr/>
      <a:lstStyle/>
      <a:p>
        <a:r>
          <a:rPr lang="en-US"/>
          <a:t>you cannot use this terminology before Methods - it is unclear what masking is. Please consider talking about sequences, crystal structures, atomic sites and elements - these are your best keywords.</a:t>
        </a:r>
      </a:p>
    </p188:txBody>
  </p188:cm>
  <p188:cm id="{C4CB72DA-B6BE-4EF3-B0D3-050C703998EA}" authorId="{FD037B22-27CB-B92C-19B3-1E2DBC8D8B4F}" status="resolved" created="2024-05-06T15:24:20.997" complete="100000">
    <ac:txMkLst xmlns:ac="http://schemas.microsoft.com/office/drawing/2013/main/command">
      <pc:docMk xmlns:pc="http://schemas.microsoft.com/office/powerpoint/2013/main/command"/>
      <pc:sldMk xmlns:pc="http://schemas.microsoft.com/office/powerpoint/2013/main/command" cId="3728707728" sldId="294"/>
      <ac:spMk id="9" creationId="{5051D7AF-FC9F-4E16-A58C-C857E07C4F19}"/>
      <ac:txMk cp="2" len="144">
        <ac:context len="193" hash="328787095"/>
      </ac:txMk>
    </ac:txMkLst>
    <p188:pos x="7293428" y="959922"/>
    <p188:txBody>
      <a:bodyPr/>
      <a:lstStyle/>
      <a:p>
        <a:r>
          <a:rPr lang="en-US"/>
          <a:t>there is a big logic step here: it will help us design new alloys that might be chemically feasible!</a:t>
        </a:r>
      </a:p>
    </p188:txBody>
  </p188:cm>
  <p188:cm id="{1B19231D-585C-4AFC-99EF-5A9EFEC3DC01}" authorId="{FD037B22-27CB-B92C-19B3-1E2DBC8D8B4F}" status="resolved" created="2024-05-06T15:25:25.733" complete="100000">
    <ac:deMkLst xmlns:ac="http://schemas.microsoft.com/office/drawing/2013/main/command">
      <pc:docMk xmlns:pc="http://schemas.microsoft.com/office/powerpoint/2013/main/command"/>
      <pc:sldMk xmlns:pc="http://schemas.microsoft.com/office/powerpoint/2013/main/command" cId="3728707728" sldId="294"/>
      <ac:picMk id="8" creationId="{864D3DE7-694D-3565-E06F-13FE8464769C}"/>
    </ac:deMkLst>
    <p188:txBody>
      <a:bodyPr/>
      <a:lstStyle/>
      <a:p>
        <a:r>
          <a:rPr lang="en-US"/>
          <a:t>maybe you can use this image to define what MASK means...</a:t>
        </a:r>
      </a:p>
    </p188:txBody>
  </p188:cm>
  <p188:cm id="{B543462A-4D72-4142-988B-3A4A02D47F7C}" authorId="{FD037B22-27CB-B92C-19B3-1E2DBC8D8B4F}" status="resolved" created="2024-05-08T07:41:47.757" complete="100000">
    <ac:deMkLst xmlns:ac="http://schemas.microsoft.com/office/drawing/2013/main/command">
      <pc:docMk xmlns:pc="http://schemas.microsoft.com/office/powerpoint/2013/main/command"/>
      <pc:sldMk xmlns:pc="http://schemas.microsoft.com/office/powerpoint/2013/main/command" cId="3728707728" sldId="294"/>
      <ac:spMk id="9" creationId="{5051D7AF-FC9F-4E16-A58C-C857E07C4F19}"/>
    </ac:deMkLst>
    <p188:txBody>
      <a:bodyPr/>
      <a:lstStyle/>
      <a:p>
        <a:r>
          <a:rPr lang="en-US"/>
          <a:t>please avoid full sentences - make short text snippets and use keywords</a:t>
        </a:r>
      </a:p>
    </p188:txBody>
  </p188:cm>
  <p188:cm id="{A2F59B05-B290-4C23-8BF2-8F7A76008B62}" authorId="{FD037B22-27CB-B92C-19B3-1E2DBC8D8B4F}" status="resolved" created="2024-05-08T16:24:16.105" complete="100000">
    <ac:txMkLst xmlns:ac="http://schemas.microsoft.com/office/drawing/2013/main/command">
      <pc:docMk xmlns:pc="http://schemas.microsoft.com/office/powerpoint/2013/main/command"/>
      <pc:sldMk xmlns:pc="http://schemas.microsoft.com/office/powerpoint/2013/main/command" cId="3728707728" sldId="294"/>
      <ac:spMk id="9" creationId="{5051D7AF-FC9F-4E16-A58C-C857E07C4F19}"/>
      <ac:txMk cp="94" len="6">
        <ac:context len="193" hash="328787095"/>
      </ac:txMk>
    </ac:txMkLst>
    <p188:pos x="1104900" y="546100"/>
    <p188:txBody>
      <a:bodyPr/>
      <a:lstStyle/>
      <a:p>
        <a:r>
          <a:rPr lang="en-US"/>
          <a:t>try to avoid having a single word in a line, maybe break line differently...</a:t>
        </a:r>
      </a:p>
    </p188:txBody>
  </p188:cm>
</p188:cmLst>
</file>

<file path=ppt/comments/modernComment_127_D12FA22A.xml><?xml version="1.0" encoding="utf-8"?>
<p188:cmLst xmlns:a="http://schemas.openxmlformats.org/drawingml/2006/main" xmlns:r="http://schemas.openxmlformats.org/officeDocument/2006/relationships" xmlns:p188="http://schemas.microsoft.com/office/powerpoint/2018/8/main">
  <p188:cm id="{9204556B-E8CA-488E-A2C0-7635484FABE5}" authorId="{FD037B22-27CB-B92C-19B3-1E2DBC8D8B4F}" status="resolved" created="2024-05-06T15:26:52.235" complete="100000">
    <ac:txMkLst xmlns:ac="http://schemas.microsoft.com/office/drawing/2013/main/command">
      <pc:docMk xmlns:pc="http://schemas.microsoft.com/office/powerpoint/2013/main/command"/>
      <pc:sldMk xmlns:pc="http://schemas.microsoft.com/office/powerpoint/2013/main/command" cId="3509559850" sldId="295"/>
      <ac:spMk id="6" creationId="{7803D66C-2616-43A4-BAEC-23443CB6CBF3}"/>
      <ac:txMk cp="226" len="5">
        <ac:context len="254" hash="3612967668"/>
      </ac:txMk>
    </ac:txMkLst>
    <p188:pos x="7204363" y="1237012"/>
    <p188:txBody>
      <a:bodyPr/>
      <a:lstStyle/>
      <a:p>
        <a:r>
          <a:rPr lang="en-US"/>
          <a:t>used</a:t>
        </a:r>
      </a:p>
    </p188:txBody>
  </p188:cm>
  <p188:cm id="{F6AC81CE-BEC9-45B7-A8AB-1B7705AD6222}" authorId="{FD037B22-27CB-B92C-19B3-1E2DBC8D8B4F}" status="resolved" created="2024-05-06T15:27:12.517" complete="100000">
    <ac:deMkLst xmlns:ac="http://schemas.microsoft.com/office/drawing/2013/main/command">
      <pc:docMk xmlns:pc="http://schemas.microsoft.com/office/powerpoint/2013/main/command"/>
      <pc:sldMk xmlns:pc="http://schemas.microsoft.com/office/powerpoint/2013/main/command" cId="3509559850" sldId="295"/>
      <ac:picMk id="3" creationId="{33DDB369-873D-ED05-E2CF-DCCD22245AB3}"/>
    </ac:deMkLst>
    <p188:txBody>
      <a:bodyPr/>
      <a:lstStyle/>
      <a:p>
        <a:r>
          <a:rPr lang="en-US"/>
          <a:t>this is very clear. Maybe increase the image size a bit?</a:t>
        </a:r>
      </a:p>
    </p188:txBody>
  </p188:cm>
  <p188:cm id="{7514185F-57D2-4B18-88F5-379FDC009273}" authorId="{FD037B22-27CB-B92C-19B3-1E2DBC8D8B4F}" status="resolved" created="2024-05-08T16:24:28.918" complete="100000">
    <ac:txMkLst xmlns:ac="http://schemas.microsoft.com/office/drawing/2013/main/command">
      <pc:docMk xmlns:pc="http://schemas.microsoft.com/office/powerpoint/2013/main/command"/>
      <pc:sldMk xmlns:pc="http://schemas.microsoft.com/office/powerpoint/2013/main/command" cId="3509559850" sldId="295"/>
      <ac:spMk id="6" creationId="{7803D66C-2616-43A4-BAEC-23443CB6CBF3}"/>
      <ac:txMk cp="99" len="4">
        <ac:context len="254" hash="3612967668"/>
      </ac:txMk>
    </ac:txMkLst>
    <p188:pos x="711200" y="546100"/>
    <p188:txBody>
      <a:bodyPr/>
      <a:lstStyle/>
      <a:p>
        <a:r>
          <a:rPr lang="en-US"/>
          <a:t>same as on the previous slide.</a:t>
        </a:r>
      </a:p>
    </p188:txBody>
  </p188:cm>
</p188:cmLst>
</file>

<file path=ppt/comments/modernComment_128_D6F158B.xml><?xml version="1.0" encoding="utf-8"?>
<p188:cmLst xmlns:a="http://schemas.openxmlformats.org/drawingml/2006/main" xmlns:r="http://schemas.openxmlformats.org/officeDocument/2006/relationships" xmlns:p188="http://schemas.microsoft.com/office/powerpoint/2018/8/main">
  <p188:cm id="{CC5D1874-6A25-4CFB-9C34-5C9278550E11}" authorId="{FD037B22-27CB-B92C-19B3-1E2DBC8D8B4F}" status="resolved" created="2024-05-06T15:31:41.493" complete="100000">
    <ac:txMkLst xmlns:ac="http://schemas.microsoft.com/office/drawing/2013/main/command">
      <pc:docMk xmlns:pc="http://schemas.microsoft.com/office/powerpoint/2013/main/command"/>
      <pc:sldMk xmlns:pc="http://schemas.microsoft.com/office/powerpoint/2013/main/command" cId="225383819" sldId="296"/>
      <ac:spMk id="3" creationId="{0A8027A9-7C33-9A03-4970-59BA4FB5C32D}"/>
      <ac:txMk cp="41" len="1">
        <ac:context len="44" hash="3081580270"/>
      </ac:txMk>
    </ac:txMkLst>
    <p188:pos x="3176649" y="178129"/>
    <p188:txBody>
      <a:bodyPr/>
      <a:lstStyle/>
      <a:p>
        <a:r>
          <a:rPr lang="en-US"/>
          <a:t>The title here is adapting the PCT to learn 3D crystal structures</a:t>
        </a:r>
      </a:p>
    </p188:txBody>
  </p188:cm>
  <p188:cm id="{8FFCE4C8-DE91-4F76-A3B1-57A372D26D9B}" authorId="{FD037B22-27CB-B92C-19B3-1E2DBC8D8B4F}" status="resolved" created="2024-05-06T15:31:59.962" complete="100000">
    <ac:txMkLst xmlns:ac="http://schemas.microsoft.com/office/drawing/2013/main/command">
      <pc:docMk xmlns:pc="http://schemas.microsoft.com/office/powerpoint/2013/main/command"/>
      <pc:sldMk xmlns:pc="http://schemas.microsoft.com/office/powerpoint/2013/main/command" cId="225383819" sldId="296"/>
      <ac:spMk id="7" creationId="{0731B945-0C86-05FB-6EB4-AAA750F48864}"/>
      <ac:txMk cp="9" len="1">
        <ac:context len="228" hash="2481390123"/>
      </ac:txMk>
    </ac:txMkLst>
    <p188:pos x="2177142" y="207818"/>
    <p188:txBody>
      <a:bodyPr/>
      <a:lstStyle/>
      <a:p>
        <a:r>
          <a:rPr lang="en-US"/>
          <a:t>atom site position (x,y,z)</a:t>
        </a:r>
      </a:p>
    </p188:txBody>
  </p188:cm>
  <p188:cm id="{D012FE39-9CCE-40A5-8F06-B656A5FDAA3A}" authorId="{FD037B22-27CB-B92C-19B3-1E2DBC8D8B4F}" status="resolved" created="2024-05-06T15:32:11.009" complete="100000">
    <ac:txMkLst xmlns:ac="http://schemas.microsoft.com/office/drawing/2013/main/command">
      <pc:docMk xmlns:pc="http://schemas.microsoft.com/office/powerpoint/2013/main/command"/>
      <pc:sldMk xmlns:pc="http://schemas.microsoft.com/office/powerpoint/2013/main/command" cId="225383819" sldId="296"/>
      <ac:spMk id="7" creationId="{0731B945-0C86-05FB-6EB4-AAA750F48864}"/>
      <ac:txMk cp="42" len="7">
        <ac:context len="228" hash="2481390123"/>
      </ac:txMk>
    </ac:txMkLst>
    <p188:pos x="3493324" y="207818"/>
    <p188:txBody>
      <a:bodyPr/>
      <a:lstStyle/>
      <a:p>
        <a:r>
          <a:rPr lang="en-US"/>
          <a:t>(Z)</a:t>
        </a:r>
      </a:p>
    </p188:txBody>
  </p188:cm>
  <p188:cm id="{DDB1EBA8-EE61-4B83-9C1C-D31521A43AA7}" authorId="{FD037B22-27CB-B92C-19B3-1E2DBC8D8B4F}" status="resolved" created="2024-05-06T15:34:48.888" complete="100000">
    <ac:txMkLst xmlns:ac="http://schemas.microsoft.com/office/drawing/2013/main/command">
      <pc:docMk xmlns:pc="http://schemas.microsoft.com/office/powerpoint/2013/main/command"/>
      <pc:sldMk xmlns:pc="http://schemas.microsoft.com/office/powerpoint/2013/main/command" cId="225383819" sldId="296"/>
      <ac:spMk id="7" creationId="{0731B945-0C86-05FB-6EB4-AAA750F48864}"/>
      <ac:txMk cp="73" len="1">
        <ac:context len="228" hash="2481390123"/>
      </ac:txMk>
    </ac:txMkLst>
    <p188:pos x="1969324" y="583870"/>
    <p188:txBody>
      <a:bodyPr/>
      <a:lstStyle/>
      <a:p>
        <a:r>
          <a:rPr lang="en-US"/>
          <a:t>you mean you implemented a fully-connected MLP? How did you chose NN size and architecture (how many hidden layers, or nodes in each layer)?</a:t>
        </a:r>
      </a:p>
    </p188:txBody>
  </p188:cm>
  <p188:cm id="{6D9D4F50-358D-41F2-98B9-4B6E07A277F6}" authorId="{FD037B22-27CB-B92C-19B3-1E2DBC8D8B4F}" status="resolved" created="2024-05-06T15:35:44.530" complete="100000">
    <ac:txMkLst xmlns:ac="http://schemas.microsoft.com/office/drawing/2013/main/command">
      <pc:docMk xmlns:pc="http://schemas.microsoft.com/office/powerpoint/2013/main/command"/>
      <pc:sldMk xmlns:pc="http://schemas.microsoft.com/office/powerpoint/2013/main/command" cId="225383819" sldId="296"/>
      <ac:spMk id="7" creationId="{0731B945-0C86-05FB-6EB4-AAA750F48864}"/>
      <ac:txMk cp="196" len="2">
        <ac:context len="228" hash="2481390123"/>
      </ac:txMk>
    </ac:txMkLst>
    <p188:pos x="1830779" y="1345870"/>
    <p188:txBody>
      <a:bodyPr/>
      <a:lstStyle/>
      <a:p>
        <a:r>
          <a:rPr lang="en-US"/>
          <a:t>masking applied only to...please use more formal language.</a:t>
        </a:r>
      </a:p>
    </p188:txBody>
  </p188:cm>
  <p188:cm id="{A015EDD7-CE7D-4348-817A-638C76F83B9D}" authorId="{FD037B22-27CB-B92C-19B3-1E2DBC8D8B4F}" status="resolved" created="2024-05-06T15:36:28.235" complete="100000">
    <ac:txMkLst xmlns:ac="http://schemas.microsoft.com/office/drawing/2013/main/command">
      <pc:docMk xmlns:pc="http://schemas.microsoft.com/office/powerpoint/2013/main/command"/>
      <pc:sldMk xmlns:pc="http://schemas.microsoft.com/office/powerpoint/2013/main/command" cId="225383819" sldId="296"/>
      <ac:spMk id="7" creationId="{0731B945-0C86-05FB-6EB4-AAA750F48864}"/>
      <ac:txMk cp="139" len="16">
        <ac:context len="228" hash="2481390123"/>
      </ac:txMk>
    </ac:txMkLst>
    <p188:pos x="2177142" y="959922"/>
    <p188:txBody>
      <a:bodyPr/>
      <a:lstStyle/>
      <a:p>
        <a:r>
          <a:rPr lang="en-US"/>
          <a:t>how did you implement the embedding matrix, did you have to train the model to get this?</a:t>
        </a:r>
      </a:p>
    </p188:txBody>
  </p188:cm>
  <p188:cm id="{2EA3469F-90DE-4A82-98B9-DB88DEE470A5}" authorId="{FD037B22-27CB-B92C-19B3-1E2DBC8D8B4F}" status="resolved" created="2024-05-08T07:44:38.148" complete="100000">
    <ac:txMkLst xmlns:ac="http://schemas.microsoft.com/office/drawing/2013/main/command">
      <pc:docMk xmlns:pc="http://schemas.microsoft.com/office/powerpoint/2013/main/command"/>
      <pc:sldMk xmlns:pc="http://schemas.microsoft.com/office/powerpoint/2013/main/command" cId="225383819" sldId="296"/>
      <ac:spMk id="7" creationId="{0731B945-0C86-05FB-6EB4-AAA750F48864}"/>
      <ac:txMk cp="119" len="8">
        <ac:context len="228" hash="2481390123"/>
      </ac:txMk>
    </ac:txMkLst>
    <p188:pos x="6466702" y="679621"/>
    <p188:txBody>
      <a:bodyPr/>
      <a:lstStyle/>
      <a:p>
        <a:r>
          <a:rPr lang="en-US"/>
          <a:t>please use the keyword "position" instead of location. This is called positional encoding...</a:t>
        </a:r>
      </a:p>
    </p188:txBody>
  </p188:cm>
  <p188:cm id="{BB769EC7-696F-47B8-94D4-24189DCB10E1}" authorId="{FD037B22-27CB-B92C-19B3-1E2DBC8D8B4F}" status="resolved" created="2024-05-08T07:45:58.882" complete="100000">
    <ac:deMkLst xmlns:ac="http://schemas.microsoft.com/office/drawing/2013/main/command">
      <pc:docMk xmlns:pc="http://schemas.microsoft.com/office/powerpoint/2013/main/command"/>
      <pc:sldMk xmlns:pc="http://schemas.microsoft.com/office/powerpoint/2013/main/command" cId="225383819" sldId="296"/>
      <ac:picMk id="5" creationId="{7B876F7F-D07E-49AA-7021-57FE112E7841}"/>
    </ac:deMkLst>
    <p188:txBody>
      <a:bodyPr/>
      <a:lstStyle/>
      <a:p>
        <a:r>
          <a:rPr lang="en-US"/>
          <a:t>this figure needs to be adjusted - it should end above your page number</a:t>
        </a:r>
      </a:p>
    </p188:txBody>
  </p188:cm>
</p188:cmLst>
</file>

<file path=ppt/comments/modernComment_12B_F48FF397.xml><?xml version="1.0" encoding="utf-8"?>
<p188:cmLst xmlns:a="http://schemas.openxmlformats.org/drawingml/2006/main" xmlns:r="http://schemas.openxmlformats.org/officeDocument/2006/relationships" xmlns:p188="http://schemas.microsoft.com/office/powerpoint/2018/8/main">
  <p188:cm id="{9F67D75D-6D90-40CD-B099-4AA94DABF7C5}" authorId="{FD037B22-27CB-B92C-19B3-1E2DBC8D8B4F}" status="resolved" created="2024-05-06T15:58:16.711" complete="100000">
    <ac:txMkLst xmlns:ac="http://schemas.microsoft.com/office/drawing/2013/main/command">
      <pc:docMk xmlns:pc="http://schemas.microsoft.com/office/powerpoint/2013/main/command"/>
      <pc:sldMk xmlns:pc="http://schemas.microsoft.com/office/powerpoint/2013/main/command" cId="4103074711" sldId="299"/>
      <ac:spMk id="2" creationId="{6B13E32B-AE6C-A61A-49A6-1E0D74A1A072}"/>
      <ac:txMk cp="4">
        <ac:context len="38" hash="232599199"/>
      </ac:txMk>
    </ac:txMkLst>
    <p188:pos x="2325584" y="178129"/>
    <p188:txBody>
      <a:bodyPr/>
      <a:lstStyle/>
      <a:p>
        <a:r>
          <a:rPr lang="en-US"/>
          <a:t>Title should be OQMD dataset. This slide needs more information on: type of materials, authors/place, reference, qualitative descriptions, etc. Are you using the entire dataset?</a:t>
        </a:r>
      </a:p>
    </p188:txBody>
  </p188:cm>
  <p188:cm id="{75DBCE34-D8A1-48C9-A2ED-9D900B6CC646}" authorId="{FD037B22-27CB-B92C-19B3-1E2DBC8D8B4F}" status="resolved" created="2024-05-06T15:58:47.383" complete="100000">
    <ac:deMkLst xmlns:ac="http://schemas.microsoft.com/office/drawing/2013/main/command">
      <pc:docMk xmlns:pc="http://schemas.microsoft.com/office/powerpoint/2013/main/command"/>
      <pc:sldMk xmlns:pc="http://schemas.microsoft.com/office/powerpoint/2013/main/command" cId="4103074711" sldId="299"/>
      <ac:picMk id="6" creationId="{D6E7FD25-1B4F-F983-7C27-1275D3742C02}"/>
    </ac:deMkLst>
    <p188:txBody>
      <a:bodyPr/>
      <a:lstStyle/>
      <a:p>
        <a:r>
          <a:rPr lang="en-US"/>
          <a:t>this is a really difficult graph to interpret! How about a histogram with the element on the X-axis and a log Y axis?</a:t>
        </a:r>
      </a:p>
    </p188:txBody>
  </p188:cm>
  <p188:cm id="{2B2D7D1D-98D2-4BBE-BA5A-AE091C5A7B5B}" authorId="{FD037B22-27CB-B92C-19B3-1E2DBC8D8B4F}" status="resolved" created="2024-05-06T15:59:33.791" complete="100000">
    <ac:deMkLst xmlns:ac="http://schemas.microsoft.com/office/drawing/2013/main/command">
      <pc:docMk xmlns:pc="http://schemas.microsoft.com/office/powerpoint/2013/main/command"/>
      <pc:sldMk xmlns:pc="http://schemas.microsoft.com/office/powerpoint/2013/main/command" cId="4103074711" sldId="299"/>
      <ac:picMk id="12" creationId="{1B28260B-74B1-4AB5-0D94-0980F0DA7411}"/>
    </ac:deMkLst>
    <p188:txBody>
      <a:bodyPr/>
      <a:lstStyle/>
      <a:p>
        <a:r>
          <a:rPr lang="en-US"/>
          <a:t>x scale should read atoms in unit cell. Is this all the 163k data?</a:t>
        </a:r>
      </a:p>
    </p188:txBody>
  </p188:cm>
  <p188:cm id="{B0B46A88-7AB2-45B2-932B-27E4A92904B0}" authorId="{FD037B22-27CB-B92C-19B3-1E2DBC8D8B4F}" status="resolved" created="2024-05-06T16:00:18.058" complete="100000">
    <ac:deMkLst xmlns:ac="http://schemas.microsoft.com/office/drawing/2013/main/command">
      <pc:docMk xmlns:pc="http://schemas.microsoft.com/office/powerpoint/2013/main/command"/>
      <pc:sldMk xmlns:pc="http://schemas.microsoft.com/office/powerpoint/2013/main/command" cId="4103074711" sldId="299"/>
      <ac:graphicFrameMk id="10" creationId="{2F6475BC-8F85-B36B-6634-AE61107806C6}"/>
    </ac:deMkLst>
    <p188:txBody>
      <a:bodyPr/>
      <a:lstStyle/>
      <a:p>
        <a:r>
          <a:rPr lang="en-US"/>
          <a:t>this table needs a name: top most abundant elements in OQMD dataset. Why stop at 4? You could offer 10.</a:t>
        </a:r>
      </a:p>
    </p188:txBody>
  </p188:cm>
  <p188:cm id="{AC6220DC-3D1E-48F7-9294-809DB93C5DC2}" authorId="{FD037B22-27CB-B92C-19B3-1E2DBC8D8B4F}" status="resolved" created="2024-05-08T07:50:16.195" complete="100000">
    <ac:txMkLst xmlns:ac="http://schemas.microsoft.com/office/drawing/2013/main/command">
      <pc:docMk xmlns:pc="http://schemas.microsoft.com/office/powerpoint/2013/main/command"/>
      <pc:sldMk xmlns:pc="http://schemas.microsoft.com/office/powerpoint/2013/main/command" cId="4103074711" sldId="299"/>
      <ac:spMk id="3" creationId="{C26D7314-8F2B-F2F6-0C67-0E46771F28FC}"/>
      <ac:txMk cp="189" len="3">
        <ac:context len="234" hash="694002918"/>
      </ac:txMk>
    </ac:txMkLst>
    <p188:pos x="3171567" y="1781432"/>
    <p188:txBody>
      <a:bodyPr/>
      <a:lstStyle/>
      <a:p>
        <a:r>
          <a:rPr lang="en-US"/>
          <a:t>reference?</a:t>
        </a:r>
      </a:p>
    </p188:txBody>
  </p188:cm>
  <p188:cm id="{12B714A5-B3F3-40D0-9027-BCFE284D0394}" authorId="{FD037B22-27CB-B92C-19B3-1E2DBC8D8B4F}" status="resolved" created="2024-05-08T16:27:10.798" complete="100000">
    <ac:txMkLst xmlns:ac="http://schemas.microsoft.com/office/drawing/2013/main/command">
      <pc:docMk xmlns:pc="http://schemas.microsoft.com/office/powerpoint/2013/main/command"/>
      <pc:sldMk xmlns:pc="http://schemas.microsoft.com/office/powerpoint/2013/main/command" cId="4103074711" sldId="299"/>
      <ac:spMk id="2" creationId="{6B13E32B-AE6C-A61A-49A6-1E0D74A1A072}"/>
      <ac:txMk cp="0" len="30">
        <ac:context len="38" hash="232599199"/>
      </ac:txMk>
    </ac:txMkLst>
    <p188:pos x="6007100" y="660400"/>
    <p188:txBody>
      <a:bodyPr/>
      <a:lstStyle/>
      <a:p>
        <a:r>
          <a:rPr lang="en-US"/>
          <a:t>this goes first, and (OQMD) in parentheses</a:t>
        </a:r>
      </a:p>
    </p188:txBody>
  </p188:cm>
  <p188:cm id="{B748D832-3712-49D9-8BAD-7B3FBEAD1D9D}" authorId="{FD037B22-27CB-B92C-19B3-1E2DBC8D8B4F}" status="resolved" created="2024-05-08T16:28:10.628" complete="100000">
    <ac:deMkLst xmlns:ac="http://schemas.microsoft.com/office/drawing/2013/main/command">
      <pc:docMk xmlns:pc="http://schemas.microsoft.com/office/powerpoint/2013/main/command"/>
      <pc:sldMk xmlns:pc="http://schemas.microsoft.com/office/powerpoint/2013/main/command" cId="4103074711" sldId="299"/>
      <ac:picMk id="8" creationId="{3F0BB219-0A19-980C-127C-68EB086D82F5}"/>
    </ac:deMkLst>
    <p188:txBody>
      <a:bodyPr/>
      <a:lstStyle/>
      <a:p>
        <a:r>
          <a:rPr lang="en-US"/>
          <a:t>for these images, it would help to have them smaller, with thick plot outlines and very large labels. Nice titles though!</a:t>
        </a:r>
      </a:p>
    </p188:txBody>
  </p188:cm>
</p188:cmLst>
</file>

<file path=ppt/comments/modernComment_12D_4A2183C2.xml><?xml version="1.0" encoding="utf-8"?>
<p188:cmLst xmlns:a="http://schemas.openxmlformats.org/drawingml/2006/main" xmlns:r="http://schemas.openxmlformats.org/officeDocument/2006/relationships" xmlns:p188="http://schemas.microsoft.com/office/powerpoint/2018/8/main">
  <p188:cm id="{414CA7FB-5EFA-4BE8-B157-DEE03D54316E}" authorId="{FD037B22-27CB-B92C-19B3-1E2DBC8D8B4F}" status="resolved" created="2024-05-06T16:01:00.355" complete="100000">
    <ac:txMkLst xmlns:ac="http://schemas.microsoft.com/office/drawing/2013/main/command">
      <pc:docMk xmlns:pc="http://schemas.microsoft.com/office/powerpoint/2013/main/command"/>
      <pc:sldMk xmlns:pc="http://schemas.microsoft.com/office/powerpoint/2013/main/command" cId="1243710402" sldId="301"/>
      <ac:spMk id="8" creationId="{2237143D-2521-6A42-07AE-F6D444E0BDD5}"/>
      <ac:txMk cp="24" len="11">
        <ac:context len="102" hash="1195072693"/>
      </ac:txMk>
    </ac:txMkLst>
    <p188:pos x="3028207" y="207818"/>
    <p188:txBody>
      <a:bodyPr/>
      <a:lstStyle/>
      <a:p>
        <a:r>
          <a:rPr lang="en-US"/>
          <a:t>you should state that random masking is the standard approach</a:t>
        </a:r>
      </a:p>
    </p188:txBody>
  </p188:cm>
  <p188:cm id="{28649D9A-7285-4051-AEF2-C162C32433C6}" authorId="{FD037B22-27CB-B92C-19B3-1E2DBC8D8B4F}" status="resolved" created="2024-05-06T16:01:18.325" complete="100000">
    <ac:txMkLst xmlns:ac="http://schemas.microsoft.com/office/drawing/2013/main/command">
      <pc:docMk xmlns:pc="http://schemas.microsoft.com/office/powerpoint/2013/main/command"/>
      <pc:sldMk xmlns:pc="http://schemas.microsoft.com/office/powerpoint/2013/main/command" cId="1243710402" sldId="301"/>
      <ac:spMk id="8" creationId="{2237143D-2521-6A42-07AE-F6D444E0BDD5}"/>
      <ac:txMk cp="50" len="15">
        <ac:context len="102" hash="1195072693"/>
      </ac:txMk>
    </ac:txMkLst>
    <p188:pos x="6313714" y="207818"/>
    <p188:txBody>
      <a:bodyPr/>
      <a:lstStyle/>
      <a:p>
        <a:r>
          <a:rPr lang="en-US"/>
          <a:t>you should indicate why on the slide.</a:t>
        </a:r>
      </a:p>
    </p188:txBody>
  </p188:cm>
  <p188:cm id="{5CD575B6-C6DE-44EF-A8F7-71C84198E766}" authorId="{FD037B22-27CB-B92C-19B3-1E2DBC8D8B4F}" status="resolved" created="2024-05-06T16:01:36.388" complete="100000">
    <ac:txMkLst xmlns:ac="http://schemas.microsoft.com/office/drawing/2013/main/command">
      <pc:docMk xmlns:pc="http://schemas.microsoft.com/office/powerpoint/2013/main/command"/>
      <pc:sldMk xmlns:pc="http://schemas.microsoft.com/office/powerpoint/2013/main/command" cId="1243710402" sldId="301"/>
      <ac:spMk id="8" creationId="{2237143D-2521-6A42-07AE-F6D444E0BDD5}"/>
      <ac:txMk cp="78" len="9">
        <ac:context len="102" hash="1195072693"/>
      </ac:txMk>
    </ac:txMkLst>
    <p188:pos x="6115792" y="583870"/>
    <p188:txBody>
      <a:bodyPr/>
      <a:lstStyle/>
      <a:p>
        <a:r>
          <a:rPr lang="en-US"/>
          <a:t>weighted by what?</a:t>
        </a:r>
      </a:p>
    </p188:txBody>
  </p188:cm>
  <p188:cm id="{03282049-EE51-4C91-BD28-DE28A5F1A03B}" authorId="{FD037B22-27CB-B92C-19B3-1E2DBC8D8B4F}" status="resolved" created="2024-05-06T16:02:05.685" complete="100000">
    <ac:deMkLst xmlns:ac="http://schemas.microsoft.com/office/drawing/2013/main/command">
      <pc:docMk xmlns:pc="http://schemas.microsoft.com/office/powerpoint/2013/main/command"/>
      <pc:sldMk xmlns:pc="http://schemas.microsoft.com/office/powerpoint/2013/main/command" cId="1243710402" sldId="301"/>
      <ac:picMk id="5" creationId="{12B6B331-DD9D-2FE4-D433-CC7A2D540269}"/>
    </ac:deMkLst>
    <p188:txBody>
      <a:bodyPr/>
      <a:lstStyle/>
      <a:p>
        <a:r>
          <a:rPr lang="en-US"/>
          <a:t>all these need extensive labelling of axes and colour scales. Also, titles. </a:t>
        </a:r>
      </a:p>
    </p188:txBody>
  </p188:cm>
</p188:cmLst>
</file>

<file path=ppt/comments/modernComment_12E_BB2EFCBF.xml><?xml version="1.0" encoding="utf-8"?>
<p188:cmLst xmlns:a="http://schemas.openxmlformats.org/drawingml/2006/main" xmlns:r="http://schemas.openxmlformats.org/officeDocument/2006/relationships" xmlns:p188="http://schemas.microsoft.com/office/powerpoint/2018/8/main">
  <p188:cm id="{6D4C6B2C-7605-44D5-8145-D3B3DF0DDBF8}" authorId="{FD037B22-27CB-B92C-19B3-1E2DBC8D8B4F}" status="resolved" created="2024-05-06T16:02:44.218" complete="100000">
    <ac:txMkLst xmlns:ac="http://schemas.microsoft.com/office/drawing/2013/main/command">
      <pc:docMk xmlns:pc="http://schemas.microsoft.com/office/powerpoint/2013/main/command"/>
      <pc:sldMk xmlns:pc="http://schemas.microsoft.com/office/powerpoint/2013/main/command" cId="3140418751" sldId="302"/>
      <ac:spMk id="2" creationId="{19885CD3-5E17-916F-3A93-02C2533BB434}"/>
      <ac:txMk cp="0" len="1">
        <ac:context len="47" hash="1773674431"/>
      </ac:txMk>
    </ac:txMkLst>
    <p188:pos x="5551714" y="178129"/>
    <p188:txBody>
      <a:bodyPr/>
      <a:lstStyle/>
      <a:p>
        <a:r>
          <a:rPr lang="en-US"/>
          <a:t>this is a redundant title - people already know what this is. Maybe call this: Learning inorganic chemistry with point clouds.</a:t>
        </a:r>
      </a:p>
    </p188:txBody>
  </p188:cm>
  <p188:cm id="{DAC73AF0-AAC3-4D4F-9E9D-1BBDBAA0FE87}" authorId="{FD037B22-27CB-B92C-19B3-1E2DBC8D8B4F}" status="resolved" created="2024-05-06T16:03:02.999" complete="100000">
    <ac:txMkLst xmlns:ac="http://schemas.microsoft.com/office/drawing/2013/main/command">
      <pc:docMk xmlns:pc="http://schemas.microsoft.com/office/powerpoint/2013/main/command"/>
      <pc:sldMk xmlns:pc="http://schemas.microsoft.com/office/powerpoint/2013/main/command" cId="3140418751" sldId="302"/>
      <ac:spMk id="8" creationId="{E34B9AAE-7B5F-8D92-5750-9FD550698A84}"/>
      <ac:txMk cp="6">
        <ac:context len="207" hash="3542726475"/>
      </ac:txMk>
    </ac:txMkLst>
    <p188:pos x="1553688" y="207818"/>
    <p188:txBody>
      <a:bodyPr/>
      <a:lstStyle/>
      <a:p>
        <a:r>
          <a:rPr lang="en-US"/>
          <a:t>do you mean a PCT? Be consistent with naming.</a:t>
        </a:r>
      </a:p>
    </p188:txBody>
  </p188:cm>
  <p188:cm id="{D7C355C6-442F-496C-A146-D07FF7632AE2}" authorId="{FD037B22-27CB-B92C-19B3-1E2DBC8D8B4F}" status="resolved" created="2024-05-06T16:03:20.859" complete="100000">
    <ac:txMkLst xmlns:ac="http://schemas.microsoft.com/office/drawing/2013/main/command">
      <pc:docMk xmlns:pc="http://schemas.microsoft.com/office/powerpoint/2013/main/command"/>
      <pc:sldMk xmlns:pc="http://schemas.microsoft.com/office/powerpoint/2013/main/command" cId="3140418751" sldId="302"/>
      <ac:spMk id="8" creationId="{E34B9AAE-7B5F-8D92-5750-9FD550698A84}"/>
      <ac:txMk cp="8" len="28">
        <ac:context len="207" hash="3542726475"/>
      </ac:txMk>
    </ac:txMkLst>
    <p188:pos x="5789220" y="207818"/>
    <p188:txBody>
      <a:bodyPr/>
      <a:lstStyle/>
      <a:p>
        <a:r>
          <a:rPr lang="en-US"/>
          <a:t>there was no mention of metrics in the last slide of Results. How is this evaluated?</a:t>
        </a:r>
      </a:p>
    </p188:txBody>
  </p188:cm>
  <p188:cm id="{6B31B138-6943-4E1B-97CA-C8D7CE215CE5}" authorId="{FD037B22-27CB-B92C-19B3-1E2DBC8D8B4F}" status="resolved" created="2024-05-06T16:04:07.986" complete="100000">
    <ac:txMkLst xmlns:ac="http://schemas.microsoft.com/office/drawing/2013/main/command">
      <pc:docMk xmlns:pc="http://schemas.microsoft.com/office/powerpoint/2013/main/command"/>
      <pc:sldMk xmlns:pc="http://schemas.microsoft.com/office/powerpoint/2013/main/command" cId="3140418751" sldId="302"/>
      <ac:spMk id="8" creationId="{E34B9AAE-7B5F-8D92-5750-9FD550698A84}"/>
      <ac:txMk cp="47">
        <ac:context len="207" hash="3542726475"/>
      </ac:txMk>
    </ac:txMkLst>
    <p188:pos x="969818" y="583870"/>
    <p188:txBody>
      <a:bodyPr/>
      <a:lstStyle/>
      <a:p>
        <a:r>
          <a:rPr lang="en-US"/>
          <a:t>I see no black areas. Do you mean black borders? I would add this with arrows on top of the image. Same with White borders.</a:t>
        </a:r>
      </a:p>
    </p188:txBody>
  </p188:cm>
  <p188:cm id="{7BA52414-D62E-46AE-9A09-4279166B0858}" authorId="{FD037B22-27CB-B92C-19B3-1E2DBC8D8B4F}" status="resolved" created="2024-05-06T16:04:49.768" complete="100000">
    <ac:deMkLst xmlns:ac="http://schemas.microsoft.com/office/drawing/2013/main/command">
      <pc:docMk xmlns:pc="http://schemas.microsoft.com/office/powerpoint/2013/main/command"/>
      <pc:sldMk xmlns:pc="http://schemas.microsoft.com/office/powerpoint/2013/main/command" cId="3140418751" sldId="302"/>
      <ac:picMk id="6" creationId="{2A643FCA-CAAB-86CC-E87B-190C7C6F5048}"/>
    </ac:deMkLst>
    <p188:txBody>
      <a:bodyPr/>
      <a:lstStyle/>
      <a:p>
        <a:r>
          <a:rPr lang="en-US"/>
          <a:t>what is the difference between image on left and right? You need titles. What does red/blue mean in this example?</a:t>
        </a:r>
      </a:p>
    </p188:txBody>
  </p188:cm>
  <p188:cm id="{03935DED-283E-4FCE-B27C-1B2EBAFC3221}" authorId="{FD037B22-27CB-B92C-19B3-1E2DBC8D8B4F}" status="resolved" created="2024-05-08T16:29:48.537" complete="100000">
    <ac:deMkLst xmlns:ac="http://schemas.microsoft.com/office/drawing/2013/main/command">
      <pc:docMk xmlns:pc="http://schemas.microsoft.com/office/powerpoint/2013/main/command"/>
      <pc:sldMk xmlns:pc="http://schemas.microsoft.com/office/powerpoint/2013/main/command" cId="3140418751" sldId="302"/>
      <ac:picMk id="5" creationId="{F1C470D0-92F7-6E4F-2C13-E9704FD789BF}"/>
    </ac:deMkLst>
    <p188:txBody>
      <a:bodyPr/>
      <a:lstStyle/>
      <a:p>
        <a:r>
          <a:rPr lang="en-US"/>
          <a:t>here this figure does little - it's the same figure on the right? I would omit and again make the left-right layout, with the text on the left. That allows you to make the figure larger! </a:t>
        </a:r>
      </a:p>
    </p188:txBody>
  </p188:cm>
  <p188:cm id="{366EF53F-94EB-4D6F-AD0B-9811C90BA543}" authorId="{FD037B22-27CB-B92C-19B3-1E2DBC8D8B4F}" status="resolved" created="2024-05-08T16:29:57.193" complete="100000">
    <ac:txMkLst xmlns:ac="http://schemas.microsoft.com/office/drawing/2013/main/command">
      <pc:docMk xmlns:pc="http://schemas.microsoft.com/office/powerpoint/2013/main/command"/>
      <pc:sldMk xmlns:pc="http://schemas.microsoft.com/office/powerpoint/2013/main/command" cId="3140418751" sldId="302"/>
      <ac:spMk id="9" creationId="{BC58540C-D405-FEC6-98C3-A1B015CEAC08}"/>
      <ac:txMk cp="31" len="7">
        <ac:context len="79" hash="3187363540"/>
      </ac:txMk>
    </ac:txMkLst>
    <p188:pos x="1397000" y="558800"/>
    <p188:txBody>
      <a:bodyPr/>
      <a:lstStyle/>
      <a:p>
        <a:r>
          <a:rPr lang="en-US"/>
          <a:t>= outline</a:t>
        </a:r>
      </a:p>
    </p188:txBody>
  </p188:cm>
  <p188:cm id="{B92CF237-AAB0-412E-80FA-F854EDCEE63F}" authorId="{FD037B22-27CB-B92C-19B3-1E2DBC8D8B4F}" status="resolved" created="2024-05-10T16:26:39.904" complete="100000">
    <ac:txMkLst xmlns:ac="http://schemas.microsoft.com/office/drawing/2013/main/command">
      <pc:docMk xmlns:pc="http://schemas.microsoft.com/office/powerpoint/2013/main/command"/>
      <pc:sldMk xmlns:pc="http://schemas.microsoft.com/office/powerpoint/2013/main/command" cId="3140418751" sldId="302"/>
      <ac:spMk id="8" creationId="{E34B9AAE-7B5F-8D92-5750-9FD550698A84}"/>
      <ac:txMk cp="85" len="7">
        <ac:context len="207" hash="3542726475"/>
      </ac:txMk>
    </ac:txMkLst>
    <p188:pos x="818744" y="818744"/>
    <p188:txBody>
      <a:bodyPr/>
      <a:lstStyle/>
      <a:p>
        <a:r>
          <a:rPr lang="en-US"/>
          <a:t>can you adjust the formatting? Does this show up correctly on your computer?</a:t>
        </a:r>
      </a:p>
    </p188:txBody>
  </p188:cm>
</p188:cmLst>
</file>

<file path=ppt/comments/modernComment_12F_5399D570.xml><?xml version="1.0" encoding="utf-8"?>
<p188:cmLst xmlns:a="http://schemas.openxmlformats.org/drawingml/2006/main" xmlns:r="http://schemas.openxmlformats.org/officeDocument/2006/relationships" xmlns:p188="http://schemas.microsoft.com/office/powerpoint/2018/8/main">
  <p188:cm id="{AF3E7055-88C5-42EF-BDDD-BF2DFA62BFD9}" authorId="{FD037B22-27CB-B92C-19B3-1E2DBC8D8B4F}" status="resolved" created="2024-05-06T16:07:22.194" complete="100000">
    <ac:txMkLst xmlns:ac="http://schemas.microsoft.com/office/drawing/2013/main/command">
      <pc:docMk xmlns:pc="http://schemas.microsoft.com/office/powerpoint/2013/main/command"/>
      <pc:sldMk xmlns:pc="http://schemas.microsoft.com/office/powerpoint/2013/main/command" cId="1402590576" sldId="303"/>
      <ac:spMk id="2" creationId="{2D79A387-A29D-AD21-282D-22FF19B60264}"/>
      <ac:txMk cp="55">
        <ac:context len="56" hash="421646038"/>
      </ac:txMk>
    </ac:txMkLst>
    <p188:pos x="6947064" y="178129"/>
    <p188:txBody>
      <a:bodyPr/>
      <a:lstStyle/>
      <a:p>
        <a:r>
          <a:rPr lang="en-US"/>
          <a:t>so this is effect of different descriptors on the ML predictions?</a:t>
        </a:r>
      </a:p>
    </p188:txBody>
  </p188:cm>
  <p188:cm id="{35122520-BC22-48F7-AFE1-CBCF0A42B167}" authorId="{FD037B22-27CB-B92C-19B3-1E2DBC8D8B4F}" status="resolved" created="2024-05-08T16:31:11.477" complete="100000">
    <pc:sldMkLst xmlns:pc="http://schemas.microsoft.com/office/powerpoint/2013/main/command">
      <pc:docMk/>
      <pc:sldMk cId="1402590576" sldId="303"/>
    </pc:sldMkLst>
    <p188:txBody>
      <a:bodyPr/>
      <a:lstStyle/>
      <a:p>
        <a:r>
          <a:rPr lang="en-US"/>
          <a:t>OK - I think we need to put the other slide back in. I meant for us to discuss this today and how you can show the data in a different way, because I simply cannot follow your findings from the periodic table of elements. I think it is really important that we show at least one application. </a:t>
        </a:r>
      </a:p>
    </p188:txBody>
  </p188:cm>
</p188:cmLst>
</file>

<file path=ppt/comments/modernComment_131_4D180E29.xml><?xml version="1.0" encoding="utf-8"?>
<p188:cmLst xmlns:a="http://schemas.openxmlformats.org/drawingml/2006/main" xmlns:r="http://schemas.openxmlformats.org/officeDocument/2006/relationships" xmlns:p188="http://schemas.microsoft.com/office/powerpoint/2018/8/main">
  <p188:cm id="{D2E7C02B-DE96-45EA-8C97-648E39669A2C}" authorId="{FD037B22-27CB-B92C-19B3-1E2DBC8D8B4F}" status="resolved" created="2024-05-06T16:10:16.480" complete="100000">
    <ac:txMkLst xmlns:ac="http://schemas.microsoft.com/office/drawing/2013/main/command">
      <pc:docMk xmlns:pc="http://schemas.microsoft.com/office/powerpoint/2013/main/command"/>
      <pc:sldMk xmlns:pc="http://schemas.microsoft.com/office/powerpoint/2013/main/command" cId="1293422121" sldId="305"/>
      <ac:spMk id="8" creationId="{C6B67891-8F78-5BD2-BA89-86E0998C343D}"/>
      <ac:txMk cp="16">
        <ac:context len="115" hash="3931499166"/>
      </ac:txMk>
    </ac:txMkLst>
    <p188:pos x="5462649" y="207818"/>
    <p188:txBody>
      <a:bodyPr/>
      <a:lstStyle/>
      <a:p>
        <a:r>
          <a:rPr lang="en-US"/>
          <a:t>this is the part where the chemistry is learned? And the point of this test/visualisation is what? </a:t>
        </a:r>
      </a:p>
    </p188:txBody>
  </p188:cm>
  <p188:cm id="{F88EF643-E417-43DC-AEB4-EF38138A20FA}" authorId="{FD037B22-27CB-B92C-19B3-1E2DBC8D8B4F}" status="resolved" created="2024-05-06T16:10:29.417" complete="100000">
    <ac:txMkLst xmlns:ac="http://schemas.microsoft.com/office/drawing/2013/main/command">
      <pc:docMk xmlns:pc="http://schemas.microsoft.com/office/powerpoint/2013/main/command"/>
      <pc:sldMk xmlns:pc="http://schemas.microsoft.com/office/powerpoint/2013/main/command" cId="1293422121" sldId="305"/>
      <ac:spMk id="8" creationId="{C6B67891-8F78-5BD2-BA89-86E0998C343D}"/>
      <ac:txMk cp="90" len="13">
        <ac:context len="115" hash="3931499166"/>
      </ac:txMk>
    </ac:txMkLst>
    <p188:pos x="7313220" y="583870"/>
    <p188:txBody>
      <a:bodyPr/>
      <a:lstStyle/>
      <a:p>
        <a:r>
          <a:rPr lang="en-US"/>
          <a:t>why? What is the purpose?</a:t>
        </a:r>
      </a:p>
    </p188:txBody>
  </p188:cm>
  <p188:cm id="{02BAB3B7-3056-44B5-BF6F-33114543C366}" authorId="{FD037B22-27CB-B92C-19B3-1E2DBC8D8B4F}" status="resolved" created="2024-05-06T16:11:11.716" complete="100000">
    <ac:deMkLst xmlns:ac="http://schemas.microsoft.com/office/drawing/2013/main/command">
      <pc:docMk xmlns:pc="http://schemas.microsoft.com/office/powerpoint/2013/main/command"/>
      <pc:sldMk xmlns:pc="http://schemas.microsoft.com/office/powerpoint/2013/main/command" cId="1293422121" sldId="305"/>
      <ac:spMk id="7" creationId="{92CBB041-3D18-040E-8D95-1C86DC48EA9B}"/>
    </ac:deMkLst>
    <p188:txBody>
      <a:bodyPr/>
      <a:lstStyle/>
      <a:p>
        <a:r>
          <a:rPr lang="en-US"/>
          <a:t>you mean these are all the compounds that contain these elements? In the entire OQMD?</a:t>
        </a:r>
      </a:p>
    </p188:txBody>
  </p188:cm>
  <p188:cm id="{5CD5941B-E40C-41AC-8A51-6AED4A6C0D03}" authorId="{FD037B22-27CB-B92C-19B3-1E2DBC8D8B4F}" status="resolved" created="2024-05-06T16:11:25.028" complete="100000">
    <ac:txMkLst xmlns:ac="http://schemas.microsoft.com/office/drawing/2013/main/command">
      <pc:docMk xmlns:pc="http://schemas.microsoft.com/office/powerpoint/2013/main/command"/>
      <pc:sldMk xmlns:pc="http://schemas.microsoft.com/office/powerpoint/2013/main/command" cId="1293422121" sldId="305"/>
      <ac:spMk id="2" creationId="{F87AF4A2-B1A4-AA16-F753-41FCC659D50A}"/>
      <ac:txMk cp="43">
        <ac:context len="44" hash="2380644650"/>
      </ac:txMk>
    </ac:txMkLst>
    <p188:pos x="5907974" y="178129"/>
    <p188:txBody>
      <a:bodyPr/>
      <a:lstStyle/>
      <a:p>
        <a:r>
          <a:rPr lang="en-US"/>
          <a:t>title should reflect the purpose.</a:t>
        </a:r>
      </a:p>
    </p188:txBody>
  </p188:cm>
  <p188:cm id="{DE61E92F-6AC5-41C1-B544-BE76456B4EE2}" authorId="{FD037B22-27CB-B92C-19B3-1E2DBC8D8B4F}" status="resolved" created="2024-05-06T16:14:00.439" complete="100000">
    <ac:deMkLst xmlns:ac="http://schemas.microsoft.com/office/drawing/2013/main/command">
      <pc:docMk xmlns:pc="http://schemas.microsoft.com/office/powerpoint/2013/main/command"/>
      <pc:sldMk xmlns:pc="http://schemas.microsoft.com/office/powerpoint/2013/main/command" cId="1293422121" sldId="305"/>
      <ac:picMk id="3" creationId="{088F0D9B-3835-50DA-59C2-B44EFE0F7AB8}"/>
    </ac:deMkLst>
    <p188:txBody>
      <a:bodyPr/>
      <a:lstStyle/>
      <a:p>
        <a:r>
          <a:rPr lang="en-US"/>
          <a:t>axes need labelling</a:t>
        </a:r>
      </a:p>
    </p188:txBody>
  </p188:cm>
  <p188:cm id="{83B81BC8-F710-4EB9-AF52-7069577ABD84}" authorId="{FD037B22-27CB-B92C-19B3-1E2DBC8D8B4F}" status="resolved" created="2024-05-08T16:31:46.509" complete="100000">
    <ac:deMkLst xmlns:ac="http://schemas.microsoft.com/office/drawing/2013/main/command">
      <pc:docMk xmlns:pc="http://schemas.microsoft.com/office/powerpoint/2013/main/command"/>
      <pc:sldMk xmlns:pc="http://schemas.microsoft.com/office/powerpoint/2013/main/command" cId="1293422121" sldId="305"/>
      <ac:spMk id="8" creationId="{C6B67891-8F78-5BD2-BA89-86E0998C343D}"/>
    </ac:deMkLst>
    <p188:txBody>
      <a:bodyPr/>
      <a:lstStyle/>
      <a:p>
        <a:r>
          <a:rPr lang="en-US"/>
          <a:t>again, please stay away from full sentences and go for short style with keywords.</a:t>
        </a:r>
      </a:p>
    </p188:txBody>
  </p188:cm>
</p188:cmLst>
</file>

<file path=ppt/comments/modernComment_132_5BAC6B85.xml><?xml version="1.0" encoding="utf-8"?>
<p188:cmLst xmlns:a="http://schemas.openxmlformats.org/drawingml/2006/main" xmlns:r="http://schemas.openxmlformats.org/officeDocument/2006/relationships" xmlns:p188="http://schemas.microsoft.com/office/powerpoint/2018/8/main">
  <p188:cm id="{9C10A955-9431-4A2A-95AE-6AD7CD74D221}" authorId="{FD037B22-27CB-B92C-19B3-1E2DBC8D8B4F}" status="resolved" created="2024-05-06T15:28:11.190" complete="100000">
    <ac:txMkLst xmlns:ac="http://schemas.microsoft.com/office/drawing/2013/main/command">
      <pc:docMk xmlns:pc="http://schemas.microsoft.com/office/powerpoint/2013/main/command"/>
      <pc:sldMk xmlns:pc="http://schemas.microsoft.com/office/powerpoint/2013/main/command" cId="1538026373" sldId="306"/>
      <ac:spMk id="7" creationId="{A66DE2D3-D4F5-4276-F473-22F1662E68EF}"/>
      <ac:txMk cp="101" len="11">
        <ac:context len="229" hash="2516041524"/>
      </ac:txMk>
    </ac:txMkLst>
    <p188:pos x="2523506" y="860961"/>
    <p188:txBody>
      <a:bodyPr/>
      <a:lstStyle/>
      <a:p>
        <a:r>
          <a:rPr lang="en-US"/>
          <a:t>for the points?</a:t>
        </a:r>
      </a:p>
    </p188:txBody>
  </p188:cm>
  <p188:cm id="{1720FF9D-47E3-42BA-B865-2B36FBE01BBB}" authorId="{FD037B22-27CB-B92C-19B3-1E2DBC8D8B4F}" status="resolved" created="2024-05-06T15:29:52.881" complete="100000">
    <ac:txMkLst xmlns:ac="http://schemas.microsoft.com/office/drawing/2013/main/command">
      <pc:docMk xmlns:pc="http://schemas.microsoft.com/office/powerpoint/2013/main/command"/>
      <pc:sldMk xmlns:pc="http://schemas.microsoft.com/office/powerpoint/2013/main/command" cId="1538026373" sldId="306"/>
      <ac:spMk id="7" creationId="{A66DE2D3-D4F5-4276-F473-22F1662E68EF}"/>
      <ac:txMk cp="180" len="19">
        <ac:context len="229" hash="2516041524"/>
      </ac:txMk>
    </ac:txMkLst>
    <p188:pos x="4572000" y="1237012"/>
    <p188:txBody>
      <a:bodyPr/>
      <a:lstStyle/>
      <a:p>
        <a:r>
          <a:rPr lang="en-US"/>
          <a:t>for the architecture below, but this is variable depending on the use case? Or is it always 3.7M, also for us?</a:t>
        </a:r>
      </a:p>
    </p188:txBody>
  </p188:cm>
  <p188:cm id="{91C1FD8A-4213-4E22-B53A-96377EE1FF68}" authorId="{FD037B22-27CB-B92C-19B3-1E2DBC8D8B4F}" status="resolved" created="2024-05-06T15:30:14.631" complete="100000">
    <ac:deMkLst xmlns:ac="http://schemas.microsoft.com/office/drawing/2013/main/command">
      <pc:docMk xmlns:pc="http://schemas.microsoft.com/office/powerpoint/2013/main/command"/>
      <pc:sldMk xmlns:pc="http://schemas.microsoft.com/office/powerpoint/2013/main/command" cId="1538026373" sldId="306"/>
      <ac:spMk id="5" creationId="{05A95821-35FF-99D4-9F85-DB2AA9485D7C}"/>
    </ac:deMkLst>
    <p188:txBody>
      <a:bodyPr/>
      <a:lstStyle/>
      <a:p>
        <a:r>
          <a:rPr lang="en-US"/>
          <a:t>maybe increase the font a bit for the reference</a:t>
        </a:r>
      </a:p>
    </p188:txBody>
  </p188:cm>
  <p188:cm id="{7777F48E-757B-47BC-8973-250751DF14AC}" authorId="{FD037B22-27CB-B92C-19B3-1E2DBC8D8B4F}" status="resolved" created="2024-05-06T15:31:16.898" complete="100000">
    <ac:txMkLst xmlns:ac="http://schemas.microsoft.com/office/drawing/2013/main/command">
      <pc:docMk xmlns:pc="http://schemas.microsoft.com/office/powerpoint/2013/main/command"/>
      <pc:sldMk xmlns:pc="http://schemas.microsoft.com/office/powerpoint/2013/main/command" cId="1538026373" sldId="306"/>
      <ac:spMk id="2" creationId="{96276088-9A4D-41ED-4785-05CB9AA1494C}"/>
      <ac:txMk cp="6" len="12">
        <ac:context len="31" hash="1946817460"/>
      </ac:txMk>
    </ac:txMkLst>
    <p188:pos x="1246909" y="178129"/>
    <p188:txBody>
      <a:bodyPr/>
      <a:lstStyle/>
      <a:p>
        <a:r>
          <a:rPr lang="en-US"/>
          <a:t>maybe add here NN or Transformer or Treating atoms as a point cloud </a:t>
        </a:r>
      </a:p>
    </p188:txBody>
  </p188:cm>
</p188:cmLst>
</file>

<file path=ppt/comments/modernComment_133_FCF35CDC.xml><?xml version="1.0" encoding="utf-8"?>
<p188:cmLst xmlns:a="http://schemas.openxmlformats.org/drawingml/2006/main" xmlns:r="http://schemas.openxmlformats.org/officeDocument/2006/relationships" xmlns:p188="http://schemas.microsoft.com/office/powerpoint/2018/8/main">
  <p188:cm id="{C2EE8233-9A86-4ECA-9396-E06D9239AC2E}" authorId="{8322C759-6D05-4CFC-F077-1DABEDC292EB}" status="resolved" created="2024-05-03T13:36:03.932" complete="100000">
    <pc:sldMkLst xmlns:pc="http://schemas.microsoft.com/office/powerpoint/2013/main/command">
      <pc:docMk/>
      <pc:sldMk cId="4243807452" sldId="307"/>
    </pc:sldMkLst>
    <p188:txBody>
      <a:bodyPr/>
      <a:lstStyle/>
      <a:p>
        <a:r>
          <a:rPr lang="en-US"/>
          <a:t>You're missing a title.</a:t>
        </a:r>
      </a:p>
    </p188:txBody>
  </p188:cm>
  <p188:cm id="{88BCDD49-6FF8-4E19-996F-265DB9153378}" authorId="{FD037B22-27CB-B92C-19B3-1E2DBC8D8B4F}" status="resolved" created="2024-05-06T15:37:44.847" complete="100000">
    <ac:txMkLst xmlns:ac="http://schemas.microsoft.com/office/drawing/2013/main/command">
      <pc:docMk xmlns:pc="http://schemas.microsoft.com/office/powerpoint/2013/main/command"/>
      <pc:sldMk xmlns:pc="http://schemas.microsoft.com/office/powerpoint/2013/main/command" cId="4243807452" sldId="307"/>
      <ac:spMk id="6" creationId="{207FE3CC-C97D-6DAE-9322-0E03D2EAC99A}"/>
      <ac:txMk cp="0" len="25">
        <ac:context len="26" hash="3934745576"/>
      </ac:txMk>
    </ac:txMkLst>
    <p188:pos x="4473038" y="178129"/>
    <p188:replyLst>
      <p188:reply id="{3EF007D2-4141-4AFF-9F37-9D8078535F53}" authorId="{FD037B22-27CB-B92C-19B3-1E2DBC8D8B4F}" created="2024-05-06T15:38:15.192">
        <p188:txBody>
          <a:bodyPr/>
          <a:lstStyle/>
          <a:p>
            <a:r>
              <a:rPr lang="en-US"/>
              <a:t>also, is this the same chemical system shown in 3 different ways? What is the material name and what are the atom names? Please label the image on the left.</a:t>
            </a:r>
          </a:p>
        </p188:txBody>
      </p188:reply>
    </p188:replyLst>
    <p188:txBody>
      <a:bodyPr/>
      <a:lstStyle/>
      <a:p>
        <a:r>
          <a:rPr lang="en-US"/>
          <a:t>this slide needs practical examples (how do you represent a point cloud? How do you build a CM?) and references.</a:t>
        </a:r>
      </a:p>
    </p188:txBody>
  </p188:cm>
</p188:cmLst>
</file>

<file path=ppt/comments/modernComment_134_CCB8C0C6.xml><?xml version="1.0" encoding="utf-8"?>
<p188:cmLst xmlns:a="http://schemas.openxmlformats.org/drawingml/2006/main" xmlns:r="http://schemas.openxmlformats.org/officeDocument/2006/relationships" xmlns:p188="http://schemas.microsoft.com/office/powerpoint/2018/8/main">
  <p188:cm id="{67B3523B-4BD6-454F-8702-29F78E5E57C2}" authorId="{FD037B22-27CB-B92C-19B3-1E2DBC8D8B4F}" status="resolved" created="2024-05-06T15:38:47.864" complete="100000">
    <ac:txMkLst xmlns:ac="http://schemas.microsoft.com/office/drawing/2013/main/command">
      <pc:docMk xmlns:pc="http://schemas.microsoft.com/office/powerpoint/2013/main/command"/>
      <pc:sldMk xmlns:pc="http://schemas.microsoft.com/office/powerpoint/2013/main/command" cId="3434660038" sldId="308"/>
      <ac:spMk id="8" creationId="{2DEDCA90-166D-8652-37E7-040D1BAD80E4}"/>
      <ac:txMk cp="16" len="36">
        <ac:context len="245" hash="1738812405"/>
      </ac:txMk>
    </ac:txMkLst>
    <p188:pos x="5215246" y="207818"/>
    <p188:txBody>
      <a:bodyPr/>
      <a:lstStyle/>
      <a:p>
        <a:r>
          <a:rPr lang="en-US"/>
          <a:t>of what? Atomic species?</a:t>
        </a:r>
      </a:p>
    </p188:txBody>
  </p188:cm>
  <p188:cm id="{018BA13A-6949-40C8-A257-F33501BB0CFE}" authorId="{FD037B22-27CB-B92C-19B3-1E2DBC8D8B4F}" status="resolved" created="2024-05-06T15:39:05.240" complete="100000">
    <ac:txMkLst xmlns:ac="http://schemas.microsoft.com/office/drawing/2013/main/command">
      <pc:docMk xmlns:pc="http://schemas.microsoft.com/office/powerpoint/2013/main/command"/>
      <pc:sldMk xmlns:pc="http://schemas.microsoft.com/office/powerpoint/2013/main/command" cId="3434660038" sldId="308"/>
      <ac:spMk id="7" creationId="{789F19CB-2E5D-8179-9169-13978E63D81E}"/>
      <ac:txMk cp="7" len="10">
        <ac:context len="44" hash="3671574868"/>
      </ac:txMk>
    </ac:txMkLst>
    <p188:pos x="3156857" y="178129"/>
    <p188:txBody>
      <a:bodyPr/>
      <a:lstStyle/>
      <a:p>
        <a:r>
          <a:rPr lang="en-US"/>
          <a:t>maybe add that this is for element matching or something.</a:t>
        </a:r>
      </a:p>
    </p188:txBody>
  </p188:cm>
  <p188:cm id="{2A025739-C3B7-4091-8043-1010A463A74C}" authorId="{FD037B22-27CB-B92C-19B3-1E2DBC8D8B4F}" status="resolved" created="2024-05-06T15:39:11.506" complete="100000">
    <ac:txMkLst xmlns:ac="http://schemas.microsoft.com/office/drawing/2013/main/command">
      <pc:docMk xmlns:pc="http://schemas.microsoft.com/office/powerpoint/2013/main/command"/>
      <pc:sldMk xmlns:pc="http://schemas.microsoft.com/office/powerpoint/2013/main/command" cId="3434660038" sldId="308"/>
      <ac:spMk id="8" creationId="{2DEDCA90-166D-8652-37E7-040D1BAD80E4}"/>
      <ac:txMk cp="20">
        <ac:context len="245" hash="1738812405"/>
      </ac:txMk>
    </ac:txMkLst>
    <p188:pos x="1088571" y="207818"/>
    <p188:txBody>
      <a:bodyPr/>
      <a:lstStyle/>
      <a:p>
        <a:r>
          <a:rPr lang="en-US"/>
          <a:t>Illustrates</a:t>
        </a:r>
      </a:p>
    </p188:txBody>
  </p188:cm>
  <p188:cm id="{0DBB8757-9694-44E3-8C02-10EE0E28CCE3}" authorId="{FD037B22-27CB-B92C-19B3-1E2DBC8D8B4F}" status="resolved" created="2024-05-06T15:55:03.312" complete="100000">
    <ac:deMkLst xmlns:ac="http://schemas.microsoft.com/office/drawing/2013/main/command">
      <pc:docMk xmlns:pc="http://schemas.microsoft.com/office/powerpoint/2013/main/command"/>
      <pc:sldMk xmlns:pc="http://schemas.microsoft.com/office/powerpoint/2013/main/command" cId="3434660038" sldId="308"/>
      <ac:picMk id="3" creationId="{6FBF5226-D293-4542-5274-A170CAFEFECE}"/>
    </ac:deMkLst>
    <p188:txBody>
      <a:bodyPr/>
      <a:lstStyle/>
      <a:p>
        <a:r>
          <a:rPr lang="en-US"/>
          <a:t>please label the top end of the scale, I cannot see what this number is. And surely the scale ends at 0.00%? It cannot be negative?</a:t>
        </a:r>
      </a:p>
    </p188:txBody>
  </p188:cm>
  <p188:cm id="{DBF84C02-FF53-4596-9B8A-67502B317551}" authorId="{FD037B22-27CB-B92C-19B3-1E2DBC8D8B4F}" status="resolved" created="2024-05-06T15:55:24.109" complete="100000">
    <ac:txMkLst xmlns:ac="http://schemas.microsoft.com/office/drawing/2013/main/command">
      <pc:docMk xmlns:pc="http://schemas.microsoft.com/office/powerpoint/2013/main/command"/>
      <pc:sldMk xmlns:pc="http://schemas.microsoft.com/office/powerpoint/2013/main/command" cId="3434660038" sldId="308"/>
      <ac:spMk id="8" creationId="{2DEDCA90-166D-8652-37E7-040D1BAD80E4}"/>
      <ac:txMk cp="173">
        <ac:context len="245" hash="1738812405"/>
      </ac:txMk>
    </ac:txMkLst>
    <p188:pos x="1078675" y="959922"/>
    <p188:replyLst>
      <p188:reply id="{64498A6C-D412-4501-BA10-E21191F8DC82}" authorId="{FD037B22-27CB-B92C-19B3-1E2DBC8D8B4F}" created="2024-05-06T16:05:23.659">
        <p188:txBody>
          <a:bodyPr/>
          <a:lstStyle/>
          <a:p>
            <a:r>
              <a:rPr lang="en-US"/>
              <a:t>Instead, define what grey means, that's undefined.</a:t>
            </a:r>
          </a:p>
        </p188:txBody>
      </p188:reply>
    </p188:replyLst>
    <p188:txBody>
      <a:bodyPr/>
      <a:lstStyle/>
      <a:p>
        <a:r>
          <a:rPr lang="en-US"/>
          <a:t>Omit. The diagonal is well-defined.</a:t>
        </a:r>
      </a:p>
    </p188:txBody>
  </p188:cm>
  <p188:cm id="{CB5BD9A5-8E8C-491F-A71F-5C6834B43BAA}" authorId="{FD037B22-27CB-B92C-19B3-1E2DBC8D8B4F}" status="resolved" created="2024-05-06T15:55:58.548" complete="100000">
    <ac:txMkLst xmlns:ac="http://schemas.microsoft.com/office/drawing/2013/main/command">
      <pc:docMk xmlns:pc="http://schemas.microsoft.com/office/powerpoint/2013/main/command"/>
      <pc:sldMk xmlns:pc="http://schemas.microsoft.com/office/powerpoint/2013/main/command" cId="3434660038" sldId="308"/>
      <ac:spMk id="8" creationId="{2DEDCA90-166D-8652-37E7-040D1BAD80E4}"/>
      <ac:txMk cp="131">
        <ac:context len="245" hash="1738812405"/>
      </ac:txMk>
    </ac:txMkLst>
    <p188:pos x="5106389" y="959922"/>
    <p188:txBody>
      <a:bodyPr/>
      <a:lstStyle/>
      <a:p>
        <a:r>
          <a:rPr lang="en-US"/>
          <a:t>the diagonal is a trivial solution and therefore removed. Otherwise people will wonder if we lost some information.</a:t>
        </a:r>
      </a:p>
    </p188:txBody>
  </p188:cm>
  <p188:cm id="{B570DD71-6549-460F-A780-37D923F3D141}" authorId="{FD037B22-27CB-B92C-19B3-1E2DBC8D8B4F}" status="resolved" created="2024-05-06T15:56:41.565" complete="100000">
    <ac:txMkLst xmlns:ac="http://schemas.microsoft.com/office/drawing/2013/main/command">
      <pc:docMk xmlns:pc="http://schemas.microsoft.com/office/powerpoint/2013/main/command"/>
      <pc:sldMk xmlns:pc="http://schemas.microsoft.com/office/powerpoint/2013/main/command" cId="3434660038" sldId="308"/>
      <ac:spMk id="8" creationId="{2DEDCA90-166D-8652-37E7-040D1BAD80E4}"/>
      <ac:txMk cp="131">
        <ac:context len="245" hash="1738812405"/>
      </ac:txMk>
    </ac:txMkLst>
    <p188:pos x="5828805" y="583870"/>
    <p188:txBody>
      <a:bodyPr/>
      <a:lstStyle/>
      <a:p>
        <a:r>
          <a:rPr lang="en-US"/>
          <a:t>substitutions?</a:t>
        </a:r>
      </a:p>
    </p188:txBody>
  </p188:cm>
  <p188:cm id="{159A12A1-EAF2-4462-9F02-1CCAA1A92F58}" authorId="{FD037B22-27CB-B92C-19B3-1E2DBC8D8B4F}" status="resolved" created="2024-05-08T07:48:46.523" complete="100000">
    <ac:deMkLst xmlns:ac="http://schemas.microsoft.com/office/drawing/2013/main/command">
      <pc:docMk xmlns:pc="http://schemas.microsoft.com/office/powerpoint/2013/main/command"/>
      <pc:sldMk xmlns:pc="http://schemas.microsoft.com/office/powerpoint/2013/main/command" cId="3434660038" sldId="308"/>
      <ac:spMk id="7" creationId="{789F19CB-2E5D-8179-9169-13978E63D81E}"/>
    </ac:deMkLst>
    <p188:txBody>
      <a:bodyPr/>
      <a:lstStyle/>
      <a:p>
        <a:r>
          <a:rPr lang="en-US"/>
          <a:t>maybe consider some layouts where the image is on the left/right, and the text is on the side of it. </a:t>
        </a:r>
      </a:p>
    </p188:txBody>
  </p188:cm>
  <p188:cm id="{D5A8E044-C486-420F-A78C-A1DC6C8C8293}" authorId="{FD037B22-27CB-B92C-19B3-1E2DBC8D8B4F}" status="resolved" created="2024-05-08T07:49:35.774" complete="100000">
    <ac:deMkLst xmlns:ac="http://schemas.microsoft.com/office/drawing/2013/main/command">
      <pc:docMk xmlns:pc="http://schemas.microsoft.com/office/powerpoint/2013/main/command"/>
      <pc:sldMk xmlns:pc="http://schemas.microsoft.com/office/powerpoint/2013/main/command" cId="3434660038" sldId="308"/>
      <ac:spMk id="8" creationId="{2DEDCA90-166D-8652-37E7-040D1BAD80E4}"/>
    </ac:deMkLst>
    <p188:txBody>
      <a:bodyPr/>
      <a:lstStyle/>
      <a:p>
        <a:r>
          <a:rPr lang="en-US"/>
          <a:t>please avoid full sentences and try short text with keywords - no-one will read all that text...</a:t>
        </a:r>
      </a:p>
    </p188:txBody>
  </p188:cm>
  <p188:cm id="{385CBD88-D254-4381-B0BE-FE13F592E772}" authorId="{FD037B22-27CB-B92C-19B3-1E2DBC8D8B4F}" status="resolved" created="2024-05-08T16:26:12.703" complete="100000">
    <ac:txMkLst xmlns:ac="http://schemas.microsoft.com/office/drawing/2013/main/command">
      <pc:docMk xmlns:pc="http://schemas.microsoft.com/office/powerpoint/2013/main/command"/>
      <pc:sldMk xmlns:pc="http://schemas.microsoft.com/office/powerpoint/2013/main/command" cId="3434660038" sldId="308"/>
      <ac:spMk id="8" creationId="{2DEDCA90-166D-8652-37E7-040D1BAD80E4}"/>
      <ac:txMk cp="12" len="4">
        <ac:context len="245" hash="1738812405"/>
      </ac:txMk>
    </ac:txMkLst>
    <p188:pos x="2311400" y="279400"/>
    <p188:txBody>
      <a:bodyPr/>
      <a:lstStyle/>
      <a:p>
        <a:r>
          <a:rPr lang="en-US"/>
          <a:t>why possible? Can you omit?</a:t>
        </a:r>
      </a:p>
    </p188:txBody>
  </p188:cm>
  <p188:cm id="{A06E424C-9126-426D-A6C0-57FA305E3A08}" authorId="{FD037B22-27CB-B92C-19B3-1E2DBC8D8B4F}" status="resolved" created="2024-05-08T16:26:33.531" complete="100000">
    <ac:deMkLst xmlns:ac="http://schemas.microsoft.com/office/drawing/2013/main/command">
      <pc:docMk xmlns:pc="http://schemas.microsoft.com/office/powerpoint/2013/main/command"/>
      <pc:sldMk xmlns:pc="http://schemas.microsoft.com/office/powerpoint/2013/main/command" cId="3434660038" sldId="308"/>
      <ac:picMk id="2" creationId="{2580685A-EB0B-39A8-835B-93591BB8B9A9}"/>
    </ac:deMkLst>
    <p188:txBody>
      <a:bodyPr/>
      <a:lstStyle/>
      <a:p>
        <a:r>
          <a:rPr lang="en-US"/>
          <a:t>this is the layout I was suggesting.... you can put it back if you don't like it</a:t>
        </a:r>
      </a:p>
    </p188:txBody>
  </p188:cm>
</p188:cmLst>
</file>

<file path=ppt/comments/modernComment_135_188AF69.xml><?xml version="1.0" encoding="utf-8"?>
<p188:cmLst xmlns:a="http://schemas.openxmlformats.org/drawingml/2006/main" xmlns:r="http://schemas.openxmlformats.org/officeDocument/2006/relationships" xmlns:p188="http://schemas.microsoft.com/office/powerpoint/2018/8/main">
  <p188:cm id="{1FBCCD24-1D6C-4F96-A50D-67ADFF8B3C0D}" authorId="{FD037B22-27CB-B92C-19B3-1E2DBC8D8B4F}" status="resolved" created="2024-05-06T16:13:35.141" complete="100000">
    <pc:sldMkLst xmlns:pc="http://schemas.microsoft.com/office/powerpoint/2013/main/command">
      <pc:docMk/>
      <pc:sldMk cId="25735017" sldId="309"/>
    </pc:sldMkLst>
    <p188:txBody>
      <a:bodyPr/>
      <a:lstStyle/>
      <a:p>
        <a:r>
          <a:rPr lang="en-US"/>
          <a:t>this is short and sweet. Maybe add some images here, and align the acknowledgements better. Also add the Research Council of Finland logo. </a:t>
        </a:r>
      </a:p>
    </p188:txBody>
  </p188:cm>
  <p188:cm id="{DD522D36-7C22-411A-A14D-ACFFA213F93E}" authorId="{FD037B22-27CB-B92C-19B3-1E2DBC8D8B4F}" status="resolved" created="2024-05-08T16:32:35.026" complete="100000">
    <ac:txMkLst xmlns:ac="http://schemas.microsoft.com/office/drawing/2013/main/command">
      <pc:docMk xmlns:pc="http://schemas.microsoft.com/office/powerpoint/2013/main/command"/>
      <pc:sldMk xmlns:pc="http://schemas.microsoft.com/office/powerpoint/2013/main/command" cId="25735017" sldId="309"/>
      <ac:spMk id="6" creationId="{A2731687-45AE-ADA3-31C1-3E13CE86AC43}"/>
      <ac:txMk cp="28" len="7">
        <ac:context len="258" hash="1064136926"/>
      </ac:txMk>
    </ac:txMkLst>
    <p188:pos x="6286500" y="266700"/>
    <p188:txBody>
      <a:bodyPr/>
      <a:lstStyle/>
      <a:p>
        <a:r>
          <a:rPr lang="en-US"/>
          <a:t>can make chemically reasonable suggestions for site substitutions. </a:t>
        </a:r>
      </a:p>
    </p188:txBody>
  </p188:cm>
  <p188:cm id="{6EFE0F0E-220C-4F37-9A58-ADD21B548686}" authorId="{FD037B22-27CB-B92C-19B3-1E2DBC8D8B4F}" status="resolved" created="2024-05-08T16:32:47.339" complete="100000">
    <ac:txMkLst xmlns:ac="http://schemas.microsoft.com/office/drawing/2013/main/command">
      <pc:docMk xmlns:pc="http://schemas.microsoft.com/office/powerpoint/2013/main/command"/>
      <pc:sldMk xmlns:pc="http://schemas.microsoft.com/office/powerpoint/2013/main/command" cId="25735017" sldId="309"/>
      <ac:spMk id="6" creationId="{A2731687-45AE-ADA3-31C1-3E13CE86AC43}"/>
      <ac:txMk cp="144" len="10">
        <ac:context len="258" hash="1064136926"/>
      </ac:txMk>
    </ac:txMkLst>
    <p188:pos x="6794500" y="647700"/>
    <p188:txBody>
      <a:bodyPr/>
      <a:lstStyle/>
      <a:p>
        <a:r>
          <a:rPr lang="en-US"/>
          <a:t>approaches / representations.</a:t>
        </a:r>
      </a:p>
    </p188:txBody>
  </p188:cm>
  <p188:cm id="{3FEC4A77-4E07-4999-8FF7-EAC88F30C5F6}" authorId="{FD037B22-27CB-B92C-19B3-1E2DBC8D8B4F}" status="resolved" created="2024-05-08T16:33:49.575" complete="100000">
    <ac:txMkLst xmlns:ac="http://schemas.microsoft.com/office/drawing/2013/main/command">
      <pc:docMk xmlns:pc="http://schemas.microsoft.com/office/powerpoint/2013/main/command"/>
      <pc:sldMk xmlns:pc="http://schemas.microsoft.com/office/powerpoint/2013/main/command" cId="25735017" sldId="309"/>
      <ac:spMk id="6" creationId="{A2731687-45AE-ADA3-31C1-3E13CE86AC43}"/>
      <ac:txMk cp="157" len="12">
        <ac:context len="258" hash="1064136926"/>
      </ac:txMk>
    </ac:txMkLst>
    <p188:pos x="1803400" y="1028700"/>
    <p188:txBody>
      <a:bodyPr/>
      <a:lstStyle/>
      <a:p>
        <a:r>
          <a:rPr lang="en-US"/>
          <a:t>this point sounds like point 1. Maybe you can say that PCT embedding matrix learns crystal structure information.</a:t>
        </a:r>
      </a:p>
    </p188:txBody>
  </p188:cm>
  <p188:cm id="{C64E60A9-F6C9-46E5-862D-6889626911E9}" authorId="{FD037B22-27CB-B92C-19B3-1E2DBC8D8B4F}" status="resolved" created="2024-05-08T16:34:08.482" complete="100000">
    <ac:deMkLst xmlns:ac="http://schemas.microsoft.com/office/drawing/2013/main/command">
      <pc:docMk xmlns:pc="http://schemas.microsoft.com/office/powerpoint/2013/main/command"/>
      <pc:sldMk xmlns:pc="http://schemas.microsoft.com/office/powerpoint/2013/main/command" cId="25735017" sldId="309"/>
      <ac:grpSpMk id="18" creationId="{5A157DB6-382B-6D0C-4785-7C4A88AB70F9}"/>
    </ac:deMkLst>
    <p188:txBody>
      <a:bodyPr/>
      <a:lstStyle/>
      <a:p>
        <a:r>
          <a:rPr lang="en-US"/>
          <a:t>yeah, a few more labels needed here. </a:t>
        </a:r>
      </a:p>
    </p188:txBody>
  </p188:cm>
</p188:cmLst>
</file>

<file path=ppt/comments/modernComment_136_BBBC04FB.xml><?xml version="1.0" encoding="utf-8"?>
<p188:cmLst xmlns:a="http://schemas.openxmlformats.org/drawingml/2006/main" xmlns:r="http://schemas.openxmlformats.org/officeDocument/2006/relationships" xmlns:p188="http://schemas.microsoft.com/office/powerpoint/2018/8/main">
  <p188:cm id="{FA6490AD-92B5-4D37-98D2-07BD4FDD75BC}" authorId="{8322C759-6D05-4CFC-F077-1DABEDC292EB}" status="resolved" created="2024-05-03T13:35:26.415" complete="100000">
    <ac:txMkLst xmlns:ac="http://schemas.microsoft.com/office/drawing/2013/main/command">
      <pc:docMk xmlns:pc="http://schemas.microsoft.com/office/powerpoint/2013/main/command"/>
      <pc:sldMk xmlns:pc="http://schemas.microsoft.com/office/powerpoint/2013/main/command" cId="3149661435" sldId="310"/>
      <ac:spMk id="3" creationId="{21D2FFE8-9F14-B2DA-D65F-669384B2BDCA}"/>
      <ac:txMk cp="0" len="10">
        <ac:context len="33" hash="2431801481"/>
      </ac:txMk>
    </ac:txMkLst>
    <p188:txBody>
      <a:bodyPr/>
      <a:lstStyle/>
      <a:p>
        <a:r>
          <a:rPr lang="en-US"/>
          <a:t>??? </a:t>
        </a:r>
      </a:p>
    </p188:txBody>
  </p188:cm>
  <p188:cm id="{035FDB41-1CFE-41D9-A99E-BE75EBC06571}" authorId="{FD037B22-27CB-B92C-19B3-1E2DBC8D8B4F}" status="resolved" created="2024-05-06T15:16:57.188" complete="100000">
    <ac:txMkLst xmlns:ac="http://schemas.microsoft.com/office/drawing/2013/main/command">
      <pc:docMk xmlns:pc="http://schemas.microsoft.com/office/powerpoint/2013/main/command"/>
      <pc:sldMk xmlns:pc="http://schemas.microsoft.com/office/powerpoint/2013/main/command" cId="3149661435" sldId="310"/>
      <ac:spMk id="6" creationId="{04085E97-03A7-4629-AB42-C44EA17C237D}"/>
      <ac:txMk cp="303">
        <ac:context len="308" hash="3639011986"/>
      </ac:txMk>
    </ac:txMkLst>
    <p188:pos x="3107376" y="1721922"/>
    <p188:txBody>
      <a:bodyPr/>
      <a:lstStyle/>
      <a:p>
        <a:r>
          <a:rPr lang="en-US"/>
          <a:t>large</a:t>
        </a:r>
      </a:p>
    </p188:txBody>
  </p188:cm>
  <p188:cm id="{F8243CA3-3D90-4611-A4F6-D92863C2233B}" authorId="{FD037B22-27CB-B92C-19B3-1E2DBC8D8B4F}" status="resolved" created="2024-05-06T15:17:24.079" complete="100000">
    <ac:txMkLst xmlns:ac="http://schemas.microsoft.com/office/drawing/2013/main/command">
      <pc:docMk xmlns:pc="http://schemas.microsoft.com/office/powerpoint/2013/main/command"/>
      <pc:sldMk xmlns:pc="http://schemas.microsoft.com/office/powerpoint/2013/main/command" cId="3149661435" sldId="310"/>
      <ac:spMk id="6" creationId="{04085E97-03A7-4629-AB42-C44EA17C237D}"/>
      <ac:txMk cp="43" len="1">
        <ac:context len="257" hash="2637629709"/>
      </ac:txMk>
    </ac:txMkLst>
    <p188:pos x="8767948" y="207818"/>
    <p188:txBody>
      <a:bodyPr/>
      <a:lstStyle/>
      <a:p>
        <a:r>
          <a:rPr lang="en-US"/>
          <a:t>to obtain better functional properties (this is always the objective)</a:t>
        </a:r>
      </a:p>
    </p188:txBody>
  </p188:cm>
  <p188:cm id="{B95F81EC-16DD-4903-8874-480FE5500580}" authorId="{FD037B22-27CB-B92C-19B3-1E2DBC8D8B4F}" status="resolved" created="2024-05-06T15:18:01.346" complete="100000">
    <ac:txMkLst xmlns:ac="http://schemas.microsoft.com/office/drawing/2013/main/command">
      <pc:docMk xmlns:pc="http://schemas.microsoft.com/office/powerpoint/2013/main/command"/>
      <pc:sldMk xmlns:pc="http://schemas.microsoft.com/office/powerpoint/2013/main/command" cId="3149661435" sldId="310"/>
      <ac:spMk id="6" creationId="{04085E97-03A7-4629-AB42-C44EA17C237D}"/>
      <ac:txMk cp="92">
        <ac:context len="257" hash="2637629709"/>
      </ac:txMk>
    </ac:txMkLst>
    <p188:pos x="7788233" y="583870"/>
    <p188:txBody>
      <a:bodyPr/>
      <a:lstStyle/>
      <a:p>
        <a:r>
          <a:rPr lang="en-US"/>
          <a:t>or electronic, or magnetic, etc. </a:t>
        </a:r>
      </a:p>
    </p188:txBody>
  </p188:cm>
  <p188:cm id="{FD5387CE-9CE3-40CA-BCA5-076141FFCC66}" authorId="{FD037B22-27CB-B92C-19B3-1E2DBC8D8B4F}" status="resolved" created="2024-05-06T15:19:50.521" complete="100000">
    <ac:txMkLst xmlns:ac="http://schemas.microsoft.com/office/drawing/2013/main/command">
      <pc:docMk xmlns:pc="http://schemas.microsoft.com/office/powerpoint/2013/main/command"/>
      <pc:sldMk xmlns:pc="http://schemas.microsoft.com/office/powerpoint/2013/main/command" cId="3149661435" sldId="310"/>
      <ac:spMk id="6" creationId="{04085E97-03A7-4629-AB42-C44EA17C237D}"/>
      <ac:txMk cp="199" len="16">
        <ac:context len="257" hash="2637629709"/>
      </ac:txMk>
    </ac:txMkLst>
    <p188:pos x="6709558" y="1721922"/>
    <p188:txBody>
      <a:bodyPr/>
      <a:lstStyle/>
      <a:p>
        <a:r>
          <a:rPr lang="en-US"/>
          <a:t>OK - seems to me like you are talking about doping or alloying, so modifying materials by substituting atoms with another species. But you can do materials design with vacancies, mechanical deformations, applying external fields, or changing temperature and pressures - so please be specific about what exactly you are talking about.</a:t>
        </a:r>
      </a:p>
    </p188:txBody>
  </p188:cm>
  <p188:cm id="{A16C0EA0-89F7-44AE-A2DB-967D057CA5DD}" authorId="{FD037B22-27CB-B92C-19B3-1E2DBC8D8B4F}" status="resolved" created="2024-05-06T15:20:06.256" complete="100000">
    <ac:deMkLst xmlns:ac="http://schemas.microsoft.com/office/drawing/2013/main/command">
      <pc:docMk xmlns:pc="http://schemas.microsoft.com/office/powerpoint/2013/main/command"/>
      <pc:sldMk xmlns:pc="http://schemas.microsoft.com/office/powerpoint/2013/main/command" cId="3149661435" sldId="310"/>
      <ac:picMk id="11" creationId="{D5C35A21-5C28-9108-4805-09F29B104050}"/>
    </ac:deMkLst>
    <p188:txBody>
      <a:bodyPr/>
      <a:lstStyle/>
      <a:p>
        <a:r>
          <a:rPr lang="en-US"/>
          <a:t>please add text to demonstrate what these images mean</a:t>
        </a:r>
      </a:p>
    </p188:txBody>
  </p188:cm>
  <p188:cm id="{0E236AA8-57F9-48A7-8F7C-7B4DBBD11C5D}" authorId="{FD037B22-27CB-B92C-19B3-1E2DBC8D8B4F}" status="resolved" created="2024-05-06T15:21:14.835" complete="100000">
    <ac:txMkLst xmlns:ac="http://schemas.microsoft.com/office/drawing/2013/main/command">
      <pc:docMk xmlns:pc="http://schemas.microsoft.com/office/powerpoint/2013/main/command"/>
      <pc:sldMk xmlns:pc="http://schemas.microsoft.com/office/powerpoint/2013/main/command" cId="3149661435" sldId="310"/>
      <ac:spMk id="6" creationId="{04085E97-03A7-4629-AB42-C44EA17C237D}"/>
      <ac:txMk cp="255">
        <ac:context len="257" hash="2637629709"/>
      </ac:txMk>
    </ac:txMkLst>
    <p188:pos x="5452753" y="2375064"/>
    <p188:txBody>
      <a:bodyPr/>
      <a:lstStyle/>
      <a:p>
        <a:r>
          <a:rPr lang="en-US"/>
          <a:t>again: you appear to be talking about compositional engineering - please use these keywords so everyone understands. But keep in mind this is just one of the approaches to materials design.</a:t>
        </a:r>
      </a:p>
    </p188:txBody>
  </p188:cm>
  <p188:cm id="{3ABA23FC-98D0-4BAF-8D67-F2A779DB74C0}" authorId="{FD037B22-27CB-B92C-19B3-1E2DBC8D8B4F}" status="resolved" created="2024-05-08T07:35:23.866" complete="100000">
    <ac:txMkLst xmlns:ac="http://schemas.microsoft.com/office/drawing/2013/main/command">
      <pc:docMk xmlns:pc="http://schemas.microsoft.com/office/powerpoint/2013/main/command"/>
      <pc:sldMk xmlns:pc="http://schemas.microsoft.com/office/powerpoint/2013/main/command" cId="3149661435" sldId="310"/>
      <ac:spMk id="2" creationId="{A32A3956-21C1-465F-BC52-6AD7D6AA72B1}"/>
      <ac:txMk cp="10" len="7">
        <ac:context len="28" hash="3714738291"/>
      </ac:txMk>
    </ac:txMkLst>
    <p188:pos x="3078891" y="267729"/>
    <p188:txBody>
      <a:bodyPr/>
      <a:lstStyle/>
      <a:p>
        <a:r>
          <a:rPr lang="en-US"/>
          <a:t>bit too much text on this slide now - can you avoid full sentences and just use some keywords and shorter text?</a:t>
        </a:r>
      </a:p>
    </p188:txBody>
  </p188:cm>
  <p188:cm id="{565958EB-3AFB-4021-A64B-21767CE8FF4D}" authorId="{FD037B22-27CB-B92C-19B3-1E2DBC8D8B4F}" status="resolved" created="2024-05-08T07:41:23.319" complete="100000">
    <ac:deMkLst xmlns:ac="http://schemas.microsoft.com/office/drawing/2013/main/command">
      <pc:docMk xmlns:pc="http://schemas.microsoft.com/office/powerpoint/2013/main/command"/>
      <pc:sldMk xmlns:pc="http://schemas.microsoft.com/office/powerpoint/2013/main/command" cId="3149661435" sldId="310"/>
      <ac:spMk id="3" creationId="{C8E09308-05CD-DBB0-5957-2C1F843EC967}"/>
    </ac:deMkLst>
    <p188:txBody>
      <a:bodyPr/>
      <a:lstStyle/>
      <a:p>
        <a:r>
          <a:rPr lang="en-US"/>
          <a:t>please make these labels VERY short.</a:t>
        </a:r>
      </a:p>
    </p188:txBody>
  </p188:cm>
  <p188:cm id="{1D98C35D-D1E6-461A-A290-239FFE14D39B}" authorId="{FD037B22-27CB-B92C-19B3-1E2DBC8D8B4F}" status="resolved" created="2024-05-08T16:22:24.180" complete="100000">
    <ac:txMkLst xmlns:ac="http://schemas.microsoft.com/office/drawing/2013/main/command">
      <pc:docMk xmlns:pc="http://schemas.microsoft.com/office/powerpoint/2013/main/command"/>
      <pc:sldMk xmlns:pc="http://schemas.microsoft.com/office/powerpoint/2013/main/command" cId="3149661435" sldId="310"/>
      <ac:spMk id="6" creationId="{04085E97-03A7-4629-AB42-C44EA17C237D}"/>
      <ac:txMk cp="42">
        <ac:context len="257" hash="2637629709"/>
      </ac:txMk>
    </ac:txMkLst>
    <p188:pos x="5880100" y="266700"/>
    <p188:txBody>
      <a:bodyPr/>
      <a:lstStyle/>
      <a:p>
        <a:r>
          <a:rPr lang="en-US"/>
          <a:t>note: composition is not the only way, you can apply pressure or strain, fields, etc. Maybe just remove this word.</a:t>
        </a:r>
      </a:p>
    </p188:txBody>
  </p188:cm>
  <p188:cm id="{C764E035-DDAC-4A1E-AC40-A54FDB23D009}" authorId="{FD037B22-27CB-B92C-19B3-1E2DBC8D8B4F}" status="resolved" created="2024-05-08T16:23:23.573" complete="100000">
    <ac:deMkLst xmlns:ac="http://schemas.microsoft.com/office/drawing/2013/main/command">
      <pc:docMk xmlns:pc="http://schemas.microsoft.com/office/powerpoint/2013/main/command"/>
      <pc:sldMk xmlns:pc="http://schemas.microsoft.com/office/powerpoint/2013/main/command" cId="3149661435" sldId="310"/>
      <ac:picMk id="8" creationId="{D5C35A21-5C28-9108-4805-09F29B104050}"/>
    </ac:deMkLst>
    <p188:txBody>
      <a:bodyPr/>
      <a:lstStyle/>
      <a:p>
        <a:r>
          <a:rPr lang="en-US"/>
          <a:t>this is a nice illustration but completely unused. Maybe move it up in between 1st and 2nd bullet, add a title from the side (Alloyng Si with P), indicate on the 2nd image where are the P atoms (grey), etc.</a:t>
        </a:r>
      </a:p>
    </p188:txBody>
  </p188:cm>
  <p188:cm id="{6079DBDD-6208-40AB-B347-282F249F7D4B}" authorId="{FD037B22-27CB-B92C-19B3-1E2DBC8D8B4F}" status="resolved" created="2024-05-10T16:28:02.144" complete="100000">
    <ac:txMkLst xmlns:ac="http://schemas.microsoft.com/office/drawing/2013/main/command">
      <pc:docMk xmlns:pc="http://schemas.microsoft.com/office/powerpoint/2013/main/command"/>
      <pc:sldMk xmlns:pc="http://schemas.microsoft.com/office/powerpoint/2013/main/command" cId="3149661435" sldId="310"/>
      <ac:spMk id="6" creationId="{04085E97-03A7-4629-AB42-C44EA17C237D}"/>
      <ac:txMk cp="255">
        <ac:context len="257" hash="2637629709"/>
      </ac:txMk>
    </ac:txMkLst>
    <p188:pos x="1402404" y="3834319"/>
    <p188:txBody>
      <a:bodyPr/>
      <a:lstStyle/>
      <a:p>
        <a:r>
          <a:rPr lang="en-US"/>
          <a:t>haha, don't forget to remove this at some point :-)</a:t>
        </a:r>
      </a:p>
    </p188:txBody>
  </p188:cm>
</p188:cmLst>
</file>

<file path=ppt/comments/modernComment_139_4B086F46.xml><?xml version="1.0" encoding="utf-8"?>
<p188:cmLst xmlns:a="http://schemas.openxmlformats.org/drawingml/2006/main" xmlns:r="http://schemas.openxmlformats.org/officeDocument/2006/relationships" xmlns:p188="http://schemas.microsoft.com/office/powerpoint/2018/8/main">
  <p188:cm id="{0CCC8D65-0B75-468F-8F77-D5789E58DE68}" authorId="{FD037B22-27CB-B92C-19B3-1E2DBC8D8B4F}" created="2024-05-10T16:21:19.177">
    <ac:deMkLst xmlns:ac="http://schemas.microsoft.com/office/drawing/2013/main/command">
      <pc:docMk xmlns:pc="http://schemas.microsoft.com/office/powerpoint/2013/main/command"/>
      <pc:sldMk xmlns:pc="http://schemas.microsoft.com/office/powerpoint/2013/main/command" cId="4236310210" sldId="311"/>
      <ac:picMk id="8" creationId="{72BA2A63-E26F-C76E-CD5B-16CD30CB723F}"/>
    </ac:deMkLst>
    <p188:replyLst>
      <p188:reply id="{5EB699E3-52E1-4E3A-B5EB-5148FB2D1A51}" authorId="{FD037B22-27CB-B92C-19B3-1E2DBC8D8B4F}" created="2024-05-10T16:23:12.936">
        <p188:txBody>
          <a:bodyPr/>
          <a:lstStyle/>
          <a:p>
            <a:r>
              <a:rPr lang="en-US"/>
              <a:t>actually, can you make the grey lighter, or green? The grey is making all images too dark, and black on dark grey is hard to read.</a:t>
            </a:r>
          </a:p>
        </p188:txBody>
      </p188:reply>
      <p188:reply id="{65CC7F7D-692B-4125-B6BD-AA090964DDE2}" authorId="{FD037B22-27CB-B92C-19B3-1E2DBC8D8B4F}" created="2024-05-13T18:30:36.672">
        <p188:txBody>
          <a:bodyPr/>
          <a:lstStyle/>
          <a:p>
            <a:r>
              <a:rPr lang="en-US"/>
              <a:t>The darker color is only a visual bug for the online version when viewing these tables. When downloaded, the color is shown correctly</a:t>
            </a:r>
          </a:p>
        </p188:txBody>
      </p188:reply>
    </p188:replyLst>
    <p188:txBody>
      <a:bodyPr/>
      <a:lstStyle/>
      <a:p>
        <a:r>
          <a:rPr lang="en-US"/>
          <a:t>Thanks for this Christer! But I found the periodic table images so hard to interpret this slide Too much info! A histogram could be better, like on slide 12. Or if you want to use periodic tables, ONLY show colour for about 5 most probable elements (and grey out all the others), no-one can focus on more. Then you can show 5 in colour and/or use coloured frames to indicate them. I also suggest removing the colour bar, the time is too short to discuss numerical data - but it's good to know which substitutions are most likely.</a:t>
        </a:r>
      </a:p>
    </p188:txBody>
  </p188:cm>
  <p188:cm id="{28F70296-F2F4-4C48-9AD9-226344DB51D3}" authorId="{FD037B22-27CB-B92C-19B3-1E2DBC8D8B4F}" status="resolved" created="2024-05-10T16:22:32.729">
    <ac:deMkLst xmlns:ac="http://schemas.microsoft.com/office/drawing/2013/main/command">
      <pc:docMk xmlns:pc="http://schemas.microsoft.com/office/powerpoint/2013/main/command"/>
      <pc:sldMk xmlns:pc="http://schemas.microsoft.com/office/powerpoint/2013/main/command" cId="4236310210" sldId="311"/>
      <ac:picMk id="10" creationId="{D1C45831-049F-B505-AADC-75E54784FF33}"/>
    </ac:deMkLst>
    <p188:txBody>
      <a:bodyPr/>
      <a:lstStyle/>
      <a:p>
        <a:r>
          <a:rPr lang="en-US"/>
          <a:t>what do the 3 periodic tables mean? Different elements? It's a little hard to see anything here, the colours are too dark and figures are small. Titles would be good.</a:t>
        </a:r>
      </a:p>
    </p188:txBody>
  </p188:cm>
  <p188:cm id="{1AE3204B-DDA2-4A36-9E4C-1035D9BEA52E}" authorId="{FD037B22-27CB-B92C-19B3-1E2DBC8D8B4F}" created="2024-05-10T16:23:44.751">
    <ac:txMkLst xmlns:ac="http://schemas.microsoft.com/office/drawing/2013/main/command">
      <pc:docMk xmlns:pc="http://schemas.microsoft.com/office/powerpoint/2013/main/command"/>
      <pc:sldMk xmlns:pc="http://schemas.microsoft.com/office/powerpoint/2013/main/command" cId="1258843974" sldId="313"/>
      <ac:spMk id="2" creationId="{3B51F1B2-F566-B9E2-B118-6677D6479FF4}"/>
      <ac:txMk cp="1" len="19">
        <ac:context len="34" hash="1797916308"/>
      </ac:txMk>
    </ac:txMkLst>
    <p188:pos x="3534382" y="137808"/>
    <p188:replyLst>
      <p188:reply id="{32CA1FD0-6C51-49B6-8CDD-69519D53B804}" authorId="{FD037B22-27CB-B92C-19B3-1E2DBC8D8B4F}" created="2024-05-13T18:52:47.137">
        <p188:txBody>
          <a:bodyPr/>
          <a:lstStyle/>
          <a:p>
            <a:r>
              <a:rPr lang="en-US"/>
              <a:t>general -&gt; not for any specific materials group, instead the most likely substitutions when looking at ALL cases where indium was predicted as something else -&gt; for all materials in general</a:t>
            </a:r>
          </a:p>
        </p188:txBody>
      </p188:reply>
    </p188:replyLst>
    <p188:txBody>
      <a:bodyPr/>
      <a:lstStyle/>
      <a:p>
        <a:r>
          <a:rPr lang="en-US"/>
          <a:t>what do you mean by general? What is a non-general substitution?</a:t>
        </a:r>
      </a:p>
    </p188:txBody>
  </p188:cm>
  <p188:cm id="{A8C8E558-AC7F-45B6-BDAA-3AB3FFF4AD38}" authorId="{FD037B22-27CB-B92C-19B3-1E2DBC8D8B4F}" status="resolved" created="2024-05-10T16:24:38.036">
    <ac:txMkLst xmlns:ac="http://schemas.microsoft.com/office/drawing/2013/main/command">
      <pc:docMk xmlns:pc="http://schemas.microsoft.com/office/powerpoint/2013/main/command"/>
      <pc:sldMk xmlns:pc="http://schemas.microsoft.com/office/powerpoint/2013/main/command" cId="1258843974" sldId="313"/>
      <ac:spMk id="6" creationId="{B0F75F3A-4C33-8737-409B-BDAB6193C9EE}"/>
      <ac:txMk cp="0">
        <ac:context len="41" hash="824690627"/>
      </ac:txMk>
    </ac:txMkLst>
    <p188:pos x="4701702" y="543127"/>
    <p188:replyLst>
      <p188:reply id="{6D3381D1-2D87-4AD9-8E0A-C7673C45EF5A}" authorId="{FD037B22-27CB-B92C-19B3-1E2DBC8D8B4F}" created="2024-05-10T16:25:44.573">
        <p188:txBody>
          <a:bodyPr/>
          <a:lstStyle/>
          <a:p>
            <a:r>
              <a:rPr lang="en-US"/>
              <a:t>Btw, if yes, why did you chose them and what can we learn?</a:t>
            </a:r>
          </a:p>
        </p188:txBody>
      </p188:reply>
    </p188:replyLst>
    <p188:txBody>
      <a:bodyPr/>
      <a:lstStyle/>
      <a:p>
        <a:r>
          <a:rPr lang="en-US"/>
          <a:t>can you name them? So hard to see - is it In, Rh and Os?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4B5677-6D61-9DDB-18C5-EBCAA28203B2}"/>
              </a:ext>
            </a:extLst>
          </p:cNvPr>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en-GB" sz="900"/>
          </a:p>
        </p:txBody>
      </p:sp>
      <p:sp>
        <p:nvSpPr>
          <p:cNvPr id="3" name="Date Placeholder 2">
            <a:extLst>
              <a:ext uri="{FF2B5EF4-FFF2-40B4-BE49-F238E27FC236}">
                <a16:creationId xmlns:a16="http://schemas.microsoft.com/office/drawing/2014/main" id="{B35BCFF4-2878-1D71-6624-7763B7DE1DA3}"/>
              </a:ext>
            </a:extLst>
          </p:cNvPr>
          <p:cNvSpPr>
            <a:spLocks noGrp="1"/>
          </p:cNvSpPr>
          <p:nvPr>
            <p:ph type="dt" sz="quarter" idx="1"/>
          </p:nvPr>
        </p:nvSpPr>
        <p:spPr>
          <a:xfrm>
            <a:off x="4021294" y="0"/>
            <a:ext cx="3076363" cy="513508"/>
          </a:xfrm>
          <a:prstGeom prst="rect">
            <a:avLst/>
          </a:prstGeom>
        </p:spPr>
        <p:txBody>
          <a:bodyPr vert="horz" lIns="99048" tIns="49524" rIns="99048" bIns="49524" rtlCol="0"/>
          <a:lstStyle>
            <a:lvl1pPr algn="r">
              <a:defRPr sz="1300"/>
            </a:lvl1pPr>
          </a:lstStyle>
          <a:p>
            <a:fld id="{410F51D7-3634-45F6-A9CF-2D63CD0A5EAF}" type="datetimeFigureOut">
              <a:rPr lang="en-GB" sz="900"/>
              <a:t>15/05/2024</a:t>
            </a:fld>
            <a:endParaRPr lang="en-GB" sz="900"/>
          </a:p>
        </p:txBody>
      </p:sp>
      <p:sp>
        <p:nvSpPr>
          <p:cNvPr id="4" name="Footer Placeholder 3">
            <a:extLst>
              <a:ext uri="{FF2B5EF4-FFF2-40B4-BE49-F238E27FC236}">
                <a16:creationId xmlns:a16="http://schemas.microsoft.com/office/drawing/2014/main" id="{02AD6701-6398-3522-3C53-55DC5E66D269}"/>
              </a:ext>
            </a:extLst>
          </p:cNvPr>
          <p:cNvSpPr>
            <a:spLocks noGrp="1"/>
          </p:cNvSpPr>
          <p:nvPr>
            <p:ph type="ftr" sz="quarter" idx="2"/>
          </p:nvPr>
        </p:nvSpPr>
        <p:spPr>
          <a:xfrm>
            <a:off x="0" y="9721107"/>
            <a:ext cx="3076363" cy="513507"/>
          </a:xfrm>
          <a:prstGeom prst="rect">
            <a:avLst/>
          </a:prstGeom>
        </p:spPr>
        <p:txBody>
          <a:bodyPr vert="horz" lIns="99048" tIns="49524" rIns="99048" bIns="49524" rtlCol="0" anchor="b"/>
          <a:lstStyle>
            <a:lvl1pPr algn="l">
              <a:defRPr sz="1300"/>
            </a:lvl1pPr>
          </a:lstStyle>
          <a:p>
            <a:endParaRPr lang="en-GB" sz="900"/>
          </a:p>
        </p:txBody>
      </p:sp>
      <p:sp>
        <p:nvSpPr>
          <p:cNvPr id="5" name="Slide Number Placeholder 4">
            <a:extLst>
              <a:ext uri="{FF2B5EF4-FFF2-40B4-BE49-F238E27FC236}">
                <a16:creationId xmlns:a16="http://schemas.microsoft.com/office/drawing/2014/main" id="{4F80A865-D61F-8A30-C2FD-FF2303FBAF12}"/>
              </a:ext>
            </a:extLst>
          </p:cNvPr>
          <p:cNvSpPr>
            <a:spLocks noGrp="1"/>
          </p:cNvSpPr>
          <p:nvPr>
            <p:ph type="sldNum" sz="quarter" idx="3"/>
          </p:nvPr>
        </p:nvSpPr>
        <p:spPr>
          <a:xfrm>
            <a:off x="4021294" y="9721107"/>
            <a:ext cx="3076363" cy="513507"/>
          </a:xfrm>
          <a:prstGeom prst="rect">
            <a:avLst/>
          </a:prstGeom>
        </p:spPr>
        <p:txBody>
          <a:bodyPr vert="horz" lIns="99048" tIns="49524" rIns="99048" bIns="49524" rtlCol="0" anchor="b"/>
          <a:lstStyle>
            <a:lvl1pPr algn="r">
              <a:defRPr sz="1300"/>
            </a:lvl1pPr>
          </a:lstStyle>
          <a:p>
            <a:fld id="{CD72C6DF-08BF-4B87-8BCC-4ED8CC3899B8}" type="slidenum">
              <a:rPr lang="en-GB" sz="900"/>
              <a:t>‹#›</a:t>
            </a:fld>
            <a:endParaRPr lang="en-GB" sz="900"/>
          </a:p>
        </p:txBody>
      </p:sp>
    </p:spTree>
    <p:extLst>
      <p:ext uri="{BB962C8B-B14F-4D97-AF65-F5344CB8AC3E}">
        <p14:creationId xmlns:p14="http://schemas.microsoft.com/office/powerpoint/2010/main" val="337212682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224" userDrawn="1">
          <p15:clr>
            <a:srgbClr val="F26B43"/>
          </p15:clr>
        </p15:guide>
        <p15:guide id="2" pos="2236"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900"/>
            </a:lvl1pPr>
          </a:lstStyle>
          <a:p>
            <a:endParaRPr lang="fi-FI"/>
          </a:p>
        </p:txBody>
      </p:sp>
      <p:sp>
        <p:nvSpPr>
          <p:cNvPr id="3" name="Date Placeholder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900"/>
            </a:lvl1pPr>
          </a:lstStyle>
          <a:p>
            <a:fld id="{64A5F74A-CD8A-4953-B106-B5BDE091D867}" type="datetimeFigureOut">
              <a:rPr lang="fi-FI" smtClean="0"/>
              <a:pPr/>
              <a:t>14.5.2024</a:t>
            </a:fld>
            <a:endParaRPr lang="fi-FI"/>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fi-FI"/>
          </a:p>
        </p:txBody>
      </p:sp>
      <p:sp>
        <p:nvSpPr>
          <p:cNvPr id="5" name="Notes Placeholder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900"/>
            </a:lvl1pPr>
          </a:lstStyle>
          <a:p>
            <a:endParaRPr lang="fi-FI"/>
          </a:p>
        </p:txBody>
      </p:sp>
      <p:sp>
        <p:nvSpPr>
          <p:cNvPr id="7" name="Slide Number Placeholder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900"/>
            </a:lvl1pPr>
          </a:lstStyle>
          <a:p>
            <a:fld id="{CB868C32-EF99-4F91-9ACD-FA27EAEF0DAD}" type="slidenum">
              <a:rPr lang="fi-FI" smtClean="0"/>
              <a:pPr/>
              <a:t>‹#›</a:t>
            </a:fld>
            <a:endParaRPr lang="fi-FI"/>
          </a:p>
        </p:txBody>
      </p:sp>
    </p:spTree>
    <p:extLst>
      <p:ext uri="{BB962C8B-B14F-4D97-AF65-F5344CB8AC3E}">
        <p14:creationId xmlns:p14="http://schemas.microsoft.com/office/powerpoint/2010/main" val="907443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224" userDrawn="1">
          <p15:clr>
            <a:srgbClr val="F26B43"/>
          </p15:clr>
        </p15:guide>
        <p15:guide id="2" pos="2236"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ea typeface="Calibri"/>
              <a:cs typeface="Calibri"/>
            </a:endParaRPr>
          </a:p>
          <a:p>
            <a:pPr marL="171450" indent="-171450">
              <a:buFont typeface="Calibri"/>
              <a:buChar char="-"/>
            </a:pP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CB868C32-EF99-4F91-9ACD-FA27EAEF0DAD}" type="slidenum">
              <a:rPr lang="fi-FI" smtClean="0"/>
              <a:pPr/>
              <a:t>1</a:t>
            </a:fld>
            <a:endParaRPr lang="fi-FI"/>
          </a:p>
        </p:txBody>
      </p:sp>
    </p:spTree>
    <p:extLst>
      <p:ext uri="{BB962C8B-B14F-4D97-AF65-F5344CB8AC3E}">
        <p14:creationId xmlns:p14="http://schemas.microsoft.com/office/powerpoint/2010/main" val="2581802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Naïve implementation – oxygen is way too abundant</a:t>
            </a:r>
            <a:endParaRPr lang="en-SE">
              <a:cs typeface="Arial" panose="020B0604020202020204"/>
            </a:endParaRPr>
          </a:p>
          <a:p>
            <a:r>
              <a:rPr lang="en-US"/>
              <a:t>Solved with weighted random masking, where the inverse of the atomic species count in the dataset is used as weight for the random selection</a:t>
            </a:r>
            <a:endParaRPr lang="en-US">
              <a:cs typeface="Arial"/>
            </a:endParaRPr>
          </a:p>
          <a:p>
            <a:r>
              <a:rPr lang="en-US">
                <a:cs typeface="Arial"/>
              </a:rPr>
              <a:t>Animation around the red line for oxygen</a:t>
            </a:r>
          </a:p>
        </p:txBody>
      </p:sp>
      <p:sp>
        <p:nvSpPr>
          <p:cNvPr id="4" name="Slide Number Placeholder 3"/>
          <p:cNvSpPr>
            <a:spLocks noGrp="1"/>
          </p:cNvSpPr>
          <p:nvPr>
            <p:ph type="sldNum" sz="quarter" idx="5"/>
          </p:nvPr>
        </p:nvSpPr>
        <p:spPr/>
        <p:txBody>
          <a:bodyPr/>
          <a:lstStyle/>
          <a:p>
            <a:fld id="{CB868C32-EF99-4F91-9ACD-FA27EAEF0DAD}" type="slidenum">
              <a:rPr lang="fi-FI" smtClean="0"/>
              <a:pPr/>
              <a:t>13</a:t>
            </a:fld>
            <a:endParaRPr lang="fi-FI"/>
          </a:p>
        </p:txBody>
      </p:sp>
    </p:spTree>
    <p:extLst>
      <p:ext uri="{BB962C8B-B14F-4D97-AF65-F5344CB8AC3E}">
        <p14:creationId xmlns:p14="http://schemas.microsoft.com/office/powerpoint/2010/main" val="1053912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a:rPr>
              <a:t>How well does the model learn inorganic chemistry</a:t>
            </a:r>
          </a:p>
        </p:txBody>
      </p:sp>
      <p:sp>
        <p:nvSpPr>
          <p:cNvPr id="4" name="Slide Number Placeholder 3"/>
          <p:cNvSpPr>
            <a:spLocks noGrp="1"/>
          </p:cNvSpPr>
          <p:nvPr>
            <p:ph type="sldNum" sz="quarter" idx="5"/>
          </p:nvPr>
        </p:nvSpPr>
        <p:spPr/>
        <p:txBody>
          <a:bodyPr/>
          <a:lstStyle/>
          <a:p>
            <a:fld id="{CB868C32-EF99-4F91-9ACD-FA27EAEF0DAD}" type="slidenum">
              <a:rPr lang="fi-FI" smtClean="0"/>
              <a:pPr/>
              <a:t>14</a:t>
            </a:fld>
            <a:endParaRPr lang="fi-FI"/>
          </a:p>
        </p:txBody>
      </p:sp>
    </p:spTree>
    <p:extLst>
      <p:ext uri="{BB962C8B-B14F-4D97-AF65-F5344CB8AC3E}">
        <p14:creationId xmlns:p14="http://schemas.microsoft.com/office/powerpoint/2010/main" val="34368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gray -&gt; more picky</a:t>
            </a:r>
            <a:endParaRPr lang="en-US">
              <a:cs typeface="Arial"/>
            </a:endParaRPr>
          </a:p>
          <a:p>
            <a:r>
              <a:rPr lang="en-US" dirty="0">
                <a:cs typeface="Arial"/>
              </a:rPr>
              <a:t>Animation of square of indium</a:t>
            </a:r>
          </a:p>
        </p:txBody>
      </p:sp>
      <p:sp>
        <p:nvSpPr>
          <p:cNvPr id="4" name="Slide Number Placeholder 3"/>
          <p:cNvSpPr>
            <a:spLocks noGrp="1"/>
          </p:cNvSpPr>
          <p:nvPr>
            <p:ph type="sldNum" sz="quarter" idx="5"/>
          </p:nvPr>
        </p:nvSpPr>
        <p:spPr/>
        <p:txBody>
          <a:bodyPr/>
          <a:lstStyle/>
          <a:p>
            <a:fld id="{CB868C32-EF99-4F91-9ACD-FA27EAEF0DAD}" type="slidenum">
              <a:rPr lang="fi-FI" smtClean="0"/>
              <a:pPr/>
              <a:t>15</a:t>
            </a:fld>
            <a:endParaRPr lang="fi-FI"/>
          </a:p>
        </p:txBody>
      </p:sp>
    </p:spTree>
    <p:extLst>
      <p:ext uri="{BB962C8B-B14F-4D97-AF65-F5344CB8AC3E}">
        <p14:creationId xmlns:p14="http://schemas.microsoft.com/office/powerpoint/2010/main" val="15336315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Animation with box around indium first, then making adding the colors for the other materials (hide the first one with only indium highlighted)</a:t>
            </a:r>
          </a:p>
        </p:txBody>
      </p:sp>
      <p:sp>
        <p:nvSpPr>
          <p:cNvPr id="4" name="Slide Number Placeholder 3"/>
          <p:cNvSpPr>
            <a:spLocks noGrp="1"/>
          </p:cNvSpPr>
          <p:nvPr>
            <p:ph type="sldNum" sz="quarter" idx="5"/>
          </p:nvPr>
        </p:nvSpPr>
        <p:spPr/>
        <p:txBody>
          <a:bodyPr/>
          <a:lstStyle/>
          <a:p>
            <a:fld id="{CB868C32-EF99-4F91-9ACD-FA27EAEF0DAD}" type="slidenum">
              <a:rPr lang="fi-FI" smtClean="0"/>
              <a:pPr/>
              <a:t>16</a:t>
            </a:fld>
            <a:endParaRPr lang="fi-FI"/>
          </a:p>
        </p:txBody>
      </p:sp>
    </p:spTree>
    <p:extLst>
      <p:ext uri="{BB962C8B-B14F-4D97-AF65-F5344CB8AC3E}">
        <p14:creationId xmlns:p14="http://schemas.microsoft.com/office/powerpoint/2010/main" val="753635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&lt;model uses encoder of transformer -&gt; last linear layers can be scrapped to get encoded materials&gt;</a:t>
            </a:r>
          </a:p>
          <a:p>
            <a:r>
              <a:rPr lang="en-US" dirty="0">
                <a:cs typeface="Arial"/>
              </a:rPr>
              <a:t>&lt;&gt;</a:t>
            </a:r>
          </a:p>
          <a:p>
            <a:r>
              <a:rPr lang="en-US" dirty="0">
                <a:cs typeface="Arial"/>
              </a:rPr>
              <a:t>&lt;&gt;</a:t>
            </a:r>
          </a:p>
          <a:p>
            <a:r>
              <a:rPr lang="en-US" dirty="0">
                <a:cs typeface="Arial"/>
              </a:rPr>
              <a:t>&lt;&gt;</a:t>
            </a:r>
          </a:p>
          <a:p>
            <a:r>
              <a:rPr lang="en-US" dirty="0">
                <a:cs typeface="Arial"/>
              </a:rPr>
              <a:t>&lt;&gt;</a:t>
            </a:r>
          </a:p>
          <a:p>
            <a:r>
              <a:rPr lang="en-US" dirty="0">
                <a:cs typeface="Arial"/>
              </a:rPr>
              <a:t>Proxy task to build </a:t>
            </a:r>
            <a:r>
              <a:rPr lang="en-US" dirty="0" err="1">
                <a:cs typeface="Arial"/>
              </a:rPr>
              <a:t>representaions</a:t>
            </a:r>
            <a:r>
              <a:rPr lang="en-US" dirty="0">
                <a:cs typeface="Arial"/>
              </a:rPr>
              <a:t> that can be used for something else</a:t>
            </a:r>
          </a:p>
        </p:txBody>
      </p:sp>
      <p:sp>
        <p:nvSpPr>
          <p:cNvPr id="4" name="Slide Number Placeholder 3"/>
          <p:cNvSpPr>
            <a:spLocks noGrp="1"/>
          </p:cNvSpPr>
          <p:nvPr>
            <p:ph type="sldNum" sz="quarter" idx="5"/>
          </p:nvPr>
        </p:nvSpPr>
        <p:spPr/>
        <p:txBody>
          <a:bodyPr/>
          <a:lstStyle/>
          <a:p>
            <a:fld id="{CB868C32-EF99-4F91-9ACD-FA27EAEF0DAD}" type="slidenum">
              <a:rPr lang="fi-FI" smtClean="0"/>
              <a:pPr/>
              <a:t>17</a:t>
            </a:fld>
            <a:endParaRPr lang="fi-FI"/>
          </a:p>
        </p:txBody>
      </p:sp>
    </p:spTree>
    <p:extLst>
      <p:ext uri="{BB962C8B-B14F-4D97-AF65-F5344CB8AC3E}">
        <p14:creationId xmlns:p14="http://schemas.microsoft.com/office/powerpoint/2010/main" val="1499240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800"/>
              </a:spcBef>
            </a:pPr>
            <a:r>
              <a:rPr lang="en-US">
                <a:cs typeface="Arial"/>
              </a:rPr>
              <a:t>Sentence 3 was: </a:t>
            </a:r>
            <a:r>
              <a:rPr lang="en-US"/>
              <a:t>A transformer model can be used to design materials by finding substitute elements</a:t>
            </a:r>
          </a:p>
          <a:p>
            <a:endParaRPr lang="en-US">
              <a:cs typeface="Arial"/>
            </a:endParaRPr>
          </a:p>
          <a:p>
            <a:endParaRPr lang="en-US">
              <a:cs typeface="Arial"/>
            </a:endParaRPr>
          </a:p>
          <a:p>
            <a:endParaRPr lang="en-US"/>
          </a:p>
          <a:p>
            <a:r>
              <a:rPr lang="en-US"/>
              <a:t>More future work:</a:t>
            </a:r>
            <a:endParaRPr lang="en-US">
              <a:cs typeface="Arial"/>
            </a:endParaRPr>
          </a:p>
          <a:p>
            <a:r>
              <a:rPr lang="en-US"/>
              <a:t>-If these types of masked models become useful, make some better evaluation metric than accuracy, since that number is REALLY bad at showing how good the model performs</a:t>
            </a:r>
            <a:endParaRPr lang="en-US">
              <a:cs typeface="Arial"/>
            </a:endParaRPr>
          </a:p>
          <a:p>
            <a:r>
              <a:rPr lang="en-US"/>
              <a:t>-Furthermore, evaluation of the descriptors could also be good, even making completely new descriptors where masking is possible inherently so that the position-location information doesn't have to be separated</a:t>
            </a:r>
            <a:endParaRPr lang="en-US">
              <a:cs typeface="Arial"/>
            </a:endParaRPr>
          </a:p>
          <a:p>
            <a:r>
              <a:rPr lang="en-US">
                <a:cs typeface="Arial"/>
              </a:rPr>
              <a:t>-Figuring out a way to use these types of models to search for similar materials in databases</a:t>
            </a:r>
          </a:p>
          <a:p>
            <a:endParaRPr lang="en-SE">
              <a:cs typeface="Arial" panose="020B0604020202020204"/>
            </a:endParaRPr>
          </a:p>
        </p:txBody>
      </p:sp>
      <p:sp>
        <p:nvSpPr>
          <p:cNvPr id="4" name="Slide Number Placeholder 3"/>
          <p:cNvSpPr>
            <a:spLocks noGrp="1"/>
          </p:cNvSpPr>
          <p:nvPr>
            <p:ph type="sldNum" sz="quarter" idx="5"/>
          </p:nvPr>
        </p:nvSpPr>
        <p:spPr/>
        <p:txBody>
          <a:bodyPr/>
          <a:lstStyle/>
          <a:p>
            <a:fld id="{CB868C32-EF99-4F91-9ACD-FA27EAEF0DAD}" type="slidenum">
              <a:rPr lang="fi-FI" smtClean="0"/>
              <a:pPr/>
              <a:t>18</a:t>
            </a:fld>
            <a:endParaRPr lang="fi-FI"/>
          </a:p>
        </p:txBody>
      </p:sp>
    </p:spTree>
    <p:extLst>
      <p:ext uri="{BB962C8B-B14F-4D97-AF65-F5344CB8AC3E}">
        <p14:creationId xmlns:p14="http://schemas.microsoft.com/office/powerpoint/2010/main" val="309532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Arial"/>
              </a:rPr>
              <a:t>Mention the image when going through the second sentence, and how doping can be used to get better electrical properties</a:t>
            </a:r>
          </a:p>
          <a:p>
            <a:pPr marL="628650" lvl="1" indent="-171450">
              <a:buFontTx/>
              <a:buChar char="-"/>
            </a:pPr>
            <a:endParaRPr lang="en-US">
              <a:cs typeface="Arial"/>
            </a:endParaRPr>
          </a:p>
          <a:p>
            <a:pPr lvl="1"/>
            <a:endParaRPr lang="en-US">
              <a:cs typeface="Arial"/>
            </a:endParaRPr>
          </a:p>
        </p:txBody>
      </p:sp>
      <p:sp>
        <p:nvSpPr>
          <p:cNvPr id="4" name="Slide Number Placeholder 3"/>
          <p:cNvSpPr>
            <a:spLocks noGrp="1"/>
          </p:cNvSpPr>
          <p:nvPr>
            <p:ph type="sldNum" sz="quarter" idx="5"/>
          </p:nvPr>
        </p:nvSpPr>
        <p:spPr/>
        <p:txBody>
          <a:bodyPr/>
          <a:lstStyle/>
          <a:p>
            <a:fld id="{CB868C32-EF99-4F91-9ACD-FA27EAEF0DAD}" type="slidenum">
              <a:rPr lang="fi-FI" smtClean="0"/>
              <a:pPr/>
              <a:t>3</a:t>
            </a:fld>
            <a:endParaRPr lang="fi-FI"/>
          </a:p>
        </p:txBody>
      </p:sp>
    </p:spTree>
    <p:extLst>
      <p:ext uri="{BB962C8B-B14F-4D97-AF65-F5344CB8AC3E}">
        <p14:creationId xmlns:p14="http://schemas.microsoft.com/office/powerpoint/2010/main" val="4247436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E">
                <a:cs typeface="Arial"/>
              </a:rPr>
              <a:t>Stress the concept that </a:t>
            </a:r>
            <a:r>
              <a:rPr lang="en-SE" err="1">
                <a:cs typeface="Arial"/>
              </a:rPr>
              <a:t>ithas</a:t>
            </a:r>
            <a:r>
              <a:rPr lang="en-SE">
                <a:cs typeface="Arial"/>
              </a:rPr>
              <a:t> </a:t>
            </a:r>
            <a:r>
              <a:rPr lang="en-SE" err="1">
                <a:cs typeface="Arial"/>
              </a:rPr>
              <a:t>sen</a:t>
            </a:r>
            <a:r>
              <a:rPr lang="en-SE">
                <a:cs typeface="Arial"/>
              </a:rPr>
              <a:t> heavy use in NLP</a:t>
            </a:r>
          </a:p>
          <a:p>
            <a:r>
              <a:rPr lang="en-SE">
                <a:cs typeface="Arial"/>
              </a:rPr>
              <a:t>3D sequence instead of 1D</a:t>
            </a:r>
          </a:p>
        </p:txBody>
      </p:sp>
      <p:sp>
        <p:nvSpPr>
          <p:cNvPr id="4" name="Slide Number Placeholder 3"/>
          <p:cNvSpPr>
            <a:spLocks noGrp="1"/>
          </p:cNvSpPr>
          <p:nvPr>
            <p:ph type="sldNum" sz="quarter" idx="5"/>
          </p:nvPr>
        </p:nvSpPr>
        <p:spPr/>
        <p:txBody>
          <a:bodyPr/>
          <a:lstStyle/>
          <a:p>
            <a:fld id="{CB868C32-EF99-4F91-9ACD-FA27EAEF0DAD}" type="slidenum">
              <a:rPr lang="fi-FI" smtClean="0"/>
              <a:pPr/>
              <a:t>4</a:t>
            </a:fld>
            <a:endParaRPr lang="fi-FI"/>
          </a:p>
        </p:txBody>
      </p:sp>
    </p:spTree>
    <p:extLst>
      <p:ext uri="{BB962C8B-B14F-4D97-AF65-F5344CB8AC3E}">
        <p14:creationId xmlns:p14="http://schemas.microsoft.com/office/powerpoint/2010/main" val="456428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mj-lt"/>
              <a:cs typeface="Arial"/>
            </a:endParaRPr>
          </a:p>
          <a:p>
            <a:endParaRPr lang="fi-FI"/>
          </a:p>
        </p:txBody>
      </p:sp>
      <p:sp>
        <p:nvSpPr>
          <p:cNvPr id="4" name="Slide Number Placeholder 3"/>
          <p:cNvSpPr>
            <a:spLocks noGrp="1"/>
          </p:cNvSpPr>
          <p:nvPr>
            <p:ph type="sldNum" sz="quarter" idx="5"/>
          </p:nvPr>
        </p:nvSpPr>
        <p:spPr/>
        <p:txBody>
          <a:bodyPr/>
          <a:lstStyle/>
          <a:p>
            <a:fld id="{CB868C32-EF99-4F91-9ACD-FA27EAEF0DAD}" type="slidenum">
              <a:rPr lang="fi-FI" smtClean="0"/>
              <a:pPr/>
              <a:t>5</a:t>
            </a:fld>
            <a:endParaRPr lang="fi-FI"/>
          </a:p>
        </p:txBody>
      </p:sp>
    </p:spTree>
    <p:extLst>
      <p:ext uri="{BB962C8B-B14F-4D97-AF65-F5344CB8AC3E}">
        <p14:creationId xmlns:p14="http://schemas.microsoft.com/office/powerpoint/2010/main" val="70656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Mention what the </a:t>
            </a:r>
            <a:r>
              <a:rPr lang="en-US" b="1" dirty="0">
                <a:cs typeface="Arial"/>
              </a:rPr>
              <a:t>airplane</a:t>
            </a:r>
            <a:r>
              <a:rPr lang="en-US" dirty="0">
                <a:cs typeface="Arial"/>
              </a:rPr>
              <a:t> is about</a:t>
            </a:r>
          </a:p>
          <a:p>
            <a:endParaRPr lang="en-SE"/>
          </a:p>
        </p:txBody>
      </p:sp>
      <p:sp>
        <p:nvSpPr>
          <p:cNvPr id="4" name="Slide Number Placeholder 3"/>
          <p:cNvSpPr>
            <a:spLocks noGrp="1"/>
          </p:cNvSpPr>
          <p:nvPr>
            <p:ph type="sldNum" sz="quarter" idx="5"/>
          </p:nvPr>
        </p:nvSpPr>
        <p:spPr/>
        <p:txBody>
          <a:bodyPr/>
          <a:lstStyle/>
          <a:p>
            <a:fld id="{CB868C32-EF99-4F91-9ACD-FA27EAEF0DAD}" type="slidenum">
              <a:rPr lang="fi-FI" smtClean="0"/>
              <a:pPr/>
              <a:t>7</a:t>
            </a:fld>
            <a:endParaRPr lang="fi-FI"/>
          </a:p>
        </p:txBody>
      </p:sp>
    </p:spTree>
    <p:extLst>
      <p:ext uri="{BB962C8B-B14F-4D97-AF65-F5344CB8AC3E}">
        <p14:creationId xmlns:p14="http://schemas.microsoft.com/office/powerpoint/2010/main" val="2707346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Arial"/>
              </a:rPr>
              <a:t>&lt;how do we describe the materials for the model...&gt;</a:t>
            </a:r>
          </a:p>
          <a:p>
            <a:endParaRPr lang="en-US">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CB868C32-EF99-4F91-9ACD-FA27EAEF0DAD}" type="slidenum">
              <a:rPr lang="fi-FI" smtClean="0"/>
              <a:pPr/>
              <a:t>8</a:t>
            </a:fld>
            <a:endParaRPr lang="fi-FI"/>
          </a:p>
        </p:txBody>
      </p:sp>
    </p:spTree>
    <p:extLst>
      <p:ext uri="{BB962C8B-B14F-4D97-AF65-F5344CB8AC3E}">
        <p14:creationId xmlns:p14="http://schemas.microsoft.com/office/powerpoint/2010/main" val="3424012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cs typeface="Arial"/>
              </a:rPr>
              <a:t>difference between descriptors: amount of input nodes for position</a:t>
            </a:r>
            <a:endParaRPr lang="en-US" dirty="0"/>
          </a:p>
          <a:p>
            <a:pPr marL="171450" indent="-171450">
              <a:buFont typeface="Calibri"/>
              <a:buChar char="-"/>
            </a:pPr>
            <a:r>
              <a:rPr lang="en-US" dirty="0">
                <a:cs typeface="Arial"/>
              </a:rPr>
              <a:t>General workflow: download data, convert with descriptors, train model</a:t>
            </a:r>
          </a:p>
          <a:p>
            <a:endParaRPr lang="en-US" dirty="0">
              <a:cs typeface="Arial"/>
            </a:endParaRPr>
          </a:p>
        </p:txBody>
      </p:sp>
      <p:sp>
        <p:nvSpPr>
          <p:cNvPr id="4" name="Slide Number Placeholder 3"/>
          <p:cNvSpPr>
            <a:spLocks noGrp="1"/>
          </p:cNvSpPr>
          <p:nvPr>
            <p:ph type="sldNum" sz="quarter" idx="5"/>
          </p:nvPr>
        </p:nvSpPr>
        <p:spPr/>
        <p:txBody>
          <a:bodyPr/>
          <a:lstStyle/>
          <a:p>
            <a:fld id="{CB868C32-EF99-4F91-9ACD-FA27EAEF0DAD}" type="slidenum">
              <a:rPr lang="fi-FI" smtClean="0"/>
              <a:pPr/>
              <a:t>9</a:t>
            </a:fld>
            <a:endParaRPr lang="fi-FI"/>
          </a:p>
        </p:txBody>
      </p:sp>
    </p:spTree>
    <p:extLst>
      <p:ext uri="{BB962C8B-B14F-4D97-AF65-F5344CB8AC3E}">
        <p14:creationId xmlns:p14="http://schemas.microsoft.com/office/powerpoint/2010/main" val="32594578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"Both axis show the element Z number", "the </a:t>
            </a:r>
            <a:r>
              <a:rPr lang="en-US" dirty="0" err="1"/>
              <a:t>colorbar</a:t>
            </a:r>
            <a:r>
              <a:rPr lang="en-US" dirty="0"/>
              <a:t> represents the likelihood/probability of some prediction"</a:t>
            </a:r>
          </a:p>
          <a:p>
            <a:pPr marR="0" lvl="0" algn="l" defTabSz="914400">
              <a:lnSpc>
                <a:spcPct val="100000"/>
              </a:lnSpc>
              <a:spcBef>
                <a:spcPts val="0"/>
              </a:spcBef>
              <a:spcAft>
                <a:spcPts val="0"/>
              </a:spcAft>
              <a:buClrTx/>
              <a:buSzTx/>
              <a:tabLst/>
              <a:defRPr/>
            </a:pPr>
            <a:endParaRPr lang="en-US" dirty="0">
              <a:latin typeface="+mj-lt"/>
              <a:cs typeface="Arial" panose="020B0604020202020204"/>
            </a:endParaRPr>
          </a:p>
          <a:p>
            <a:endParaRPr lang="en-US" dirty="0">
              <a:cs typeface="Arial"/>
            </a:endParaRPr>
          </a:p>
          <a:p>
            <a:r>
              <a:rPr lang="en-US" dirty="0">
                <a:cs typeface="Arial"/>
              </a:rPr>
              <a:t>&lt;The main method of visualizing and comparing the different models is using a substitution matrix&gt;</a:t>
            </a:r>
            <a:endParaRPr lang="en-US" dirty="0"/>
          </a:p>
          <a:p>
            <a:r>
              <a:rPr lang="en-US" dirty="0">
                <a:cs typeface="Arial"/>
              </a:rPr>
              <a:t>&lt;It is constructed by first taking a trained model, then predicting elements for masked atoms in either the validation or test datasets. This is done for many epochs, where the masked atoms are chosen randomly every epoch. By then tabulating predicted element – vs – reference element, a matrix where each combination is counted is formed.&gt;</a:t>
            </a:r>
          </a:p>
          <a:p>
            <a:r>
              <a:rPr lang="en-US" dirty="0">
                <a:cs typeface="Arial"/>
              </a:rPr>
              <a:t>&lt;I then normalize each row in the matrix to find the percentage for each prediction of some reference element.&gt;</a:t>
            </a:r>
          </a:p>
          <a:p>
            <a:r>
              <a:rPr lang="en-US" dirty="0">
                <a:cs typeface="Arial"/>
              </a:rPr>
              <a:t>&lt;To further increased the visibility of the patterns, I remove the diagonal (that is where predicted and reference element are the same), since the percentages are around 80 while other pairs are at most a couple of percentage points&gt;</a:t>
            </a:r>
          </a:p>
        </p:txBody>
      </p:sp>
      <p:sp>
        <p:nvSpPr>
          <p:cNvPr id="4" name="Slide Number Placeholder 3"/>
          <p:cNvSpPr>
            <a:spLocks noGrp="1"/>
          </p:cNvSpPr>
          <p:nvPr>
            <p:ph type="sldNum" sz="quarter" idx="5"/>
          </p:nvPr>
        </p:nvSpPr>
        <p:spPr/>
        <p:txBody>
          <a:bodyPr/>
          <a:lstStyle/>
          <a:p>
            <a:fld id="{CB868C32-EF99-4F91-9ACD-FA27EAEF0DAD}" type="slidenum">
              <a:rPr lang="fi-FI" smtClean="0"/>
              <a:pPr/>
              <a:t>10</a:t>
            </a:fld>
            <a:endParaRPr lang="fi-FI"/>
          </a:p>
        </p:txBody>
      </p:sp>
    </p:spTree>
    <p:extLst>
      <p:ext uri="{BB962C8B-B14F-4D97-AF65-F5344CB8AC3E}">
        <p14:creationId xmlns:p14="http://schemas.microsoft.com/office/powerpoint/2010/main" val="511576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cs typeface="Arial"/>
              </a:rPr>
              <a:t>Explain figures on the right in quick fashion</a:t>
            </a:r>
            <a:endParaRPr lang="en-US" sz="1200" dirty="0">
              <a:latin typeface="+mj-lt"/>
              <a:cs typeface="Arial"/>
            </a:endParaRPr>
          </a:p>
          <a:p>
            <a:endParaRPr lang="en-US" dirty="0">
              <a:cs typeface="Arial"/>
            </a:endParaRPr>
          </a:p>
          <a:p>
            <a:endParaRPr lang="en-US" dirty="0">
              <a:cs typeface="Arial"/>
            </a:endParaRPr>
          </a:p>
          <a:p>
            <a:r>
              <a:rPr lang="en-SE">
                <a:cs typeface="Arial" panose="020B0604020202020204"/>
              </a:rPr>
              <a:t>If time, make axes lines thicker</a:t>
            </a:r>
          </a:p>
        </p:txBody>
      </p:sp>
      <p:sp>
        <p:nvSpPr>
          <p:cNvPr id="4" name="Slide Number Placeholder 3"/>
          <p:cNvSpPr>
            <a:spLocks noGrp="1"/>
          </p:cNvSpPr>
          <p:nvPr>
            <p:ph type="sldNum" sz="quarter" idx="5"/>
          </p:nvPr>
        </p:nvSpPr>
        <p:spPr/>
        <p:txBody>
          <a:bodyPr/>
          <a:lstStyle/>
          <a:p>
            <a:fld id="{CB868C32-EF99-4F91-9ACD-FA27EAEF0DAD}" type="slidenum">
              <a:rPr lang="fi-FI" smtClean="0"/>
              <a:pPr/>
              <a:t>12</a:t>
            </a:fld>
            <a:endParaRPr lang="fi-FI"/>
          </a:p>
        </p:txBody>
      </p:sp>
    </p:spTree>
    <p:extLst>
      <p:ext uri="{BB962C8B-B14F-4D97-AF65-F5344CB8AC3E}">
        <p14:creationId xmlns:p14="http://schemas.microsoft.com/office/powerpoint/2010/main" val="1847759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creativecommons.org/licenses/by/4.0/" TargetMode="External"/><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hyperlink" Target="https://creativecommons.org/licenses/by-nc-nd/4.0/" TargetMode="External"/><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hyperlink" Target="http://www.aalto.fi/" TargetMode="External"/><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hyperlink" Target="https://creativecommons.org/licenses/by-sa/4.0/" TargetMode="External"/><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GB"/>
              <a:t>Click to edit Master title style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DB0B8D34-7805-4B99-B11D-74BDC5210068}" type="datetime1">
              <a:rPr lang="fi-FI" smtClean="0"/>
              <a:t>14.5.2024</a:t>
            </a:fld>
            <a:endParaRPr lang="fi-FI"/>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r>
              <a:rPr lang="fi-FI"/>
              <a:t>Presenter Name</a:t>
            </a:r>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2938486367"/>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Picture Blue">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692D525C-3081-B968-0AF5-7BEF0546FF81}"/>
              </a:ext>
            </a:extLst>
          </p:cNvPr>
          <p:cNvSpPr>
            <a:spLocks noGrp="1"/>
          </p:cNvSpPr>
          <p:nvPr>
            <p:ph type="dt" sz="half" idx="14"/>
          </p:nvPr>
        </p:nvSpPr>
        <p:spPr/>
        <p:txBody>
          <a:bodyPr/>
          <a:lstStyle/>
          <a:p>
            <a:fld id="{D6B0D008-8193-48BC-A9D4-6E53BDF600A8}" type="datetime1">
              <a:rPr lang="fi-FI" smtClean="0"/>
              <a:t>14.5.2024</a:t>
            </a:fld>
            <a:endParaRPr lang="fi-FI"/>
          </a:p>
        </p:txBody>
      </p:sp>
      <p:sp>
        <p:nvSpPr>
          <p:cNvPr id="5" name="Footer Placeholder 4">
            <a:extLst>
              <a:ext uri="{FF2B5EF4-FFF2-40B4-BE49-F238E27FC236}">
                <a16:creationId xmlns:a16="http://schemas.microsoft.com/office/drawing/2014/main" id="{392A5AC0-B982-BC97-275E-413CCD6728D9}"/>
              </a:ext>
            </a:extLst>
          </p:cNvPr>
          <p:cNvSpPr>
            <a:spLocks noGrp="1"/>
          </p:cNvSpPr>
          <p:nvPr>
            <p:ph type="ftr" sz="quarter" idx="15"/>
          </p:nvPr>
        </p:nvSpPr>
        <p:spPr/>
        <p:txBody>
          <a:bodyPr/>
          <a:lstStyle/>
          <a:p>
            <a:r>
              <a:rPr lang="fi-FI"/>
              <a:t>Presenter Name</a:t>
            </a:r>
          </a:p>
        </p:txBody>
      </p:sp>
      <p:sp>
        <p:nvSpPr>
          <p:cNvPr id="6" name="Slide Number Placeholder 5">
            <a:extLst>
              <a:ext uri="{FF2B5EF4-FFF2-40B4-BE49-F238E27FC236}">
                <a16:creationId xmlns:a16="http://schemas.microsoft.com/office/drawing/2014/main" id="{7A42E97D-600F-96A3-1815-D8FD599585FB}"/>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15484076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Picture Yellow">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769F6B43-DE36-0148-A7EA-157879F29459}"/>
              </a:ext>
            </a:extLst>
          </p:cNvPr>
          <p:cNvSpPr>
            <a:spLocks noGrp="1"/>
          </p:cNvSpPr>
          <p:nvPr>
            <p:ph type="dt" sz="half" idx="14"/>
          </p:nvPr>
        </p:nvSpPr>
        <p:spPr/>
        <p:txBody>
          <a:bodyPr/>
          <a:lstStyle/>
          <a:p>
            <a:fld id="{467B7256-2B0D-46DB-9932-A40EEF01D783}" type="datetime1">
              <a:rPr lang="fi-FI" smtClean="0"/>
              <a:t>14.5.2024</a:t>
            </a:fld>
            <a:endParaRPr lang="fi-FI"/>
          </a:p>
        </p:txBody>
      </p:sp>
      <p:sp>
        <p:nvSpPr>
          <p:cNvPr id="5" name="Footer Placeholder 4">
            <a:extLst>
              <a:ext uri="{FF2B5EF4-FFF2-40B4-BE49-F238E27FC236}">
                <a16:creationId xmlns:a16="http://schemas.microsoft.com/office/drawing/2014/main" id="{5FD05162-E4FC-F030-07AC-FC3AEEFFF4E1}"/>
              </a:ext>
            </a:extLst>
          </p:cNvPr>
          <p:cNvSpPr>
            <a:spLocks noGrp="1"/>
          </p:cNvSpPr>
          <p:nvPr>
            <p:ph type="ftr" sz="quarter" idx="15"/>
          </p:nvPr>
        </p:nvSpPr>
        <p:spPr/>
        <p:txBody>
          <a:bodyPr/>
          <a:lstStyle/>
          <a:p>
            <a:r>
              <a:rPr lang="fi-FI"/>
              <a:t>Presenter Name</a:t>
            </a:r>
          </a:p>
        </p:txBody>
      </p:sp>
      <p:sp>
        <p:nvSpPr>
          <p:cNvPr id="6" name="Slide Number Placeholder 5">
            <a:extLst>
              <a:ext uri="{FF2B5EF4-FFF2-40B4-BE49-F238E27FC236}">
                <a16:creationId xmlns:a16="http://schemas.microsoft.com/office/drawing/2014/main" id="{102E61C5-655F-9E60-460E-8B16B76A7F3A}"/>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2908200134"/>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icture Whit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Lst>
          </p:cNvPr>
          <p:cNvSpPr/>
          <p:nvPr/>
        </p:nvSpPr>
        <p:spPr>
          <a:xfrm>
            <a:off x="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5E78DCC-4AC7-C533-30A2-5C63D26BDB4B}"/>
              </a:ext>
            </a:extLst>
          </p:cNvPr>
          <p:cNvSpPr>
            <a:spLocks noGrp="1"/>
          </p:cNvSpPr>
          <p:nvPr>
            <p:ph type="dt" sz="half" idx="14"/>
          </p:nvPr>
        </p:nvSpPr>
        <p:spPr/>
        <p:txBody>
          <a:bodyPr/>
          <a:lstStyle/>
          <a:p>
            <a:fld id="{B16699EC-DAF3-41A8-9DB3-1ACB498E958A}" type="datetime1">
              <a:rPr lang="fi-FI" smtClean="0"/>
              <a:t>14.5.2024</a:t>
            </a:fld>
            <a:endParaRPr lang="fi-FI"/>
          </a:p>
        </p:txBody>
      </p:sp>
      <p:sp>
        <p:nvSpPr>
          <p:cNvPr id="5" name="Footer Placeholder 4">
            <a:extLst>
              <a:ext uri="{FF2B5EF4-FFF2-40B4-BE49-F238E27FC236}">
                <a16:creationId xmlns:a16="http://schemas.microsoft.com/office/drawing/2014/main" id="{F13AEA57-51F9-8677-BE77-6A173FB52ACF}"/>
              </a:ext>
            </a:extLst>
          </p:cNvPr>
          <p:cNvSpPr>
            <a:spLocks noGrp="1"/>
          </p:cNvSpPr>
          <p:nvPr>
            <p:ph type="ftr" sz="quarter" idx="15"/>
          </p:nvPr>
        </p:nvSpPr>
        <p:spPr/>
        <p:txBody>
          <a:bodyPr/>
          <a:lstStyle/>
          <a:p>
            <a:r>
              <a:rPr lang="fi-FI"/>
              <a:t>Presenter Name</a:t>
            </a:r>
          </a:p>
        </p:txBody>
      </p:sp>
      <p:sp>
        <p:nvSpPr>
          <p:cNvPr id="6" name="Slide Number Placeholder 5">
            <a:extLst>
              <a:ext uri="{FF2B5EF4-FFF2-40B4-BE49-F238E27FC236}">
                <a16:creationId xmlns:a16="http://schemas.microsoft.com/office/drawing/2014/main" id="{545089EB-5ECF-87F1-77A7-C15D7B25B777}"/>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3526502587"/>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itle Slide Picture Black">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Lst>
          </p:cNvPr>
          <p:cNvSpPr/>
          <p:nvPr/>
        </p:nvSpPr>
        <p:spPr>
          <a:xfrm>
            <a:off x="0" y="0"/>
            <a:ext cx="6096000"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solidFill>
                  <a:schemeClr val="bg1"/>
                </a:solidFill>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6600056" y="1233937"/>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E68E7816-46AF-EDE4-B973-3A70EF994BCC}"/>
              </a:ext>
            </a:extLst>
          </p:cNvPr>
          <p:cNvSpPr>
            <a:spLocks noGrp="1"/>
          </p:cNvSpPr>
          <p:nvPr>
            <p:ph type="dt" sz="half" idx="14"/>
          </p:nvPr>
        </p:nvSpPr>
        <p:spPr/>
        <p:txBody>
          <a:bodyPr/>
          <a:lstStyle>
            <a:lvl1pPr>
              <a:defRPr>
                <a:solidFill>
                  <a:schemeClr val="bg1"/>
                </a:solidFill>
              </a:defRPr>
            </a:lvl1pPr>
          </a:lstStyle>
          <a:p>
            <a:fld id="{9E71BE3B-8C4A-4766-9316-B4501E13B062}" type="datetime1">
              <a:rPr lang="fi-FI" smtClean="0"/>
              <a:t>14.5.2024</a:t>
            </a:fld>
            <a:endParaRPr lang="fi-FI"/>
          </a:p>
        </p:txBody>
      </p:sp>
      <p:sp>
        <p:nvSpPr>
          <p:cNvPr id="5" name="Footer Placeholder 4">
            <a:extLst>
              <a:ext uri="{FF2B5EF4-FFF2-40B4-BE49-F238E27FC236}">
                <a16:creationId xmlns:a16="http://schemas.microsoft.com/office/drawing/2014/main" id="{E3E6E867-4E34-AE05-3565-F0277F684973}"/>
              </a:ext>
            </a:extLst>
          </p:cNvPr>
          <p:cNvSpPr>
            <a:spLocks noGrp="1"/>
          </p:cNvSpPr>
          <p:nvPr>
            <p:ph type="ftr" sz="quarter" idx="15"/>
          </p:nvPr>
        </p:nvSpPr>
        <p:spPr/>
        <p:txBody>
          <a:bodyPr/>
          <a:lstStyle>
            <a:lvl1pPr>
              <a:defRPr>
                <a:solidFill>
                  <a:schemeClr val="bg1"/>
                </a:solidFill>
              </a:defRPr>
            </a:lvl1pPr>
          </a:lstStyle>
          <a:p>
            <a:r>
              <a:rPr lang="fi-FI"/>
              <a:t>Presenter Name</a:t>
            </a:r>
          </a:p>
        </p:txBody>
      </p:sp>
      <p:sp>
        <p:nvSpPr>
          <p:cNvPr id="6" name="Slide Number Placeholder 5">
            <a:extLst>
              <a:ext uri="{FF2B5EF4-FFF2-40B4-BE49-F238E27FC236}">
                <a16:creationId xmlns:a16="http://schemas.microsoft.com/office/drawing/2014/main" id="{1C11884A-89D7-C67B-7CC3-A45310410CE1}"/>
              </a:ext>
            </a:extLst>
          </p:cNvPr>
          <p:cNvSpPr>
            <a:spLocks noGrp="1"/>
          </p:cNvSpPr>
          <p:nvPr>
            <p:ph type="sldNum" sz="quarter" idx="16"/>
          </p:nvPr>
        </p:nvSpPr>
        <p:spPr/>
        <p:txBody>
          <a:bodyPr/>
          <a:lstStyle>
            <a:lvl1pPr>
              <a:defRPr>
                <a:solidFill>
                  <a:schemeClr val="bg1"/>
                </a:solidFill>
              </a:defRPr>
            </a:lvl1pPr>
          </a:lstStyle>
          <a:p>
            <a:fld id="{D701140D-C14F-41CA-99FC-0EF83E8DA40A}" type="slidenum">
              <a:rPr lang="fi-FI" smtClean="0"/>
              <a:pPr/>
              <a:t>‹#›</a:t>
            </a:fld>
            <a:endParaRPr lang="fi-FI"/>
          </a:p>
        </p:txBody>
      </p:sp>
    </p:spTree>
    <p:extLst>
      <p:ext uri="{BB962C8B-B14F-4D97-AF65-F5344CB8AC3E}">
        <p14:creationId xmlns:p14="http://schemas.microsoft.com/office/powerpoint/2010/main" val="366320326"/>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itle Slide Picture Red 2">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2FAC22D7-D1D6-D8DB-06A4-46EE3349040B}"/>
              </a:ext>
            </a:extLst>
          </p:cNvPr>
          <p:cNvSpPr>
            <a:spLocks noGrp="1"/>
          </p:cNvSpPr>
          <p:nvPr>
            <p:ph type="dt" sz="half" idx="14"/>
          </p:nvPr>
        </p:nvSpPr>
        <p:spPr/>
        <p:txBody>
          <a:bodyPr/>
          <a:lstStyle/>
          <a:p>
            <a:fld id="{C4586577-BF4B-4EFF-B1B7-37714F74C5DC}" type="datetime1">
              <a:rPr lang="fi-FI" smtClean="0"/>
              <a:t>14.5.2024</a:t>
            </a:fld>
            <a:endParaRPr lang="fi-FI"/>
          </a:p>
        </p:txBody>
      </p:sp>
      <p:sp>
        <p:nvSpPr>
          <p:cNvPr id="5" name="Footer Placeholder 4">
            <a:extLst>
              <a:ext uri="{FF2B5EF4-FFF2-40B4-BE49-F238E27FC236}">
                <a16:creationId xmlns:a16="http://schemas.microsoft.com/office/drawing/2014/main" id="{1A1A431B-3F31-0E0E-6255-138EC93AAE64}"/>
              </a:ext>
            </a:extLst>
          </p:cNvPr>
          <p:cNvSpPr>
            <a:spLocks noGrp="1"/>
          </p:cNvSpPr>
          <p:nvPr>
            <p:ph type="ftr" sz="quarter" idx="15"/>
          </p:nvPr>
        </p:nvSpPr>
        <p:spPr/>
        <p:txBody>
          <a:bodyPr/>
          <a:lstStyle/>
          <a:p>
            <a:r>
              <a:rPr lang="fi-FI"/>
              <a:t>Presenter Name</a:t>
            </a:r>
          </a:p>
        </p:txBody>
      </p:sp>
      <p:sp>
        <p:nvSpPr>
          <p:cNvPr id="6" name="Slide Number Placeholder 5">
            <a:extLst>
              <a:ext uri="{FF2B5EF4-FFF2-40B4-BE49-F238E27FC236}">
                <a16:creationId xmlns:a16="http://schemas.microsoft.com/office/drawing/2014/main" id="{D5BEC0DB-FC2B-561F-42FF-3B0802FA5285}"/>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2679227945"/>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Picture Blue 2">
    <p:bg>
      <p:bgPr>
        <a:solidFill>
          <a:schemeClr val="accent3"/>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F01F7BF-6136-1293-03E9-87CB159D78B4}"/>
              </a:ext>
            </a:extLst>
          </p:cNvPr>
          <p:cNvSpPr>
            <a:spLocks noGrp="1"/>
          </p:cNvSpPr>
          <p:nvPr>
            <p:ph type="dt" sz="half" idx="14"/>
          </p:nvPr>
        </p:nvSpPr>
        <p:spPr/>
        <p:txBody>
          <a:bodyPr/>
          <a:lstStyle/>
          <a:p>
            <a:fld id="{A544E5AA-61EC-4A66-89F3-4AD796A2DB1E}" type="datetime1">
              <a:rPr lang="fi-FI" smtClean="0"/>
              <a:t>14.5.2024</a:t>
            </a:fld>
            <a:endParaRPr lang="fi-FI"/>
          </a:p>
        </p:txBody>
      </p:sp>
      <p:sp>
        <p:nvSpPr>
          <p:cNvPr id="5" name="Footer Placeholder 4">
            <a:extLst>
              <a:ext uri="{FF2B5EF4-FFF2-40B4-BE49-F238E27FC236}">
                <a16:creationId xmlns:a16="http://schemas.microsoft.com/office/drawing/2014/main" id="{48FE259E-7E55-6AB4-BF0A-B44DAFEF9901}"/>
              </a:ext>
            </a:extLst>
          </p:cNvPr>
          <p:cNvSpPr>
            <a:spLocks noGrp="1"/>
          </p:cNvSpPr>
          <p:nvPr>
            <p:ph type="ftr" sz="quarter" idx="15"/>
          </p:nvPr>
        </p:nvSpPr>
        <p:spPr/>
        <p:txBody>
          <a:bodyPr/>
          <a:lstStyle/>
          <a:p>
            <a:r>
              <a:rPr lang="fi-FI"/>
              <a:t>Presenter Name</a:t>
            </a:r>
          </a:p>
        </p:txBody>
      </p:sp>
      <p:sp>
        <p:nvSpPr>
          <p:cNvPr id="6" name="Slide Number Placeholder 5">
            <a:extLst>
              <a:ext uri="{FF2B5EF4-FFF2-40B4-BE49-F238E27FC236}">
                <a16:creationId xmlns:a16="http://schemas.microsoft.com/office/drawing/2014/main" id="{8F96378F-80BB-E789-AD86-D9EA44DA29E9}"/>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1925224260"/>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Title Slide Picture Yellow 2">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Lst>
          </p:cNvPr>
          <p:cNvSpPr/>
          <p:nvPr/>
        </p:nvSpPr>
        <p:spPr>
          <a:xfrm>
            <a:off x="0" y="0"/>
            <a:ext cx="60960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EB261AA-A967-344D-10CF-A52EC9EFC271}"/>
              </a:ext>
            </a:extLst>
          </p:cNvPr>
          <p:cNvSpPr>
            <a:spLocks noGrp="1"/>
          </p:cNvSpPr>
          <p:nvPr>
            <p:ph type="dt" sz="half" idx="14"/>
          </p:nvPr>
        </p:nvSpPr>
        <p:spPr/>
        <p:txBody>
          <a:bodyPr/>
          <a:lstStyle/>
          <a:p>
            <a:fld id="{BE5CE9A7-07BC-4ACB-8B14-4860FC2A5919}" type="datetime1">
              <a:rPr lang="fi-FI" smtClean="0"/>
              <a:t>14.5.2024</a:t>
            </a:fld>
            <a:endParaRPr lang="fi-FI"/>
          </a:p>
        </p:txBody>
      </p:sp>
      <p:sp>
        <p:nvSpPr>
          <p:cNvPr id="5" name="Footer Placeholder 4">
            <a:extLst>
              <a:ext uri="{FF2B5EF4-FFF2-40B4-BE49-F238E27FC236}">
                <a16:creationId xmlns:a16="http://schemas.microsoft.com/office/drawing/2014/main" id="{DC5CAA6F-5588-75A0-B42A-E7B4358C7B7E}"/>
              </a:ext>
            </a:extLst>
          </p:cNvPr>
          <p:cNvSpPr>
            <a:spLocks noGrp="1"/>
          </p:cNvSpPr>
          <p:nvPr>
            <p:ph type="ftr" sz="quarter" idx="15"/>
          </p:nvPr>
        </p:nvSpPr>
        <p:spPr/>
        <p:txBody>
          <a:bodyPr/>
          <a:lstStyle/>
          <a:p>
            <a:r>
              <a:rPr lang="fi-FI"/>
              <a:t>Presenter Name</a:t>
            </a:r>
          </a:p>
        </p:txBody>
      </p:sp>
      <p:sp>
        <p:nvSpPr>
          <p:cNvPr id="6" name="Slide Number Placeholder 5">
            <a:extLst>
              <a:ext uri="{FF2B5EF4-FFF2-40B4-BE49-F238E27FC236}">
                <a16:creationId xmlns:a16="http://schemas.microsoft.com/office/drawing/2014/main" id="{9C4CB569-8C10-87E5-2F35-74ED3EF15E59}"/>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367319575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le Slide Picture White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Lst>
          </p:cNvPr>
          <p:cNvSpPr/>
          <p:nvPr/>
        </p:nvSpPr>
        <p:spPr>
          <a:xfrm>
            <a:off x="0" y="0"/>
            <a:ext cx="6096000"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8ECE10FE-B9CB-31C9-C131-FA8A9355BEFC}"/>
              </a:ext>
            </a:extLst>
          </p:cNvPr>
          <p:cNvSpPr>
            <a:spLocks noGrp="1"/>
          </p:cNvSpPr>
          <p:nvPr>
            <p:ph type="dt" sz="half" idx="14"/>
          </p:nvPr>
        </p:nvSpPr>
        <p:spPr/>
        <p:txBody>
          <a:bodyPr/>
          <a:lstStyle/>
          <a:p>
            <a:fld id="{FD879EA8-B894-4268-BEED-C903AB9A0972}" type="datetime1">
              <a:rPr lang="fi-FI" smtClean="0"/>
              <a:t>14.5.2024</a:t>
            </a:fld>
            <a:endParaRPr lang="fi-FI"/>
          </a:p>
        </p:txBody>
      </p:sp>
      <p:sp>
        <p:nvSpPr>
          <p:cNvPr id="5" name="Footer Placeholder 4">
            <a:extLst>
              <a:ext uri="{FF2B5EF4-FFF2-40B4-BE49-F238E27FC236}">
                <a16:creationId xmlns:a16="http://schemas.microsoft.com/office/drawing/2014/main" id="{E5AB6C74-8053-BBC4-940C-7BD1DA87F424}"/>
              </a:ext>
            </a:extLst>
          </p:cNvPr>
          <p:cNvSpPr>
            <a:spLocks noGrp="1"/>
          </p:cNvSpPr>
          <p:nvPr>
            <p:ph type="ftr" sz="quarter" idx="15"/>
          </p:nvPr>
        </p:nvSpPr>
        <p:spPr/>
        <p:txBody>
          <a:bodyPr/>
          <a:lstStyle/>
          <a:p>
            <a:r>
              <a:rPr lang="fi-FI"/>
              <a:t>Presenter Name</a:t>
            </a:r>
          </a:p>
        </p:txBody>
      </p:sp>
      <p:sp>
        <p:nvSpPr>
          <p:cNvPr id="6" name="Slide Number Placeholder 5">
            <a:extLst>
              <a:ext uri="{FF2B5EF4-FFF2-40B4-BE49-F238E27FC236}">
                <a16:creationId xmlns:a16="http://schemas.microsoft.com/office/drawing/2014/main" id="{8233658A-D30E-64F2-DD4D-DE5EA0255E92}"/>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76340433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Slide Picture Black 2">
    <p:bg>
      <p:bgPr>
        <a:solidFill>
          <a:schemeClr val="tx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defRPr lang="en-US" sz="1200" dirty="0"/>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Bef>
                <a:spcPts val="0"/>
              </a:spcBef>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Lst>
          </p:cNvPr>
          <p:cNvSpPr/>
          <p:nvPr/>
        </p:nvSpPr>
        <p:spPr>
          <a:xfrm>
            <a:off x="0" y="0"/>
            <a:ext cx="60960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solidFill>
                  <a:schemeClr val="bg1"/>
                </a:solidFill>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6600056" y="1233937"/>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A01B3CB0-6D42-4A3D-BA02-FB7BF29EA559}" type="datetime1">
              <a:rPr lang="fi-FI" smtClean="0"/>
              <a:t>14.5.2024</a:t>
            </a:fld>
            <a:endParaRPr lang="fi-FI"/>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r>
              <a:rPr lang="fi-FI"/>
              <a:t>Presenter Name</a:t>
            </a:r>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Tree>
    <p:extLst>
      <p:ext uri="{BB962C8B-B14F-4D97-AF65-F5344CB8AC3E}">
        <p14:creationId xmlns:p14="http://schemas.microsoft.com/office/powerpoint/2010/main" val="441435801"/>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Content ">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81186476-C2D2-4758-B513-0C56AE264C34}" type="datetime1">
              <a:rPr lang="fi-FI" smtClean="0"/>
              <a:t>14.5.2024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r>
              <a:rPr lang="fi-FI"/>
              <a:t>Presenter Name</a:t>
            </a:r>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Title Placeholder 1">
            <a:extLst>
              <a:ext uri="{FF2B5EF4-FFF2-40B4-BE49-F238E27FC236}">
                <a16:creationId xmlns:a16="http://schemas.microsoft.com/office/drawing/2014/main" id="{989D434C-C1D7-4857-A6FD-3E8D677A00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a:p>
        </p:txBody>
      </p:sp>
      <p:sp>
        <p:nvSpPr>
          <p:cNvPr id="16" name="Text Placeholder 7">
            <a:extLst>
              <a:ext uri="{FF2B5EF4-FFF2-40B4-BE49-F238E27FC236}">
                <a16:creationId xmlns:a16="http://schemas.microsoft.com/office/drawing/2014/main" id="{4E753DB7-E707-494C-8BF7-70673FF6F8CE}"/>
              </a:ext>
            </a:extLst>
          </p:cNvPr>
          <p:cNvSpPr>
            <a:spLocks noGrp="1"/>
          </p:cNvSpPr>
          <p:nvPr>
            <p:ph type="body" sz="quarter" idx="13"/>
          </p:nvPr>
        </p:nvSpPr>
        <p:spPr>
          <a:xfrm>
            <a:off x="1055688" y="1528354"/>
            <a:ext cx="10080625" cy="4348571"/>
          </a:xfrm>
        </p:spPr>
        <p:txBody>
          <a:bodyPr/>
          <a:lstStyle>
            <a:lvl1pPr>
              <a:defRPr sz="28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766059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solidFill>
                  <a:schemeClr val="bg1"/>
                </a:solidFill>
                <a:latin typeface="+mj-lt"/>
              </a:defRPr>
            </a:lvl1pPr>
          </a:lstStyle>
          <a:p>
            <a:r>
              <a:rPr lang="en-GB"/>
              <a:t>Click to edit Master title style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407368" y="2674624"/>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lvl1pPr>
              <a:defRPr>
                <a:solidFill>
                  <a:schemeClr val="bg1"/>
                </a:solidFill>
              </a:defRPr>
            </a:lvl1pPr>
          </a:lstStyle>
          <a:p>
            <a:fld id="{45EB9536-10CA-4241-BCCA-B2DA21F89586}" type="datetime1">
              <a:rPr lang="fi-FI" smtClean="0"/>
              <a:t>14.5.2024</a:t>
            </a:fld>
            <a:endParaRPr lang="fi-FI"/>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lvl1pPr>
              <a:defRPr>
                <a:solidFill>
                  <a:schemeClr val="bg1"/>
                </a:solidFill>
              </a:defRPr>
            </a:lvl1pPr>
          </a:lstStyle>
          <a:p>
            <a:r>
              <a:rPr lang="fi-FI"/>
              <a:t>Presenter Name</a:t>
            </a:r>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Tree>
    <p:extLst>
      <p:ext uri="{BB962C8B-B14F-4D97-AF65-F5344CB8AC3E}">
        <p14:creationId xmlns:p14="http://schemas.microsoft.com/office/powerpoint/2010/main" val="183463509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Text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lvl1pPr>
              <a:defRPr>
                <a:solidFill>
                  <a:schemeClr val="bg1"/>
                </a:solidFill>
              </a:defRPr>
            </a:lvl1pPr>
          </a:lstStyle>
          <a:p>
            <a:fld id="{86ED0B97-304B-4A37-964C-4FF5CC87DCC8}" type="datetime1">
              <a:rPr lang="fi-FI" smtClean="0"/>
              <a:t>14.5.2024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lvl1pPr>
              <a:defRPr>
                <a:solidFill>
                  <a:schemeClr val="bg1"/>
                </a:solidFill>
              </a:defRPr>
            </a:lvl1pPr>
          </a:lstStyle>
          <a:p>
            <a:r>
              <a:rPr lang="fi-FI"/>
              <a:t>Presenter Name</a:t>
            </a:r>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solidFill>
                  <a:schemeClr val="bg1"/>
                </a:solidFill>
              </a:defRPr>
            </a:lvl1pPr>
            <a:lvl2pPr>
              <a:defRPr sz="20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1290A9EE-B882-1AC8-FB03-9E891579AE36}"/>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9002068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ext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BDFF2CFA-D290-47C3-89D1-77F4ECF21958}" type="datetime1">
              <a:rPr lang="fi-FI" smtClean="0"/>
              <a:t>14.5.2024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r>
              <a:rPr lang="fi-FI"/>
              <a:t>Presenter Name</a:t>
            </a:r>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61808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ext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E069333C-41AE-4B20-BE24-B044B1819EFD}" type="datetime1">
              <a:rPr lang="fi-FI" smtClean="0"/>
              <a:t>14.5.2024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r>
              <a:rPr lang="fi-FI"/>
              <a:t>Presenter Name</a:t>
            </a:r>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645500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7E748183-BD44-402F-BB29-17C16323EDBE}" type="datetime1">
              <a:rPr lang="fi-FI" smtClean="0"/>
              <a:t>14.5.2024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r>
              <a:rPr lang="fi-FI"/>
              <a:t>Presenter Name</a:t>
            </a:r>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7">
            <a:extLst>
              <a:ext uri="{FF2B5EF4-FFF2-40B4-BE49-F238E27FC236}">
                <a16:creationId xmlns:a16="http://schemas.microsoft.com/office/drawing/2014/main" id="{E151617C-A1F8-7D62-64C2-33C28BF06EE7}"/>
              </a:ext>
            </a:extLst>
          </p:cNvPr>
          <p:cNvSpPr>
            <a:spLocks noGrp="1"/>
          </p:cNvSpPr>
          <p:nvPr>
            <p:ph type="body" sz="quarter" idx="13"/>
          </p:nvPr>
        </p:nvSpPr>
        <p:spPr>
          <a:xfrm>
            <a:off x="1055688" y="2205039"/>
            <a:ext cx="10080625" cy="3671886"/>
          </a:xfrm>
        </p:spPr>
        <p:txBody>
          <a:bodyPr/>
          <a:lstStyle>
            <a:lvl1pPr>
              <a:defRPr sz="28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937809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ullet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54291240-A509-41BB-B3D4-03E0ED8C18A8}" type="datetime1">
              <a:rPr lang="fi-FI" smtClean="0"/>
              <a:t>14.5.2024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r>
              <a:rPr lang="fi-FI"/>
              <a:t>Presenter Name</a:t>
            </a:r>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40567151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Bullets and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solidFill>
                  <a:schemeClr val="bg1"/>
                </a:solidFill>
              </a:defRPr>
            </a:lvl1pPr>
            <a:lvl2pPr marL="539750" indent="-266700">
              <a:defRPr>
                <a:solidFill>
                  <a:schemeClr val="bg1"/>
                </a:solidFill>
              </a:defRPr>
            </a:lvl2pPr>
            <a:lvl3pPr marL="808038" indent="-276225">
              <a:defRPr>
                <a:solidFill>
                  <a:schemeClr val="bg1"/>
                </a:solidFill>
              </a:defRPr>
            </a:lvl3pPr>
            <a:lvl4pPr marL="1077913" indent="-266700">
              <a:defRPr>
                <a:solidFill>
                  <a:schemeClr val="bg1"/>
                </a:solidFill>
              </a:defRPr>
            </a:lvl4pPr>
            <a:lvl5pPr marL="1347788" indent="-266700">
              <a:defRPr>
                <a:solidFill>
                  <a:schemeClr val="bg1"/>
                </a:solidFill>
              </a:defRPr>
            </a:lvl5pPr>
            <a:lvl6pPr marL="1617663" indent="-266700">
              <a:defRPr>
                <a:solidFill>
                  <a:schemeClr val="bg1"/>
                </a:solidFill>
              </a:defRPr>
            </a:lvl6pPr>
            <a:lvl7pPr marL="1885950" indent="-276225">
              <a:defRPr>
                <a:solidFill>
                  <a:schemeClr val="bg1"/>
                </a:solidFill>
              </a:defRPr>
            </a:lvl7pPr>
            <a:lvl8pPr marL="2155825" indent="-266700">
              <a:defRPr>
                <a:solidFill>
                  <a:schemeClr val="bg1"/>
                </a:solidFill>
              </a:defRPr>
            </a:lvl8pPr>
            <a:lvl9pPr marL="2425700" indent="-266700">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lvl1pPr>
              <a:defRPr>
                <a:solidFill>
                  <a:schemeClr val="bg1"/>
                </a:solidFill>
              </a:defRPr>
            </a:lvl1pPr>
          </a:lstStyle>
          <a:p>
            <a:fld id="{FDBB4AD1-9B19-4FCC-A824-85533512B084}" type="datetime1">
              <a:rPr lang="fi-FI" smtClean="0"/>
              <a:t>14.5.2024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lvl1pPr>
              <a:defRPr>
                <a:solidFill>
                  <a:schemeClr val="bg1"/>
                </a:solidFill>
              </a:defRPr>
            </a:lvl1pPr>
          </a:lstStyle>
          <a:p>
            <a:r>
              <a:rPr lang="fi-FI"/>
              <a:t>Presenter Name</a:t>
            </a:r>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7" name="Freeform 5">
            <a:extLst>
              <a:ext uri="{FF2B5EF4-FFF2-40B4-BE49-F238E27FC236}">
                <a16:creationId xmlns:a16="http://schemas.microsoft.com/office/drawing/2014/main" id="{E925B5BF-537D-28C4-E616-ABEDC53298DE}"/>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32932142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Bullets and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F8AEB6E8-79D7-4555-9A79-970A381D5D43}" type="datetime1">
              <a:rPr lang="fi-FI" smtClean="0"/>
              <a:t>14.5.2024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r>
              <a:rPr lang="fi-FI"/>
              <a:t>Presenter Name</a:t>
            </a:r>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6894014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Bullets and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3B56C929-5BC8-452D-910B-4BF79563C176}" type="datetime1">
              <a:rPr lang="fi-FI" smtClean="0"/>
              <a:t>14.5.2024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r>
              <a:rPr lang="fi-FI"/>
              <a:t>Presenter Name</a:t>
            </a:r>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7473211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Bullets and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75E4CD90-F2D3-4E8B-8B58-F509DCE77095}" type="datetime1">
              <a:rPr lang="fi-FI" smtClean="0"/>
              <a:t>14.5.2024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r>
              <a:rPr lang="fi-FI"/>
              <a:t>Presenter Name</a:t>
            </a:r>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9999033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0C0748EA-64F1-4FF8-A310-D65A4D8F8CE2}" type="datetime1">
              <a:rPr lang="fi-FI" smtClean="0"/>
              <a:t>14.5.2024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r>
              <a:rPr lang="fi-FI"/>
              <a:t>Presenter Name</a:t>
            </a:r>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4208665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itle Slide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GB"/>
              <a:t>Click to edit Master title style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81A99946-228B-4D27-83C8-823F1A1572CA}" type="datetime1">
              <a:rPr lang="fi-FI" smtClean="0"/>
              <a:t>14.5.2024</a:t>
            </a:fld>
            <a:endParaRPr lang="fi-FI"/>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r>
              <a:rPr lang="fi-FI"/>
              <a:t>Presenter Name</a:t>
            </a:r>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3043923010"/>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Two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lvl1pPr>
              <a:defRPr>
                <a:solidFill>
                  <a:schemeClr val="bg1"/>
                </a:solidFill>
              </a:defRPr>
            </a:lvl1pPr>
          </a:lstStyle>
          <a:p>
            <a:fld id="{F6D1069C-CFD7-4CB9-A7EF-D3E01EC9DFA2}" type="datetime1">
              <a:rPr lang="fi-FI" smtClean="0"/>
              <a:t>14.5.2024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lvl1pPr>
              <a:defRPr>
                <a:solidFill>
                  <a:schemeClr val="bg1"/>
                </a:solidFill>
              </a:defRPr>
            </a:lvl1pPr>
          </a:lstStyle>
          <a:p>
            <a:r>
              <a:rPr lang="fi-FI"/>
              <a:t>Presenter Name</a:t>
            </a:r>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3" name="Freeform 5">
            <a:extLst>
              <a:ext uri="{FF2B5EF4-FFF2-40B4-BE49-F238E27FC236}">
                <a16:creationId xmlns:a16="http://schemas.microsoft.com/office/drawing/2014/main" id="{18D0D236-0E9F-85F5-9BC1-6B8DF3DB5124}"/>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609642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wo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6E66B0B8-A1FA-4B69-955F-690159AD7610}" type="datetime1">
              <a:rPr lang="fi-FI" smtClean="0"/>
              <a:t>14.5.2024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r>
              <a:rPr lang="fi-FI"/>
              <a:t>Presenter Name</a:t>
            </a:r>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13396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7A9132A7-3389-4F56-B2C9-2B8B9489C75B}" type="datetime1">
              <a:rPr lang="fi-FI" smtClean="0"/>
              <a:t>14.5.2024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r>
              <a:rPr lang="fi-FI"/>
              <a:t>Presenter Name</a:t>
            </a:r>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4054865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wo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81E139D2-6CDC-4B99-9F01-EE52CFA829E7}" type="datetime1">
              <a:rPr lang="fi-FI" smtClean="0"/>
              <a:t>14.5.2024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r>
              <a:rPr lang="fi-FI"/>
              <a:t>Presenter Name</a:t>
            </a:r>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Content Placeholder 2">
            <a:extLst>
              <a:ext uri="{FF2B5EF4-FFF2-40B4-BE49-F238E27FC236}">
                <a16:creationId xmlns:a16="http://schemas.microsoft.com/office/drawing/2014/main" id="{8E3AF440-5C52-ECEB-B15D-EBBA951D8C64}"/>
              </a:ext>
            </a:extLst>
          </p:cNvPr>
          <p:cNvSpPr>
            <a:spLocks noGrp="1"/>
          </p:cNvSpPr>
          <p:nvPr>
            <p:ph sz="half" idx="1"/>
          </p:nvPr>
        </p:nvSpPr>
        <p:spPr>
          <a:xfrm>
            <a:off x="1055688" y="2205037"/>
            <a:ext cx="4896296"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9" name="Content Placeholder 3">
            <a:extLst>
              <a:ext uri="{FF2B5EF4-FFF2-40B4-BE49-F238E27FC236}">
                <a16:creationId xmlns:a16="http://schemas.microsoft.com/office/drawing/2014/main" id="{F2689DE4-F150-1AC4-080E-1FC4078AEBAD}"/>
              </a:ext>
            </a:extLst>
          </p:cNvPr>
          <p:cNvSpPr>
            <a:spLocks noGrp="1"/>
          </p:cNvSpPr>
          <p:nvPr>
            <p:ph sz="half" idx="2"/>
          </p:nvPr>
        </p:nvSpPr>
        <p:spPr>
          <a:xfrm>
            <a:off x="6240016" y="2205037"/>
            <a:ext cx="4896296"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5361629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Three 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473221B3-F4B3-44ED-8C76-EAF5908FB5A6}" type="datetime1">
              <a:rPr lang="fi-FI" smtClean="0"/>
              <a:t>14.5.2024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r>
              <a:rPr lang="fi-FI"/>
              <a:t>Presenter Name</a:t>
            </a:r>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0563379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Three Content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lvl1pPr>
              <a:defRPr>
                <a:solidFill>
                  <a:schemeClr val="bg1"/>
                </a:solidFill>
              </a:defRPr>
            </a:lvl1pPr>
          </a:lstStyle>
          <a:p>
            <a:fld id="{D4D33729-D1DA-44A5-B716-959F727C477B}" type="datetime1">
              <a:rPr lang="fi-FI" smtClean="0"/>
              <a:t>14.5.2024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lvl1pPr>
              <a:defRPr>
                <a:solidFill>
                  <a:schemeClr val="bg1"/>
                </a:solidFill>
              </a:defRPr>
            </a:lvl1pPr>
          </a:lstStyle>
          <a:p>
            <a:r>
              <a:rPr lang="fi-FI"/>
              <a:t>Presenter Name</a:t>
            </a:r>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8" name="Freeform 5">
            <a:extLst>
              <a:ext uri="{FF2B5EF4-FFF2-40B4-BE49-F238E27FC236}">
                <a16:creationId xmlns:a16="http://schemas.microsoft.com/office/drawing/2014/main" id="{D7912BB5-9834-D960-62E3-9D95A380EB5B}"/>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5726333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hree Content Blue">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57A0DB6B-93BC-4489-BE45-E1138EA5C50F}" type="datetime1">
              <a:rPr lang="fi-FI" smtClean="0"/>
              <a:t>14.5.2024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r>
              <a:rPr lang="fi-FI"/>
              <a:t>Presenter Name</a:t>
            </a:r>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1186685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hree Content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8F40188E-E294-49D7-81EF-207455EE32A1}" type="datetime1">
              <a:rPr lang="fi-FI" smtClean="0"/>
              <a:t>14.5.2024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r>
              <a:rPr lang="fi-FI"/>
              <a:t>Presenter Name</a:t>
            </a:r>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5035503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Three Content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1055688" y="2205037"/>
            <a:ext cx="3168104"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9BB0BFA1-AAA3-B436-0EE2-E469AA3932D9}"/>
              </a:ext>
            </a:extLst>
          </p:cNvPr>
          <p:cNvSpPr>
            <a:spLocks noGrp="1"/>
          </p:cNvSpPr>
          <p:nvPr>
            <p:ph sz="half" idx="2"/>
          </p:nvPr>
        </p:nvSpPr>
        <p:spPr>
          <a:xfrm>
            <a:off x="4511825" y="2205037"/>
            <a:ext cx="3168352"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932A94EE-2C45-4D4C-9922-C3FF625AEECA}" type="datetime1">
              <a:rPr lang="fi-FI" smtClean="0"/>
              <a:t>14.5.2024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r>
              <a:rPr lang="fi-FI"/>
              <a:t>Presenter Name</a:t>
            </a:r>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2" name="Content Placeholder 3">
            <a:extLst>
              <a:ext uri="{FF2B5EF4-FFF2-40B4-BE49-F238E27FC236}">
                <a16:creationId xmlns:a16="http://schemas.microsoft.com/office/drawing/2014/main" id="{D2A1A8FC-ED18-02E4-A33A-C74DEBE3A1BD}"/>
              </a:ext>
            </a:extLst>
          </p:cNvPr>
          <p:cNvSpPr>
            <a:spLocks noGrp="1"/>
          </p:cNvSpPr>
          <p:nvPr>
            <p:ph sz="half" idx="13"/>
          </p:nvPr>
        </p:nvSpPr>
        <p:spPr>
          <a:xfrm>
            <a:off x="7968208" y="2205037"/>
            <a:ext cx="3168105"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Tree>
    <p:extLst>
      <p:ext uri="{BB962C8B-B14F-4D97-AF65-F5344CB8AC3E}">
        <p14:creationId xmlns:p14="http://schemas.microsoft.com/office/powerpoint/2010/main" val="21205903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 Header ">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C7B591D0-BA71-4930-90B6-9C26923BB7A4}" type="datetime1">
              <a:rPr lang="fi-FI" smtClean="0"/>
              <a:t>14.5.2024</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r>
              <a:rPr lang="fi-FI"/>
              <a:t>Presenter Name</a:t>
            </a:r>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a:t>Click to edit Master title style</a:t>
            </a:r>
            <a:endParaRPr lang="fi-FI"/>
          </a:p>
        </p:txBody>
      </p:sp>
    </p:spTree>
    <p:extLst>
      <p:ext uri="{BB962C8B-B14F-4D97-AF65-F5344CB8AC3E}">
        <p14:creationId xmlns:p14="http://schemas.microsoft.com/office/powerpoint/2010/main" val="42680086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Title Slide Re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GB"/>
              <a:t>Click to edit Master title style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3CC0F3FC-0EDF-45C0-AFDE-15BC2427E73C}" type="datetime1">
              <a:rPr lang="fi-FI" smtClean="0"/>
              <a:t>14.5.2024</a:t>
            </a:fld>
            <a:endParaRPr lang="fi-FI"/>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r>
              <a:rPr lang="fi-FI"/>
              <a:t>Presenter Name</a:t>
            </a:r>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412890094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ection Header Black">
    <p:bg>
      <p:bgPr>
        <a:solidFill>
          <a:schemeClr val="tx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lvl1pPr>
              <a:defRPr>
                <a:solidFill>
                  <a:schemeClr val="bg1"/>
                </a:solidFill>
              </a:defRPr>
            </a:lvl1pPr>
          </a:lstStyle>
          <a:p>
            <a:fld id="{3E7D479A-DB2F-447E-9BA3-10E3683883B7}" type="datetime1">
              <a:rPr lang="fi-FI" smtClean="0"/>
              <a:t>14.5.2024</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lvl1pPr>
              <a:defRPr>
                <a:solidFill>
                  <a:schemeClr val="bg1"/>
                </a:solidFill>
              </a:defRPr>
            </a:lvl1pPr>
          </a:lstStyle>
          <a:p>
            <a:r>
              <a:rPr lang="fi-FI"/>
              <a:t>Presenter Name</a:t>
            </a:r>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solidFill>
                  <a:schemeClr val="bg1"/>
                </a:solidFill>
                <a:latin typeface="+mj-lt"/>
              </a:defRPr>
            </a:lvl1pPr>
          </a:lstStyle>
          <a:p>
            <a:r>
              <a:rPr lang="en-US"/>
              <a:t>Click to edit Master title style</a:t>
            </a:r>
            <a:endParaRPr lang="fi-FI"/>
          </a:p>
        </p:txBody>
      </p:sp>
      <p:sp>
        <p:nvSpPr>
          <p:cNvPr id="2" name="Freeform 5">
            <a:extLst>
              <a:ext uri="{FF2B5EF4-FFF2-40B4-BE49-F238E27FC236}">
                <a16:creationId xmlns:a16="http://schemas.microsoft.com/office/drawing/2014/main" id="{5A269375-E1A8-C31B-7E8E-7F024302667C}"/>
              </a:ext>
            </a:extLst>
          </p:cNvPr>
          <p:cNvSpPr>
            <a:spLocks noChangeAspect="1" noEditPoints="1"/>
          </p:cNvSpPr>
          <p:nvPr userDrawn="1"/>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1678250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ction Header Blue">
    <p:bg>
      <p:bgPr>
        <a:solidFill>
          <a:schemeClr val="accent3"/>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3FC7E360-DC58-451D-88AB-8D5FAB6EAF21}" type="datetime1">
              <a:rPr lang="fi-FI" smtClean="0"/>
              <a:t>14.5.2024</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r>
              <a:rPr lang="fi-FI"/>
              <a:t>Presenter Name</a:t>
            </a:r>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a:t>Click to edit Master title style</a:t>
            </a:r>
            <a:endParaRPr lang="fi-FI"/>
          </a:p>
        </p:txBody>
      </p:sp>
    </p:spTree>
    <p:extLst>
      <p:ext uri="{BB962C8B-B14F-4D97-AF65-F5344CB8AC3E}">
        <p14:creationId xmlns:p14="http://schemas.microsoft.com/office/powerpoint/2010/main" val="34831382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 Header Red">
    <p:bg>
      <p:bgPr>
        <a:solidFill>
          <a:schemeClr val="accent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254148EE-D9C2-44B2-87A1-0DAC0DC35107}" type="datetime1">
              <a:rPr lang="fi-FI" smtClean="0"/>
              <a:t>14.5.2024</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r>
              <a:rPr lang="fi-FI"/>
              <a:t>Presenter Name</a:t>
            </a:r>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a:t>Click to edit Master title style</a:t>
            </a:r>
            <a:endParaRPr lang="fi-FI"/>
          </a:p>
        </p:txBody>
      </p:sp>
    </p:spTree>
    <p:extLst>
      <p:ext uri="{BB962C8B-B14F-4D97-AF65-F5344CB8AC3E}">
        <p14:creationId xmlns:p14="http://schemas.microsoft.com/office/powerpoint/2010/main" val="875309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Section Header Yellow">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41DE05B-FFAF-0858-13F9-0EB7AD3526CC}"/>
              </a:ext>
            </a:extLst>
          </p:cNvPr>
          <p:cNvSpPr>
            <a:spLocks noGrp="1"/>
          </p:cNvSpPr>
          <p:nvPr>
            <p:ph type="dt" sz="half" idx="10"/>
          </p:nvPr>
        </p:nvSpPr>
        <p:spPr/>
        <p:txBody>
          <a:bodyPr/>
          <a:lstStyle/>
          <a:p>
            <a:fld id="{BAB5BAE1-440C-4375-9AB8-FBF655257209}" type="datetime1">
              <a:rPr lang="fi-FI" smtClean="0"/>
              <a:t>14.5.2024</a:t>
            </a:fld>
            <a:endParaRPr lang="fi-FI"/>
          </a:p>
        </p:txBody>
      </p:sp>
      <p:sp>
        <p:nvSpPr>
          <p:cNvPr id="5" name="Footer Placeholder 4">
            <a:extLst>
              <a:ext uri="{FF2B5EF4-FFF2-40B4-BE49-F238E27FC236}">
                <a16:creationId xmlns:a16="http://schemas.microsoft.com/office/drawing/2014/main" id="{06FD89D3-D829-039B-7727-4ABD59B9BD66}"/>
              </a:ext>
            </a:extLst>
          </p:cNvPr>
          <p:cNvSpPr>
            <a:spLocks noGrp="1"/>
          </p:cNvSpPr>
          <p:nvPr>
            <p:ph type="ftr" sz="quarter" idx="11"/>
          </p:nvPr>
        </p:nvSpPr>
        <p:spPr/>
        <p:txBody>
          <a:bodyPr/>
          <a:lstStyle/>
          <a:p>
            <a:r>
              <a:rPr lang="fi-FI"/>
              <a:t>Presenter Name</a:t>
            </a:r>
          </a:p>
        </p:txBody>
      </p:sp>
      <p:sp>
        <p:nvSpPr>
          <p:cNvPr id="6" name="Slide Number Placeholder 5">
            <a:extLst>
              <a:ext uri="{FF2B5EF4-FFF2-40B4-BE49-F238E27FC236}">
                <a16:creationId xmlns:a16="http://schemas.microsoft.com/office/drawing/2014/main" id="{700DE2EE-0379-76A8-D3FE-92AD796C4367}"/>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9" name="Title 1">
            <a:extLst>
              <a:ext uri="{FF2B5EF4-FFF2-40B4-BE49-F238E27FC236}">
                <a16:creationId xmlns:a16="http://schemas.microsoft.com/office/drawing/2014/main" id="{7795DFD4-86D0-9FF1-D4D8-602EECF830DF}"/>
              </a:ext>
            </a:extLst>
          </p:cNvPr>
          <p:cNvSpPr>
            <a:spLocks noGrp="1"/>
          </p:cNvSpPr>
          <p:nvPr>
            <p:ph type="ctrTitle"/>
          </p:nvPr>
        </p:nvSpPr>
        <p:spPr>
          <a:xfrm>
            <a:off x="412647" y="3182779"/>
            <a:ext cx="11371365" cy="492443"/>
          </a:xfrm>
        </p:spPr>
        <p:txBody>
          <a:bodyPr wrap="square" anchor="ctr" anchorCtr="0">
            <a:spAutoFit/>
          </a:bodyPr>
          <a:lstStyle>
            <a:lvl1pPr algn="ctr">
              <a:lnSpc>
                <a:spcPct val="100000"/>
              </a:lnSpc>
              <a:defRPr sz="3200">
                <a:latin typeface="+mj-lt"/>
              </a:defRPr>
            </a:lvl1pPr>
          </a:lstStyle>
          <a:p>
            <a:r>
              <a:rPr lang="en-US"/>
              <a:t>Click to edit Master title style</a:t>
            </a:r>
            <a:endParaRPr lang="fi-FI"/>
          </a:p>
        </p:txBody>
      </p:sp>
    </p:spTree>
    <p:extLst>
      <p:ext uri="{BB962C8B-B14F-4D97-AF65-F5344CB8AC3E}">
        <p14:creationId xmlns:p14="http://schemas.microsoft.com/office/powerpoint/2010/main" val="6570951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8857C-8954-2CAC-937A-943D6443A481}"/>
              </a:ext>
            </a:extLst>
          </p:cNvPr>
          <p:cNvSpPr>
            <a:spLocks noGrp="1"/>
          </p:cNvSpPr>
          <p:nvPr>
            <p:ph type="dt" sz="half" idx="10"/>
          </p:nvPr>
        </p:nvSpPr>
        <p:spPr/>
        <p:txBody>
          <a:bodyPr/>
          <a:lstStyle/>
          <a:p>
            <a:fld id="{A0068737-2DCC-4A07-B2E6-FDF2FE7E23A5}" type="datetime1">
              <a:rPr lang="fi-FI" smtClean="0"/>
              <a:t>14.5.2024</a:t>
            </a:fld>
            <a:endParaRPr lang="fi-FI"/>
          </a:p>
        </p:txBody>
      </p:sp>
      <p:sp>
        <p:nvSpPr>
          <p:cNvPr id="3" name="Footer Placeholder 2">
            <a:extLst>
              <a:ext uri="{FF2B5EF4-FFF2-40B4-BE49-F238E27FC236}">
                <a16:creationId xmlns:a16="http://schemas.microsoft.com/office/drawing/2014/main" id="{967ABC24-E5EB-DE80-2D0D-1287AD8F112C}"/>
              </a:ext>
            </a:extLst>
          </p:cNvPr>
          <p:cNvSpPr>
            <a:spLocks noGrp="1"/>
          </p:cNvSpPr>
          <p:nvPr>
            <p:ph type="ftr" sz="quarter" idx="11"/>
          </p:nvPr>
        </p:nvSpPr>
        <p:spPr/>
        <p:txBody>
          <a:bodyPr/>
          <a:lstStyle/>
          <a:p>
            <a:r>
              <a:rPr lang="fi-FI"/>
              <a:t>Presenter Name</a:t>
            </a:r>
          </a:p>
        </p:txBody>
      </p:sp>
      <p:sp>
        <p:nvSpPr>
          <p:cNvPr id="4" name="Slide Number Placeholder 3">
            <a:extLst>
              <a:ext uri="{FF2B5EF4-FFF2-40B4-BE49-F238E27FC236}">
                <a16:creationId xmlns:a16="http://schemas.microsoft.com/office/drawing/2014/main" id="{9253041E-A4B9-C59D-237D-00ECB5319199}"/>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1360657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ontent and Picture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10F2C7BC-AA75-561B-AC06-1034496152FA}"/>
              </a:ext>
            </a:extLst>
          </p:cNvPr>
          <p:cNvSpPr>
            <a:spLocks noGrp="1"/>
          </p:cNvSpPr>
          <p:nvPr>
            <p:ph type="dt" sz="half" idx="14"/>
          </p:nvPr>
        </p:nvSpPr>
        <p:spPr/>
        <p:txBody>
          <a:bodyPr/>
          <a:lstStyle/>
          <a:p>
            <a:fld id="{5B1C5049-DAE1-4EBF-A7B2-0C7C354C206B}" type="datetime1">
              <a:rPr lang="fi-FI" smtClean="0"/>
              <a:t>15.5.2024</a:t>
            </a:fld>
            <a:endParaRPr lang="fi-FI"/>
          </a:p>
        </p:txBody>
      </p:sp>
      <p:sp>
        <p:nvSpPr>
          <p:cNvPr id="9" name="Footer Placeholder 8">
            <a:extLst>
              <a:ext uri="{FF2B5EF4-FFF2-40B4-BE49-F238E27FC236}">
                <a16:creationId xmlns:a16="http://schemas.microsoft.com/office/drawing/2014/main" id="{3EC51CAF-7174-FC82-643D-1D327D11943D}"/>
              </a:ext>
            </a:extLst>
          </p:cNvPr>
          <p:cNvSpPr>
            <a:spLocks noGrp="1"/>
          </p:cNvSpPr>
          <p:nvPr>
            <p:ph type="ftr" sz="quarter" idx="15"/>
          </p:nvPr>
        </p:nvSpPr>
        <p:spPr/>
        <p:txBody>
          <a:bodyPr/>
          <a:lstStyle/>
          <a:p>
            <a:r>
              <a:rPr lang="fi-FI"/>
              <a:t>Presenter Name</a:t>
            </a:r>
          </a:p>
        </p:txBody>
      </p:sp>
      <p:sp>
        <p:nvSpPr>
          <p:cNvPr id="10" name="Slide Number Placeholder 9">
            <a:extLst>
              <a:ext uri="{FF2B5EF4-FFF2-40B4-BE49-F238E27FC236}">
                <a16:creationId xmlns:a16="http://schemas.microsoft.com/office/drawing/2014/main" id="{59484465-F54B-AF10-4DE5-9408CEC67995}"/>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21682666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Content and Picture Black">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Freeform 5">
            <a:extLst>
              <a:ext uri="{FF2B5EF4-FFF2-40B4-BE49-F238E27FC236}">
                <a16:creationId xmlns:a16="http://schemas.microsoft.com/office/drawing/2014/main" id="{E9DBB8D9-1FAC-C1EB-F377-B1DBC3921D1F}"/>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9" name="Date Placeholder 8">
            <a:extLst>
              <a:ext uri="{FF2B5EF4-FFF2-40B4-BE49-F238E27FC236}">
                <a16:creationId xmlns:a16="http://schemas.microsoft.com/office/drawing/2014/main" id="{4D950C6D-A26F-82AD-182C-D6A75325AABD}"/>
              </a:ext>
            </a:extLst>
          </p:cNvPr>
          <p:cNvSpPr>
            <a:spLocks noGrp="1"/>
          </p:cNvSpPr>
          <p:nvPr>
            <p:ph type="dt" sz="half" idx="14"/>
          </p:nvPr>
        </p:nvSpPr>
        <p:spPr/>
        <p:txBody>
          <a:bodyPr/>
          <a:lstStyle/>
          <a:p>
            <a:fld id="{9A98B13E-06C0-48AA-84B5-8369B4E5AEEA}" type="datetime1">
              <a:rPr lang="fi-FI" smtClean="0"/>
              <a:t>15.5.2024</a:t>
            </a:fld>
            <a:endParaRPr lang="fi-FI"/>
          </a:p>
        </p:txBody>
      </p:sp>
      <p:sp>
        <p:nvSpPr>
          <p:cNvPr id="10" name="Footer Placeholder 9">
            <a:extLst>
              <a:ext uri="{FF2B5EF4-FFF2-40B4-BE49-F238E27FC236}">
                <a16:creationId xmlns:a16="http://schemas.microsoft.com/office/drawing/2014/main" id="{B6FD463F-4C08-CD4B-ACA8-A8D406E1D024}"/>
              </a:ext>
            </a:extLst>
          </p:cNvPr>
          <p:cNvSpPr>
            <a:spLocks noGrp="1"/>
          </p:cNvSpPr>
          <p:nvPr>
            <p:ph type="ftr" sz="quarter" idx="15"/>
          </p:nvPr>
        </p:nvSpPr>
        <p:spPr/>
        <p:txBody>
          <a:bodyPr/>
          <a:lstStyle/>
          <a:p>
            <a:r>
              <a:rPr lang="fi-FI"/>
              <a:t>Presenter Name</a:t>
            </a:r>
          </a:p>
        </p:txBody>
      </p:sp>
      <p:sp>
        <p:nvSpPr>
          <p:cNvPr id="11" name="Slide Number Placeholder 10">
            <a:extLst>
              <a:ext uri="{FF2B5EF4-FFF2-40B4-BE49-F238E27FC236}">
                <a16:creationId xmlns:a16="http://schemas.microsoft.com/office/drawing/2014/main" id="{6FDEFB73-E47C-07B1-833F-288DD37CC7D7}"/>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17281762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ntent and Picture Blue">
    <p:bg>
      <p:bgPr>
        <a:solidFill>
          <a:schemeClr val="accent3"/>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65EB32AC-0ABC-0E7B-294B-708C591BFA29}"/>
              </a:ext>
            </a:extLst>
          </p:cNvPr>
          <p:cNvSpPr>
            <a:spLocks noGrp="1"/>
          </p:cNvSpPr>
          <p:nvPr>
            <p:ph type="dt" sz="half" idx="14"/>
          </p:nvPr>
        </p:nvSpPr>
        <p:spPr/>
        <p:txBody>
          <a:bodyPr/>
          <a:lstStyle/>
          <a:p>
            <a:fld id="{3523783B-DD0F-4710-A1BA-5480E3CE4EE6}" type="datetime1">
              <a:rPr lang="fi-FI" smtClean="0"/>
              <a:t>15.5.2024</a:t>
            </a:fld>
            <a:endParaRPr lang="fi-FI"/>
          </a:p>
        </p:txBody>
      </p:sp>
      <p:sp>
        <p:nvSpPr>
          <p:cNvPr id="9" name="Footer Placeholder 8">
            <a:extLst>
              <a:ext uri="{FF2B5EF4-FFF2-40B4-BE49-F238E27FC236}">
                <a16:creationId xmlns:a16="http://schemas.microsoft.com/office/drawing/2014/main" id="{5E3C45FD-2DA7-21D3-D7EA-EDB8CC0DEDE0}"/>
              </a:ext>
            </a:extLst>
          </p:cNvPr>
          <p:cNvSpPr>
            <a:spLocks noGrp="1"/>
          </p:cNvSpPr>
          <p:nvPr>
            <p:ph type="ftr" sz="quarter" idx="15"/>
          </p:nvPr>
        </p:nvSpPr>
        <p:spPr/>
        <p:txBody>
          <a:bodyPr/>
          <a:lstStyle/>
          <a:p>
            <a:r>
              <a:rPr lang="fi-FI"/>
              <a:t>Presenter Name</a:t>
            </a:r>
          </a:p>
        </p:txBody>
      </p:sp>
      <p:sp>
        <p:nvSpPr>
          <p:cNvPr id="10" name="Slide Number Placeholder 9">
            <a:extLst>
              <a:ext uri="{FF2B5EF4-FFF2-40B4-BE49-F238E27FC236}">
                <a16:creationId xmlns:a16="http://schemas.microsoft.com/office/drawing/2014/main" id="{EA7EF4F3-F356-D015-B51C-F58A2EFAFC65}"/>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18111945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Content and Picture Red">
    <p:bg>
      <p:bgPr>
        <a:solidFill>
          <a:schemeClr val="accent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DCD17003-12B8-DA47-F8E1-382B0F5AA96D}"/>
              </a:ext>
            </a:extLst>
          </p:cNvPr>
          <p:cNvSpPr>
            <a:spLocks noGrp="1"/>
          </p:cNvSpPr>
          <p:nvPr>
            <p:ph type="dt" sz="half" idx="14"/>
          </p:nvPr>
        </p:nvSpPr>
        <p:spPr/>
        <p:txBody>
          <a:bodyPr/>
          <a:lstStyle/>
          <a:p>
            <a:fld id="{7B1AB077-7286-4FF1-84B3-C1003786B57B}" type="datetime1">
              <a:rPr lang="fi-FI" smtClean="0"/>
              <a:t>15.5.2024</a:t>
            </a:fld>
            <a:endParaRPr lang="fi-FI"/>
          </a:p>
        </p:txBody>
      </p:sp>
      <p:sp>
        <p:nvSpPr>
          <p:cNvPr id="9" name="Footer Placeholder 8">
            <a:extLst>
              <a:ext uri="{FF2B5EF4-FFF2-40B4-BE49-F238E27FC236}">
                <a16:creationId xmlns:a16="http://schemas.microsoft.com/office/drawing/2014/main" id="{9D2F484C-0C8C-D0FD-09BC-0B16D6CA5709}"/>
              </a:ext>
            </a:extLst>
          </p:cNvPr>
          <p:cNvSpPr>
            <a:spLocks noGrp="1"/>
          </p:cNvSpPr>
          <p:nvPr>
            <p:ph type="ftr" sz="quarter" idx="15"/>
          </p:nvPr>
        </p:nvSpPr>
        <p:spPr/>
        <p:txBody>
          <a:bodyPr/>
          <a:lstStyle/>
          <a:p>
            <a:r>
              <a:rPr lang="fi-FI"/>
              <a:t>Presenter Name</a:t>
            </a:r>
          </a:p>
        </p:txBody>
      </p:sp>
      <p:sp>
        <p:nvSpPr>
          <p:cNvPr id="10" name="Slide Number Placeholder 9">
            <a:extLst>
              <a:ext uri="{FF2B5EF4-FFF2-40B4-BE49-F238E27FC236}">
                <a16:creationId xmlns:a16="http://schemas.microsoft.com/office/drawing/2014/main" id="{CEF20DBE-D9A9-41D0-C209-1177231424EB}"/>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37704568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Content and Picture Yellow">
    <p:bg>
      <p:bgPr>
        <a:solidFill>
          <a:schemeClr val="accent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6858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1079971"/>
          </a:xfrm>
        </p:spPr>
        <p:txBody>
          <a:bodyPr/>
          <a:lstStyle>
            <a:lvl1pPr>
              <a:defRPr sz="3000" baseline="0"/>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07988" y="2205037"/>
            <a:ext cx="5327972" cy="3671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a:extLst>
              <a:ext uri="{FF2B5EF4-FFF2-40B4-BE49-F238E27FC236}">
                <a16:creationId xmlns:a16="http://schemas.microsoft.com/office/drawing/2014/main" id="{5C2B3000-AED7-FFA7-06DD-1B8AF1D7EF5D}"/>
              </a:ext>
            </a:extLst>
          </p:cNvPr>
          <p:cNvSpPr>
            <a:spLocks noGrp="1"/>
          </p:cNvSpPr>
          <p:nvPr>
            <p:ph type="dt" sz="half" idx="14"/>
          </p:nvPr>
        </p:nvSpPr>
        <p:spPr/>
        <p:txBody>
          <a:bodyPr/>
          <a:lstStyle/>
          <a:p>
            <a:fld id="{FEA87482-3D8E-4882-AB23-A56E187BB32F}" type="datetime1">
              <a:rPr lang="fi-FI" smtClean="0"/>
              <a:t>15.5.2024</a:t>
            </a:fld>
            <a:endParaRPr lang="fi-FI"/>
          </a:p>
        </p:txBody>
      </p:sp>
      <p:sp>
        <p:nvSpPr>
          <p:cNvPr id="9" name="Footer Placeholder 8">
            <a:extLst>
              <a:ext uri="{FF2B5EF4-FFF2-40B4-BE49-F238E27FC236}">
                <a16:creationId xmlns:a16="http://schemas.microsoft.com/office/drawing/2014/main" id="{C4980F80-8A9D-A1A1-2592-73099A506595}"/>
              </a:ext>
            </a:extLst>
          </p:cNvPr>
          <p:cNvSpPr>
            <a:spLocks noGrp="1"/>
          </p:cNvSpPr>
          <p:nvPr>
            <p:ph type="ftr" sz="quarter" idx="15"/>
          </p:nvPr>
        </p:nvSpPr>
        <p:spPr/>
        <p:txBody>
          <a:bodyPr/>
          <a:lstStyle/>
          <a:p>
            <a:r>
              <a:rPr lang="fi-FI"/>
              <a:t>Presenter Name</a:t>
            </a:r>
          </a:p>
        </p:txBody>
      </p:sp>
      <p:sp>
        <p:nvSpPr>
          <p:cNvPr id="10" name="Slide Number Placeholder 9">
            <a:extLst>
              <a:ext uri="{FF2B5EF4-FFF2-40B4-BE49-F238E27FC236}">
                <a16:creationId xmlns:a16="http://schemas.microsoft.com/office/drawing/2014/main" id="{621E2DBB-4A09-9204-F075-52D5356D843C}"/>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2034088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Yellow">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GB"/>
              <a:t>Click to edit Master title style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5FB5A0D6-BEDC-4AAA-93D6-DF051A908D07}" type="datetime1">
              <a:rPr lang="fi-FI" smtClean="0"/>
              <a:t>14.5.2024</a:t>
            </a:fld>
            <a:endParaRPr lang="fi-FI"/>
          </a:p>
        </p:txBody>
      </p:sp>
      <p:sp>
        <p:nvSpPr>
          <p:cNvPr id="24" name="Footer Placeholder 23">
            <a:extLst>
              <a:ext uri="{FF2B5EF4-FFF2-40B4-BE49-F238E27FC236}">
                <a16:creationId xmlns:a16="http://schemas.microsoft.com/office/drawing/2014/main" id="{CB76FCA5-9DA7-BF02-3EBB-BC56DDA0FE1D}"/>
              </a:ext>
            </a:extLst>
          </p:cNvPr>
          <p:cNvSpPr>
            <a:spLocks noGrp="1"/>
          </p:cNvSpPr>
          <p:nvPr>
            <p:ph type="ftr" sz="quarter" idx="11"/>
          </p:nvPr>
        </p:nvSpPr>
        <p:spPr/>
        <p:txBody>
          <a:bodyPr/>
          <a:lstStyle/>
          <a:p>
            <a:r>
              <a:rPr lang="fi-FI"/>
              <a:t>Presenter Name</a:t>
            </a:r>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2659627255"/>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Content and Picture 2 ">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a:t>Click to edit Master title style</a:t>
            </a:r>
            <a:endParaRPr lang="fi-FI"/>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sp>
        <p:nvSpPr>
          <p:cNvPr id="3" name="Date Placeholder 2">
            <a:extLst>
              <a:ext uri="{FF2B5EF4-FFF2-40B4-BE49-F238E27FC236}">
                <a16:creationId xmlns:a16="http://schemas.microsoft.com/office/drawing/2014/main" id="{8550C619-D2A1-26CD-F8DE-1F1FC0A0EB16}"/>
              </a:ext>
            </a:extLst>
          </p:cNvPr>
          <p:cNvSpPr>
            <a:spLocks noGrp="1"/>
          </p:cNvSpPr>
          <p:nvPr>
            <p:ph type="dt" sz="half" idx="15"/>
          </p:nvPr>
        </p:nvSpPr>
        <p:spPr/>
        <p:txBody>
          <a:bodyPr/>
          <a:lstStyle>
            <a:lvl1pPr>
              <a:defRPr>
                <a:solidFill>
                  <a:schemeClr val="bg1"/>
                </a:solidFill>
              </a:defRPr>
            </a:lvl1pPr>
          </a:lstStyle>
          <a:p>
            <a:fld id="{401C6DA5-7F61-474B-AC43-026E42EF5815}" type="datetime1">
              <a:rPr lang="fi-FI" smtClean="0"/>
              <a:t>15.5.2024</a:t>
            </a:fld>
            <a:endParaRPr lang="fi-FI"/>
          </a:p>
        </p:txBody>
      </p:sp>
      <p:sp>
        <p:nvSpPr>
          <p:cNvPr id="4" name="Footer Placeholder 3">
            <a:extLst>
              <a:ext uri="{FF2B5EF4-FFF2-40B4-BE49-F238E27FC236}">
                <a16:creationId xmlns:a16="http://schemas.microsoft.com/office/drawing/2014/main" id="{B7E340A2-ADB0-C4DB-BEC4-741C5D2BFA91}"/>
              </a:ext>
            </a:extLst>
          </p:cNvPr>
          <p:cNvSpPr>
            <a:spLocks noGrp="1"/>
          </p:cNvSpPr>
          <p:nvPr>
            <p:ph type="ftr" sz="quarter" idx="16"/>
          </p:nvPr>
        </p:nvSpPr>
        <p:spPr/>
        <p:txBody>
          <a:bodyPr/>
          <a:lstStyle>
            <a:lvl1pPr>
              <a:defRPr>
                <a:solidFill>
                  <a:schemeClr val="bg1"/>
                </a:solidFill>
              </a:defRPr>
            </a:lvl1pPr>
          </a:lstStyle>
          <a:p>
            <a:r>
              <a:rPr lang="fi-FI"/>
              <a:t>Presenter Name</a:t>
            </a:r>
          </a:p>
        </p:txBody>
      </p:sp>
      <p:sp>
        <p:nvSpPr>
          <p:cNvPr id="10" name="Slide Number Placeholder 9">
            <a:extLst>
              <a:ext uri="{FF2B5EF4-FFF2-40B4-BE49-F238E27FC236}">
                <a16:creationId xmlns:a16="http://schemas.microsoft.com/office/drawing/2014/main" id="{9F832BD1-9BBA-98CE-116F-05ABC6CBA930}"/>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a:p>
        </p:txBody>
      </p:sp>
    </p:spTree>
    <p:extLst>
      <p:ext uri="{BB962C8B-B14F-4D97-AF65-F5344CB8AC3E}">
        <p14:creationId xmlns:p14="http://schemas.microsoft.com/office/powerpoint/2010/main" val="10054837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Content and Picture 2 Blue">
    <p:bg>
      <p:bgPr>
        <a:solidFill>
          <a:schemeClr val="accent3"/>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a:t>Click to edit Master title style</a:t>
            </a:r>
            <a:endParaRPr lang="fi-FI"/>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sp>
        <p:nvSpPr>
          <p:cNvPr id="3" name="Date Placeholder 2">
            <a:extLst>
              <a:ext uri="{FF2B5EF4-FFF2-40B4-BE49-F238E27FC236}">
                <a16:creationId xmlns:a16="http://schemas.microsoft.com/office/drawing/2014/main" id="{1B2A142A-BF4E-5EF0-8055-D60384BD50E9}"/>
              </a:ext>
            </a:extLst>
          </p:cNvPr>
          <p:cNvSpPr>
            <a:spLocks noGrp="1"/>
          </p:cNvSpPr>
          <p:nvPr>
            <p:ph type="dt" sz="half" idx="15"/>
          </p:nvPr>
        </p:nvSpPr>
        <p:spPr/>
        <p:txBody>
          <a:bodyPr/>
          <a:lstStyle>
            <a:lvl1pPr>
              <a:defRPr>
                <a:solidFill>
                  <a:schemeClr val="bg1"/>
                </a:solidFill>
              </a:defRPr>
            </a:lvl1pPr>
          </a:lstStyle>
          <a:p>
            <a:fld id="{3492C395-50BE-4067-966F-BBD3DB69F6F1}" type="datetime1">
              <a:rPr lang="fi-FI" smtClean="0"/>
              <a:t>15.5.2024</a:t>
            </a:fld>
            <a:endParaRPr lang="fi-FI"/>
          </a:p>
        </p:txBody>
      </p:sp>
      <p:sp>
        <p:nvSpPr>
          <p:cNvPr id="4" name="Footer Placeholder 3">
            <a:extLst>
              <a:ext uri="{FF2B5EF4-FFF2-40B4-BE49-F238E27FC236}">
                <a16:creationId xmlns:a16="http://schemas.microsoft.com/office/drawing/2014/main" id="{3BF780F4-1A92-F147-469C-3F289BD99E64}"/>
              </a:ext>
            </a:extLst>
          </p:cNvPr>
          <p:cNvSpPr>
            <a:spLocks noGrp="1"/>
          </p:cNvSpPr>
          <p:nvPr>
            <p:ph type="ftr" sz="quarter" idx="16"/>
          </p:nvPr>
        </p:nvSpPr>
        <p:spPr/>
        <p:txBody>
          <a:bodyPr/>
          <a:lstStyle>
            <a:lvl1pPr>
              <a:defRPr>
                <a:solidFill>
                  <a:schemeClr val="bg1"/>
                </a:solidFill>
              </a:defRPr>
            </a:lvl1pPr>
          </a:lstStyle>
          <a:p>
            <a:r>
              <a:rPr lang="fi-FI"/>
              <a:t>Presenter Name</a:t>
            </a:r>
          </a:p>
        </p:txBody>
      </p:sp>
      <p:sp>
        <p:nvSpPr>
          <p:cNvPr id="10" name="Slide Number Placeholder 9">
            <a:extLst>
              <a:ext uri="{FF2B5EF4-FFF2-40B4-BE49-F238E27FC236}">
                <a16:creationId xmlns:a16="http://schemas.microsoft.com/office/drawing/2014/main" id="{696244F1-5AD7-1A82-FC48-D3C4AC0F7D18}"/>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a:p>
        </p:txBody>
      </p:sp>
    </p:spTree>
    <p:extLst>
      <p:ext uri="{BB962C8B-B14F-4D97-AF65-F5344CB8AC3E}">
        <p14:creationId xmlns:p14="http://schemas.microsoft.com/office/powerpoint/2010/main" val="13343028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Content and Picture 2 Red">
    <p:bg>
      <p:bgPr>
        <a:solidFill>
          <a:schemeClr val="accent2"/>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a:t>Click to edit Master title style</a:t>
            </a:r>
            <a:endParaRPr lang="fi-FI"/>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sp>
        <p:nvSpPr>
          <p:cNvPr id="3" name="Date Placeholder 2">
            <a:extLst>
              <a:ext uri="{FF2B5EF4-FFF2-40B4-BE49-F238E27FC236}">
                <a16:creationId xmlns:a16="http://schemas.microsoft.com/office/drawing/2014/main" id="{F2993854-8244-43E3-C637-3DC3E22EE8CD}"/>
              </a:ext>
            </a:extLst>
          </p:cNvPr>
          <p:cNvSpPr>
            <a:spLocks noGrp="1"/>
          </p:cNvSpPr>
          <p:nvPr>
            <p:ph type="dt" sz="half" idx="15"/>
          </p:nvPr>
        </p:nvSpPr>
        <p:spPr/>
        <p:txBody>
          <a:bodyPr/>
          <a:lstStyle>
            <a:lvl1pPr>
              <a:defRPr>
                <a:solidFill>
                  <a:schemeClr val="bg1"/>
                </a:solidFill>
              </a:defRPr>
            </a:lvl1pPr>
          </a:lstStyle>
          <a:p>
            <a:fld id="{753B29AF-7AEB-418F-9FB6-5C771EFBF7A8}" type="datetime1">
              <a:rPr lang="fi-FI" smtClean="0"/>
              <a:t>15.5.2024</a:t>
            </a:fld>
            <a:endParaRPr lang="fi-FI"/>
          </a:p>
        </p:txBody>
      </p:sp>
      <p:sp>
        <p:nvSpPr>
          <p:cNvPr id="4" name="Footer Placeholder 3">
            <a:extLst>
              <a:ext uri="{FF2B5EF4-FFF2-40B4-BE49-F238E27FC236}">
                <a16:creationId xmlns:a16="http://schemas.microsoft.com/office/drawing/2014/main" id="{716C7C5B-53CC-BAF2-FF29-BF8EBB2FDDB5}"/>
              </a:ext>
            </a:extLst>
          </p:cNvPr>
          <p:cNvSpPr>
            <a:spLocks noGrp="1"/>
          </p:cNvSpPr>
          <p:nvPr>
            <p:ph type="ftr" sz="quarter" idx="16"/>
          </p:nvPr>
        </p:nvSpPr>
        <p:spPr/>
        <p:txBody>
          <a:bodyPr/>
          <a:lstStyle>
            <a:lvl1pPr>
              <a:defRPr>
                <a:solidFill>
                  <a:schemeClr val="bg1"/>
                </a:solidFill>
              </a:defRPr>
            </a:lvl1pPr>
          </a:lstStyle>
          <a:p>
            <a:r>
              <a:rPr lang="fi-FI"/>
              <a:t>Presenter Name</a:t>
            </a:r>
          </a:p>
        </p:txBody>
      </p:sp>
      <p:sp>
        <p:nvSpPr>
          <p:cNvPr id="10" name="Slide Number Placeholder 9">
            <a:extLst>
              <a:ext uri="{FF2B5EF4-FFF2-40B4-BE49-F238E27FC236}">
                <a16:creationId xmlns:a16="http://schemas.microsoft.com/office/drawing/2014/main" id="{6B487434-97D5-2547-3523-2345F0919C58}"/>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a:p>
        </p:txBody>
      </p:sp>
    </p:spTree>
    <p:extLst>
      <p:ext uri="{BB962C8B-B14F-4D97-AF65-F5344CB8AC3E}">
        <p14:creationId xmlns:p14="http://schemas.microsoft.com/office/powerpoint/2010/main" val="80796737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Content and Picture 2 Yellow">
    <p:bg>
      <p:bgPr>
        <a:solidFill>
          <a:schemeClr val="accent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a:t>Click to edit Master title style</a:t>
            </a:r>
            <a:endParaRPr lang="fi-FI"/>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tx1"/>
          </a:solidFill>
        </p:spPr>
        <p:txBody>
          <a:bodyPr lIns="360000" tIns="360000" rIns="360000" bIns="360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marL="1076325" indent="0">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endParaRPr lang="en-US"/>
          </a:p>
        </p:txBody>
      </p:sp>
      <p:sp>
        <p:nvSpPr>
          <p:cNvPr id="3" name="Date Placeholder 2">
            <a:extLst>
              <a:ext uri="{FF2B5EF4-FFF2-40B4-BE49-F238E27FC236}">
                <a16:creationId xmlns:a16="http://schemas.microsoft.com/office/drawing/2014/main" id="{2E59C5E6-3848-DD51-861F-156013956903}"/>
              </a:ext>
            </a:extLst>
          </p:cNvPr>
          <p:cNvSpPr>
            <a:spLocks noGrp="1"/>
          </p:cNvSpPr>
          <p:nvPr>
            <p:ph type="dt" sz="half" idx="15"/>
          </p:nvPr>
        </p:nvSpPr>
        <p:spPr/>
        <p:txBody>
          <a:bodyPr/>
          <a:lstStyle>
            <a:lvl1pPr>
              <a:defRPr>
                <a:solidFill>
                  <a:schemeClr val="bg1"/>
                </a:solidFill>
              </a:defRPr>
            </a:lvl1pPr>
          </a:lstStyle>
          <a:p>
            <a:fld id="{FED875B4-12A4-4E7C-A967-BE39110B5BD3}" type="datetime1">
              <a:rPr lang="fi-FI" smtClean="0"/>
              <a:t>15.5.2024</a:t>
            </a:fld>
            <a:endParaRPr lang="fi-FI"/>
          </a:p>
        </p:txBody>
      </p:sp>
      <p:sp>
        <p:nvSpPr>
          <p:cNvPr id="4" name="Footer Placeholder 3">
            <a:extLst>
              <a:ext uri="{FF2B5EF4-FFF2-40B4-BE49-F238E27FC236}">
                <a16:creationId xmlns:a16="http://schemas.microsoft.com/office/drawing/2014/main" id="{5CFDF37D-70A5-B3BF-17C8-24A668D69183}"/>
              </a:ext>
            </a:extLst>
          </p:cNvPr>
          <p:cNvSpPr>
            <a:spLocks noGrp="1"/>
          </p:cNvSpPr>
          <p:nvPr>
            <p:ph type="ftr" sz="quarter" idx="16"/>
          </p:nvPr>
        </p:nvSpPr>
        <p:spPr/>
        <p:txBody>
          <a:bodyPr/>
          <a:lstStyle>
            <a:lvl1pPr>
              <a:defRPr>
                <a:solidFill>
                  <a:schemeClr val="bg1"/>
                </a:solidFill>
              </a:defRPr>
            </a:lvl1pPr>
          </a:lstStyle>
          <a:p>
            <a:r>
              <a:rPr lang="fi-FI"/>
              <a:t>Presenter Name</a:t>
            </a:r>
          </a:p>
        </p:txBody>
      </p:sp>
      <p:sp>
        <p:nvSpPr>
          <p:cNvPr id="10" name="Slide Number Placeholder 9">
            <a:extLst>
              <a:ext uri="{FF2B5EF4-FFF2-40B4-BE49-F238E27FC236}">
                <a16:creationId xmlns:a16="http://schemas.microsoft.com/office/drawing/2014/main" id="{6443D1A9-B4DE-2DBA-6821-ED921573F159}"/>
              </a:ext>
            </a:extLst>
          </p:cNvPr>
          <p:cNvSpPr>
            <a:spLocks noGrp="1"/>
          </p:cNvSpPr>
          <p:nvPr>
            <p:ph type="sldNum" sz="quarter" idx="17"/>
          </p:nvPr>
        </p:nvSpPr>
        <p:spPr/>
        <p:txBody>
          <a:bodyPr/>
          <a:lstStyle>
            <a:lvl1pPr>
              <a:defRPr>
                <a:solidFill>
                  <a:schemeClr val="bg1"/>
                </a:solidFill>
              </a:defRPr>
            </a:lvl1pPr>
          </a:lstStyle>
          <a:p>
            <a:fld id="{D701140D-C14F-41CA-99FC-0EF83E8DA40A}" type="slidenum">
              <a:rPr lang="fi-FI" smtClean="0"/>
              <a:pPr/>
              <a:t>‹#›</a:t>
            </a:fld>
            <a:endParaRPr lang="fi-FI"/>
          </a:p>
        </p:txBody>
      </p:sp>
    </p:spTree>
    <p:extLst>
      <p:ext uri="{BB962C8B-B14F-4D97-AF65-F5344CB8AC3E}">
        <p14:creationId xmlns:p14="http://schemas.microsoft.com/office/powerpoint/2010/main" val="2168152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Content and Picture 3 ">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a:t>Click to edit Master title style</a:t>
            </a:r>
            <a:endParaRPr lang="fi-FI"/>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bg1"/>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5130E494-A65E-1D78-DB63-3C5D959CBFE0}"/>
              </a:ext>
            </a:extLst>
          </p:cNvPr>
          <p:cNvSpPr>
            <a:spLocks noGrp="1"/>
          </p:cNvSpPr>
          <p:nvPr>
            <p:ph type="dt" sz="half" idx="15"/>
          </p:nvPr>
        </p:nvSpPr>
        <p:spPr/>
        <p:txBody>
          <a:bodyPr/>
          <a:lstStyle/>
          <a:p>
            <a:fld id="{6F2C208E-BFE5-4C7F-9FE0-F5C263B90072}" type="datetime1">
              <a:rPr lang="fi-FI" smtClean="0"/>
              <a:t>15.5.2024</a:t>
            </a:fld>
            <a:endParaRPr lang="fi-FI"/>
          </a:p>
        </p:txBody>
      </p:sp>
      <p:sp>
        <p:nvSpPr>
          <p:cNvPr id="10" name="Footer Placeholder 9">
            <a:extLst>
              <a:ext uri="{FF2B5EF4-FFF2-40B4-BE49-F238E27FC236}">
                <a16:creationId xmlns:a16="http://schemas.microsoft.com/office/drawing/2014/main" id="{97EEDB51-27D7-7F66-3869-56438094A3FB}"/>
              </a:ext>
            </a:extLst>
          </p:cNvPr>
          <p:cNvSpPr>
            <a:spLocks noGrp="1"/>
          </p:cNvSpPr>
          <p:nvPr>
            <p:ph type="ftr" sz="quarter" idx="16"/>
          </p:nvPr>
        </p:nvSpPr>
        <p:spPr/>
        <p:txBody>
          <a:bodyPr/>
          <a:lstStyle/>
          <a:p>
            <a:r>
              <a:rPr lang="fi-FI"/>
              <a:t>Presenter Name</a:t>
            </a:r>
          </a:p>
        </p:txBody>
      </p:sp>
      <p:sp>
        <p:nvSpPr>
          <p:cNvPr id="11" name="Slide Number Placeholder 10">
            <a:extLst>
              <a:ext uri="{FF2B5EF4-FFF2-40B4-BE49-F238E27FC236}">
                <a16:creationId xmlns:a16="http://schemas.microsoft.com/office/drawing/2014/main" id="{9036D707-D9E0-5D34-60D5-E79DC6881585}"/>
              </a:ext>
            </a:extLst>
          </p:cNvPr>
          <p:cNvSpPr>
            <a:spLocks noGrp="1"/>
          </p:cNvSpPr>
          <p:nvPr>
            <p:ph type="sldNum" sz="quarter" idx="17"/>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27586776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ntent and Picture 3 Blue">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a:t>Click to edit Master title style</a:t>
            </a:r>
            <a:endParaRPr lang="fi-FI"/>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3"/>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767DC4F0-F8C6-06CD-A34E-EF0D5D3EF4FC}"/>
              </a:ext>
            </a:extLst>
          </p:cNvPr>
          <p:cNvSpPr>
            <a:spLocks noGrp="1"/>
          </p:cNvSpPr>
          <p:nvPr>
            <p:ph type="dt" sz="half" idx="15"/>
          </p:nvPr>
        </p:nvSpPr>
        <p:spPr/>
        <p:txBody>
          <a:bodyPr/>
          <a:lstStyle/>
          <a:p>
            <a:fld id="{409E609A-1AB3-4F6D-944B-59C5E6DF5A4F}" type="datetime1">
              <a:rPr lang="fi-FI" smtClean="0"/>
              <a:t>15.5.2024</a:t>
            </a:fld>
            <a:endParaRPr lang="fi-FI"/>
          </a:p>
        </p:txBody>
      </p:sp>
      <p:sp>
        <p:nvSpPr>
          <p:cNvPr id="10" name="Footer Placeholder 9">
            <a:extLst>
              <a:ext uri="{FF2B5EF4-FFF2-40B4-BE49-F238E27FC236}">
                <a16:creationId xmlns:a16="http://schemas.microsoft.com/office/drawing/2014/main" id="{8F46D1C0-3FD0-2362-C159-BEADDB3EF46D}"/>
              </a:ext>
            </a:extLst>
          </p:cNvPr>
          <p:cNvSpPr>
            <a:spLocks noGrp="1"/>
          </p:cNvSpPr>
          <p:nvPr>
            <p:ph type="ftr" sz="quarter" idx="16"/>
          </p:nvPr>
        </p:nvSpPr>
        <p:spPr/>
        <p:txBody>
          <a:bodyPr/>
          <a:lstStyle/>
          <a:p>
            <a:r>
              <a:rPr lang="fi-FI"/>
              <a:t>Presenter Name</a:t>
            </a:r>
          </a:p>
        </p:txBody>
      </p:sp>
      <p:sp>
        <p:nvSpPr>
          <p:cNvPr id="11" name="Slide Number Placeholder 10">
            <a:extLst>
              <a:ext uri="{FF2B5EF4-FFF2-40B4-BE49-F238E27FC236}">
                <a16:creationId xmlns:a16="http://schemas.microsoft.com/office/drawing/2014/main" id="{06C20592-6442-81CE-E493-1241C6AC5FD1}"/>
              </a:ext>
            </a:extLst>
          </p:cNvPr>
          <p:cNvSpPr>
            <a:spLocks noGrp="1"/>
          </p:cNvSpPr>
          <p:nvPr>
            <p:ph type="sldNum" sz="quarter" idx="17"/>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23068722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Content and Picture 3 Red">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a:t>Click to edit Master title style</a:t>
            </a:r>
            <a:endParaRPr lang="fi-FI"/>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2"/>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76E26E52-F01E-BC81-F222-7E4621B62777}"/>
              </a:ext>
            </a:extLst>
          </p:cNvPr>
          <p:cNvSpPr>
            <a:spLocks noGrp="1"/>
          </p:cNvSpPr>
          <p:nvPr>
            <p:ph type="dt" sz="half" idx="15"/>
          </p:nvPr>
        </p:nvSpPr>
        <p:spPr/>
        <p:txBody>
          <a:bodyPr/>
          <a:lstStyle/>
          <a:p>
            <a:fld id="{B0C44718-D510-4448-A541-0C722B037997}" type="datetime1">
              <a:rPr lang="fi-FI" smtClean="0"/>
              <a:t>15.5.2024</a:t>
            </a:fld>
            <a:endParaRPr lang="fi-FI"/>
          </a:p>
        </p:txBody>
      </p:sp>
      <p:sp>
        <p:nvSpPr>
          <p:cNvPr id="10" name="Footer Placeholder 9">
            <a:extLst>
              <a:ext uri="{FF2B5EF4-FFF2-40B4-BE49-F238E27FC236}">
                <a16:creationId xmlns:a16="http://schemas.microsoft.com/office/drawing/2014/main" id="{1C7057D4-C8D8-E41D-29C3-A43C0026CE89}"/>
              </a:ext>
            </a:extLst>
          </p:cNvPr>
          <p:cNvSpPr>
            <a:spLocks noGrp="1"/>
          </p:cNvSpPr>
          <p:nvPr>
            <p:ph type="ftr" sz="quarter" idx="16"/>
          </p:nvPr>
        </p:nvSpPr>
        <p:spPr/>
        <p:txBody>
          <a:bodyPr/>
          <a:lstStyle/>
          <a:p>
            <a:r>
              <a:rPr lang="fi-FI"/>
              <a:t>Presenter Name</a:t>
            </a:r>
          </a:p>
        </p:txBody>
      </p:sp>
      <p:sp>
        <p:nvSpPr>
          <p:cNvPr id="11" name="Slide Number Placeholder 10">
            <a:extLst>
              <a:ext uri="{FF2B5EF4-FFF2-40B4-BE49-F238E27FC236}">
                <a16:creationId xmlns:a16="http://schemas.microsoft.com/office/drawing/2014/main" id="{B29318E7-B01A-6A00-49C8-15BE06F4491F}"/>
              </a:ext>
            </a:extLst>
          </p:cNvPr>
          <p:cNvSpPr>
            <a:spLocks noGrp="1"/>
          </p:cNvSpPr>
          <p:nvPr>
            <p:ph type="sldNum" sz="quarter" idx="17"/>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38725615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Content and Picture 3 Yellow">
    <p:bg>
      <p:bgPr>
        <a:solidFill>
          <a:schemeClr val="tx1"/>
        </a:solidFill>
        <a:effectLst/>
      </p:bgPr>
    </p:bg>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6096000" y="0"/>
            <a:ext cx="6096000" cy="3429000"/>
          </a:xfrm>
          <a:solidFill>
            <a:schemeClr val="bg2"/>
          </a:solidFill>
        </p:spPr>
        <p:txBody>
          <a:bodyPr vert="horz" lIns="0" tIns="0" rIns="0" bIns="0" rtlCol="0" anchor="t" anchorCtr="0">
            <a:noAutofit/>
          </a:bodyPr>
          <a:lstStyle>
            <a:lvl1pPr>
              <a:defRPr lang="fi-FI" sz="1200" noProof="1"/>
            </a:lvl1pPr>
          </a:lstStyle>
          <a:p>
            <a:pPr marR="0" lvl="0" fontAlgn="auto">
              <a:spcBef>
                <a:spcPts val="0"/>
              </a:spcBef>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a:t>Click to edit Master title style</a:t>
            </a:r>
            <a:endParaRPr lang="fi-FI"/>
          </a:p>
        </p:txBody>
      </p:sp>
      <p:sp>
        <p:nvSpPr>
          <p:cNvPr id="9" name="Text Placeholder 8">
            <a:extLst>
              <a:ext uri="{FF2B5EF4-FFF2-40B4-BE49-F238E27FC236}">
                <a16:creationId xmlns:a16="http://schemas.microsoft.com/office/drawing/2014/main" id="{0C9DCEB1-9C2B-0120-BA93-9B57D41B94D1}"/>
              </a:ext>
            </a:extLst>
          </p:cNvPr>
          <p:cNvSpPr>
            <a:spLocks noGrp="1"/>
          </p:cNvSpPr>
          <p:nvPr>
            <p:ph type="body" sz="quarter" idx="14"/>
          </p:nvPr>
        </p:nvSpPr>
        <p:spPr>
          <a:xfrm>
            <a:off x="6096000" y="3429000"/>
            <a:ext cx="6096000" cy="3429000"/>
          </a:xfrm>
          <a:solidFill>
            <a:schemeClr val="accent1"/>
          </a:solidFill>
        </p:spPr>
        <p:txBody>
          <a:bodyPr lIns="360000" tIns="360000" rIns="360000" bIns="360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reeform 5">
            <a:extLst>
              <a:ext uri="{FF2B5EF4-FFF2-40B4-BE49-F238E27FC236}">
                <a16:creationId xmlns:a16="http://schemas.microsoft.com/office/drawing/2014/main" id="{F7FF4B69-C798-C3F1-7188-B925B03733A5}"/>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
        <p:nvSpPr>
          <p:cNvPr id="4" name="Date Placeholder 3">
            <a:extLst>
              <a:ext uri="{FF2B5EF4-FFF2-40B4-BE49-F238E27FC236}">
                <a16:creationId xmlns:a16="http://schemas.microsoft.com/office/drawing/2014/main" id="{47B89FBD-DF44-BB8B-9867-383C65A5BB24}"/>
              </a:ext>
            </a:extLst>
          </p:cNvPr>
          <p:cNvSpPr>
            <a:spLocks noGrp="1"/>
          </p:cNvSpPr>
          <p:nvPr>
            <p:ph type="dt" sz="half" idx="15"/>
          </p:nvPr>
        </p:nvSpPr>
        <p:spPr/>
        <p:txBody>
          <a:bodyPr/>
          <a:lstStyle/>
          <a:p>
            <a:fld id="{74F2E637-55F1-424E-850D-C7CF1DF9A8DF}" type="datetime1">
              <a:rPr lang="fi-FI" smtClean="0"/>
              <a:t>15.5.2024</a:t>
            </a:fld>
            <a:endParaRPr lang="fi-FI"/>
          </a:p>
        </p:txBody>
      </p:sp>
      <p:sp>
        <p:nvSpPr>
          <p:cNvPr id="10" name="Footer Placeholder 9">
            <a:extLst>
              <a:ext uri="{FF2B5EF4-FFF2-40B4-BE49-F238E27FC236}">
                <a16:creationId xmlns:a16="http://schemas.microsoft.com/office/drawing/2014/main" id="{379603E4-4E8F-7DE5-DBF4-3D80A204C03F}"/>
              </a:ext>
            </a:extLst>
          </p:cNvPr>
          <p:cNvSpPr>
            <a:spLocks noGrp="1"/>
          </p:cNvSpPr>
          <p:nvPr>
            <p:ph type="ftr" sz="quarter" idx="16"/>
          </p:nvPr>
        </p:nvSpPr>
        <p:spPr/>
        <p:txBody>
          <a:bodyPr/>
          <a:lstStyle/>
          <a:p>
            <a:r>
              <a:rPr lang="fi-FI"/>
              <a:t>Presenter Name</a:t>
            </a:r>
          </a:p>
        </p:txBody>
      </p:sp>
      <p:sp>
        <p:nvSpPr>
          <p:cNvPr id="11" name="Slide Number Placeholder 10">
            <a:extLst>
              <a:ext uri="{FF2B5EF4-FFF2-40B4-BE49-F238E27FC236}">
                <a16:creationId xmlns:a16="http://schemas.microsoft.com/office/drawing/2014/main" id="{685C845B-33B8-3089-1820-F8375F1F31A3}"/>
              </a:ext>
            </a:extLst>
          </p:cNvPr>
          <p:cNvSpPr>
            <a:spLocks noGrp="1"/>
          </p:cNvSpPr>
          <p:nvPr>
            <p:ph type="sldNum" sz="quarter" idx="17"/>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8325841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Pictur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0" y="0"/>
            <a:ext cx="12192000" cy="6858000"/>
          </a:xfrm>
          <a:solidFill>
            <a:schemeClr val="bg2"/>
          </a:solidFill>
        </p:spPr>
        <p:txBody>
          <a:bodyPr vert="horz" lIns="0" tIns="0" rIns="0" bIns="0" rtlCol="0" anchor="t" anchorCtr="0">
            <a:noAutofit/>
          </a:bodyPr>
          <a:lstStyle>
            <a:lvl1pPr>
              <a:defRPr lang="fi-FI" sz="1200" noProof="1"/>
            </a:lvl1pPr>
          </a:lstStyle>
          <a:p>
            <a:pPr marR="0" lvl="0" fontAlgn="auto">
              <a:spcAft>
                <a:spcPts val="0"/>
              </a:spcAft>
              <a:buClrTx/>
              <a:buSzTx/>
              <a:tabLst/>
            </a:pPr>
            <a:r>
              <a:rPr lang="fi-FI" noProof="1"/>
              <a:t>Click icon to add image, Fit the image to frame by choosing: 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lvl1pPr>
          </a:lstStyle>
          <a:p>
            <a:r>
              <a:rPr lang="en-US"/>
              <a:t>Click to edit Master title style</a:t>
            </a:r>
            <a:endParaRPr lang="fi-FI"/>
          </a:p>
        </p:txBody>
      </p:sp>
      <p:sp>
        <p:nvSpPr>
          <p:cNvPr id="4" name="Text Placeholder 2">
            <a:extLst>
              <a:ext uri="{FF2B5EF4-FFF2-40B4-BE49-F238E27FC236}">
                <a16:creationId xmlns:a16="http://schemas.microsoft.com/office/drawing/2014/main" id="{3C31FA69-E208-B16D-749C-C889E904FF0C}"/>
              </a:ext>
            </a:extLst>
          </p:cNvPr>
          <p:cNvSpPr>
            <a:spLocks noGrp="1"/>
          </p:cNvSpPr>
          <p:nvPr>
            <p:ph type="body" sz="quarter" idx="19"/>
          </p:nvPr>
        </p:nvSpPr>
        <p:spPr>
          <a:xfrm>
            <a:off x="407988" y="6165336"/>
            <a:ext cx="385200" cy="288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GB"/>
          </a:p>
        </p:txBody>
      </p:sp>
      <p:sp>
        <p:nvSpPr>
          <p:cNvPr id="3" name="Date Placeholder 2">
            <a:extLst>
              <a:ext uri="{FF2B5EF4-FFF2-40B4-BE49-F238E27FC236}">
                <a16:creationId xmlns:a16="http://schemas.microsoft.com/office/drawing/2014/main" id="{0CB1E97D-067B-6A56-E3C1-E0B0E8237E33}"/>
              </a:ext>
            </a:extLst>
          </p:cNvPr>
          <p:cNvSpPr>
            <a:spLocks noGrp="1"/>
          </p:cNvSpPr>
          <p:nvPr>
            <p:ph type="dt" sz="half" idx="20"/>
          </p:nvPr>
        </p:nvSpPr>
        <p:spPr/>
        <p:txBody>
          <a:bodyPr/>
          <a:lstStyle/>
          <a:p>
            <a:fld id="{61433BB3-799A-4858-9AE8-2D0BD859EE3B}" type="datetime1">
              <a:rPr lang="fi-FI" smtClean="0"/>
              <a:t>15.5.2024</a:t>
            </a:fld>
            <a:endParaRPr lang="fi-FI"/>
          </a:p>
        </p:txBody>
      </p:sp>
      <p:sp>
        <p:nvSpPr>
          <p:cNvPr id="9" name="Footer Placeholder 8">
            <a:extLst>
              <a:ext uri="{FF2B5EF4-FFF2-40B4-BE49-F238E27FC236}">
                <a16:creationId xmlns:a16="http://schemas.microsoft.com/office/drawing/2014/main" id="{9DD562FA-3522-5D86-6B5D-D46C31407CA8}"/>
              </a:ext>
            </a:extLst>
          </p:cNvPr>
          <p:cNvSpPr>
            <a:spLocks noGrp="1"/>
          </p:cNvSpPr>
          <p:nvPr>
            <p:ph type="ftr" sz="quarter" idx="21"/>
          </p:nvPr>
        </p:nvSpPr>
        <p:spPr/>
        <p:txBody>
          <a:bodyPr/>
          <a:lstStyle/>
          <a:p>
            <a:r>
              <a:rPr lang="fi-FI"/>
              <a:t>Presenter Name</a:t>
            </a:r>
          </a:p>
        </p:txBody>
      </p:sp>
      <p:sp>
        <p:nvSpPr>
          <p:cNvPr id="10" name="Slide Number Placeholder 9">
            <a:extLst>
              <a:ext uri="{FF2B5EF4-FFF2-40B4-BE49-F238E27FC236}">
                <a16:creationId xmlns:a16="http://schemas.microsoft.com/office/drawing/2014/main" id="{C035D3F8-519A-BD10-B212-14EA8C3C6B26}"/>
              </a:ext>
            </a:extLst>
          </p:cNvPr>
          <p:cNvSpPr>
            <a:spLocks noGrp="1"/>
          </p:cNvSpPr>
          <p:nvPr>
            <p:ph type="sldNum" sz="quarter" idx="22"/>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13093341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Picture Nega">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hasCustomPrompt="1"/>
          </p:nvPr>
        </p:nvSpPr>
        <p:spPr>
          <a:xfrm>
            <a:off x="0" y="0"/>
            <a:ext cx="12192000" cy="6858000"/>
          </a:xfrm>
          <a:solidFill>
            <a:schemeClr val="bg2"/>
          </a:solidFill>
        </p:spPr>
        <p:txBody>
          <a:bodyPr vert="horz" lIns="0" tIns="0" rIns="0" bIns="0" rtlCol="0" anchor="t" anchorCtr="0">
            <a:noAutofit/>
          </a:bodyPr>
          <a:lstStyle>
            <a:lvl1pPr>
              <a:defRPr lang="fi-FI" sz="1200" noProof="1"/>
            </a:lvl1pPr>
          </a:lstStyle>
          <a:p>
            <a:pPr marR="0" lvl="0" fontAlgn="auto">
              <a:spcAft>
                <a:spcPts val="0"/>
              </a:spcAft>
              <a:buClrTx/>
              <a:buSzTx/>
              <a:tabLst/>
            </a:pPr>
            <a:r>
              <a:rPr lang="fi-FI" noProof="1"/>
              <a:t>Click icon to add image, Fit the image to frame by choosing: crop&gt;fit / rajaa&gt;sovita</a:t>
            </a:r>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a:xfrm>
            <a:off x="407987" y="404813"/>
            <a:ext cx="5327973" cy="415498"/>
          </a:xfrm>
        </p:spPr>
        <p:txBody>
          <a:bodyPr>
            <a:spAutoFit/>
          </a:bodyPr>
          <a:lstStyle>
            <a:lvl1pPr>
              <a:defRPr sz="3000" baseline="0">
                <a:solidFill>
                  <a:schemeClr val="bg1"/>
                </a:solidFill>
              </a:defRPr>
            </a:lvl1pPr>
          </a:lstStyle>
          <a:p>
            <a:r>
              <a:rPr lang="en-US"/>
              <a:t>Click to edit Master title style</a:t>
            </a:r>
            <a:endParaRPr lang="fi-FI"/>
          </a:p>
        </p:txBody>
      </p:sp>
      <p:sp>
        <p:nvSpPr>
          <p:cNvPr id="4" name="Text Placeholder 2">
            <a:extLst>
              <a:ext uri="{FF2B5EF4-FFF2-40B4-BE49-F238E27FC236}">
                <a16:creationId xmlns:a16="http://schemas.microsoft.com/office/drawing/2014/main" id="{3C31FA69-E208-B16D-749C-C889E904FF0C}"/>
              </a:ext>
            </a:extLst>
          </p:cNvPr>
          <p:cNvSpPr>
            <a:spLocks noGrp="1"/>
          </p:cNvSpPr>
          <p:nvPr>
            <p:ph type="body" sz="quarter" idx="19"/>
          </p:nvPr>
        </p:nvSpPr>
        <p:spPr>
          <a:xfrm>
            <a:off x="407988" y="6165336"/>
            <a:ext cx="385200" cy="288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noFill/>
              </a:defRPr>
            </a:lvl1pPr>
          </a:lstStyle>
          <a:p>
            <a:pPr lvl="0"/>
            <a:endParaRPr lang="en-GB"/>
          </a:p>
        </p:txBody>
      </p:sp>
      <p:sp>
        <p:nvSpPr>
          <p:cNvPr id="3" name="Date Placeholder 2">
            <a:extLst>
              <a:ext uri="{FF2B5EF4-FFF2-40B4-BE49-F238E27FC236}">
                <a16:creationId xmlns:a16="http://schemas.microsoft.com/office/drawing/2014/main" id="{9508E6FE-529C-6F82-E69C-32498ED04633}"/>
              </a:ext>
            </a:extLst>
          </p:cNvPr>
          <p:cNvSpPr>
            <a:spLocks noGrp="1"/>
          </p:cNvSpPr>
          <p:nvPr>
            <p:ph type="dt" sz="half" idx="20"/>
          </p:nvPr>
        </p:nvSpPr>
        <p:spPr/>
        <p:txBody>
          <a:bodyPr/>
          <a:lstStyle>
            <a:lvl1pPr>
              <a:defRPr>
                <a:solidFill>
                  <a:schemeClr val="bg1"/>
                </a:solidFill>
              </a:defRPr>
            </a:lvl1pPr>
          </a:lstStyle>
          <a:p>
            <a:fld id="{4CA5EB07-D21D-49B5-AE7A-016634FFB222}" type="datetime1">
              <a:rPr lang="fi-FI" smtClean="0"/>
              <a:t>15.5.2024</a:t>
            </a:fld>
            <a:endParaRPr lang="fi-FI"/>
          </a:p>
        </p:txBody>
      </p:sp>
      <p:sp>
        <p:nvSpPr>
          <p:cNvPr id="9" name="Footer Placeholder 8">
            <a:extLst>
              <a:ext uri="{FF2B5EF4-FFF2-40B4-BE49-F238E27FC236}">
                <a16:creationId xmlns:a16="http://schemas.microsoft.com/office/drawing/2014/main" id="{428CC8F0-0CF6-102F-F83A-926998C03342}"/>
              </a:ext>
            </a:extLst>
          </p:cNvPr>
          <p:cNvSpPr>
            <a:spLocks noGrp="1"/>
          </p:cNvSpPr>
          <p:nvPr>
            <p:ph type="ftr" sz="quarter" idx="21"/>
          </p:nvPr>
        </p:nvSpPr>
        <p:spPr/>
        <p:txBody>
          <a:bodyPr/>
          <a:lstStyle>
            <a:lvl1pPr>
              <a:defRPr>
                <a:solidFill>
                  <a:schemeClr val="bg1"/>
                </a:solidFill>
              </a:defRPr>
            </a:lvl1pPr>
          </a:lstStyle>
          <a:p>
            <a:r>
              <a:rPr lang="fi-FI"/>
              <a:t>Presenter Name</a:t>
            </a:r>
          </a:p>
        </p:txBody>
      </p:sp>
      <p:sp>
        <p:nvSpPr>
          <p:cNvPr id="10" name="Slide Number Placeholder 9">
            <a:extLst>
              <a:ext uri="{FF2B5EF4-FFF2-40B4-BE49-F238E27FC236}">
                <a16:creationId xmlns:a16="http://schemas.microsoft.com/office/drawing/2014/main" id="{2A5F946C-BD14-D558-2FBC-9358BC12A7B5}"/>
              </a:ext>
            </a:extLst>
          </p:cNvPr>
          <p:cNvSpPr>
            <a:spLocks noGrp="1"/>
          </p:cNvSpPr>
          <p:nvPr>
            <p:ph type="sldNum" sz="quarter" idx="22"/>
          </p:nvPr>
        </p:nvSpPr>
        <p:spPr/>
        <p:txBody>
          <a:bodyPr/>
          <a:lstStyle>
            <a:lvl1pPr>
              <a:defRPr>
                <a:solidFill>
                  <a:schemeClr val="bg1"/>
                </a:solidFill>
              </a:defRPr>
            </a:lvl1pPr>
          </a:lstStyle>
          <a:p>
            <a:fld id="{D701140D-C14F-41CA-99FC-0EF83E8DA40A}" type="slidenum">
              <a:rPr lang="fi-FI" smtClean="0"/>
              <a:pPr/>
              <a:t>‹#›</a:t>
            </a:fld>
            <a:endParaRPr lang="fi-FI"/>
          </a:p>
        </p:txBody>
      </p:sp>
    </p:spTree>
    <p:extLst>
      <p:ext uri="{BB962C8B-B14F-4D97-AF65-F5344CB8AC3E}">
        <p14:creationId xmlns:p14="http://schemas.microsoft.com/office/powerpoint/2010/main" val="2326105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Title Slide CC-BY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GB"/>
              <a:t>Click to edit Master title style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902B713C-1AD0-4543-B2F4-1DAA3A1BAA6D}" type="datetime1">
              <a:rPr lang="fi-FI" smtClean="0"/>
              <a:t>14.5.2024</a:t>
            </a:fld>
            <a:endParaRPr lang="fi-FI"/>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071664" y="6309320"/>
            <a:ext cx="7128792" cy="143869"/>
          </a:xfrm>
        </p:spPr>
        <p:txBody>
          <a:bodyPr/>
          <a:lstStyle/>
          <a:p>
            <a:r>
              <a:rPr lang="fi-FI"/>
              <a:t>Presenter Name</a:t>
            </a:r>
          </a:p>
        </p:txBody>
      </p:sp>
      <p:pic>
        <p:nvPicPr>
          <p:cNvPr id="8" name="Picture 7" descr="Icon&#10;&#10;Description automatically generated">
            <a:hlinkClick r:id="rId2"/>
            <a:extLst>
              <a:ext uri="{FF2B5EF4-FFF2-40B4-BE49-F238E27FC236}">
                <a16:creationId xmlns:a16="http://schemas.microsoft.com/office/drawing/2014/main" id="{F108979D-2C35-8DF7-C967-157BD0DD7FD6}"/>
              </a:ext>
            </a:extLst>
          </p:cNvPr>
          <p:cNvPicPr>
            <a:picLocks noChangeAspect="1"/>
          </p:cNvPicPr>
          <p:nvPr/>
        </p:nvPicPr>
        <p:blipFill>
          <a:blip r:embed="rId3" cstate="screen">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descr="Icon&#10;&#10;Description automatically generated">
            <a:hlinkClick r:id="rId2"/>
            <a:extLst>
              <a:ext uri="{FF2B5EF4-FFF2-40B4-BE49-F238E27FC236}">
                <a16:creationId xmlns:a16="http://schemas.microsoft.com/office/drawing/2014/main" id="{C1BC6918-6C5B-C3AF-A51B-FB591F80BF0B}"/>
              </a:ext>
            </a:extLst>
          </p:cNvPr>
          <p:cNvPicPr>
            <a:picLocks noChangeAspect="1"/>
          </p:cNvPicPr>
          <p:nvPr/>
        </p:nvPicPr>
        <p:blipFill>
          <a:blip r:embed="rId5" cstate="screen">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Lst>
          </p:cNvPr>
          <p:cNvSpPr txBox="1"/>
          <p:nvPr/>
        </p:nvSpPr>
        <p:spPr>
          <a:xfrm>
            <a:off x="1271696" y="6093296"/>
            <a:ext cx="1799968" cy="360040"/>
          </a:xfrm>
          <a:prstGeom prst="rect">
            <a:avLst/>
          </a:prstGeom>
          <a:noFill/>
        </p:spPr>
        <p:txBody>
          <a:bodyPr wrap="square" lIns="0" tIns="0" rIns="0" bIns="0" rtlCol="0" anchor="ctr" anchorCtr="0">
            <a:noAutofit/>
          </a:bodyPr>
          <a:lstStyle/>
          <a:p>
            <a:pPr algn="l"/>
            <a:r>
              <a:rPr lang="en-GB" sz="800">
                <a:solidFill>
                  <a:schemeClr val="tx1"/>
                </a:solidFill>
                <a:effectLst/>
              </a:rPr>
              <a:t>Content is available under</a:t>
            </a:r>
          </a:p>
          <a:p>
            <a:pPr algn="l"/>
            <a:r>
              <a:rPr lang="en-GB" sz="800">
                <a:solidFill>
                  <a:schemeClr val="tx1"/>
                </a:solidFill>
                <a:effectLst/>
              </a:rPr>
              <a:t>CC BY 4.0 unless otherwise stated</a:t>
            </a:r>
          </a:p>
        </p:txBody>
      </p:sp>
    </p:spTree>
    <p:extLst>
      <p:ext uri="{BB962C8B-B14F-4D97-AF65-F5344CB8AC3E}">
        <p14:creationId xmlns:p14="http://schemas.microsoft.com/office/powerpoint/2010/main" val="596526459"/>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762C049C-A29A-43EB-8A26-47DC3C4E28E5}" type="datetime1">
              <a:rPr lang="fi-FI" smtClean="0"/>
              <a:t>15.5.2024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r>
              <a:rPr lang="fi-FI"/>
              <a:t>Presenter Name</a:t>
            </a:r>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8" name="Text Placeholder 2">
            <a:extLst>
              <a:ext uri="{FF2B5EF4-FFF2-40B4-BE49-F238E27FC236}">
                <a16:creationId xmlns:a16="http://schemas.microsoft.com/office/drawing/2014/main" id="{11E4B692-D8EE-2089-7427-A5399BE66F38}"/>
              </a:ext>
            </a:extLst>
          </p:cNvPr>
          <p:cNvSpPr>
            <a:spLocks noGrp="1"/>
          </p:cNvSpPr>
          <p:nvPr>
            <p:ph type="body" idx="14" hasCustomPrompt="1"/>
          </p:nvPr>
        </p:nvSpPr>
        <p:spPr>
          <a:xfrm>
            <a:off x="407988" y="1844674"/>
            <a:ext cx="2016119"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p>
        </p:txBody>
      </p:sp>
      <p:sp>
        <p:nvSpPr>
          <p:cNvPr id="13" name="Text Placeholder 12">
            <a:extLst>
              <a:ext uri="{FF2B5EF4-FFF2-40B4-BE49-F238E27FC236}">
                <a16:creationId xmlns:a16="http://schemas.microsoft.com/office/drawing/2014/main" id="{7DFA5604-DFA9-5599-E5FB-95F12FB285D5}"/>
              </a:ext>
            </a:extLst>
          </p:cNvPr>
          <p:cNvSpPr>
            <a:spLocks noGrp="1"/>
          </p:cNvSpPr>
          <p:nvPr>
            <p:ph type="body" sz="quarter" idx="15"/>
          </p:nvPr>
        </p:nvSpPr>
        <p:spPr>
          <a:xfrm>
            <a:off x="40798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4" name="Text Placeholder 2">
            <a:extLst>
              <a:ext uri="{FF2B5EF4-FFF2-40B4-BE49-F238E27FC236}">
                <a16:creationId xmlns:a16="http://schemas.microsoft.com/office/drawing/2014/main" id="{3827A3A4-CC58-367B-E36F-7AC44E8EC4DB}"/>
              </a:ext>
            </a:extLst>
          </p:cNvPr>
          <p:cNvSpPr>
            <a:spLocks noGrp="1"/>
          </p:cNvSpPr>
          <p:nvPr>
            <p:ph type="body" idx="16" hasCustomPrompt="1"/>
          </p:nvPr>
        </p:nvSpPr>
        <p:spPr>
          <a:xfrm>
            <a:off x="2711607" y="1844674"/>
            <a:ext cx="2088765"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p>
        </p:txBody>
      </p:sp>
      <p:sp>
        <p:nvSpPr>
          <p:cNvPr id="17" name="Text Placeholder 2">
            <a:extLst>
              <a:ext uri="{FF2B5EF4-FFF2-40B4-BE49-F238E27FC236}">
                <a16:creationId xmlns:a16="http://schemas.microsoft.com/office/drawing/2014/main" id="{B6A71658-2640-5820-00C0-A497E0475D02}"/>
              </a:ext>
            </a:extLst>
          </p:cNvPr>
          <p:cNvSpPr>
            <a:spLocks noGrp="1"/>
          </p:cNvSpPr>
          <p:nvPr>
            <p:ph type="body" idx="18" hasCustomPrompt="1"/>
          </p:nvPr>
        </p:nvSpPr>
        <p:spPr>
          <a:xfrm>
            <a:off x="5087880" y="1844674"/>
            <a:ext cx="2016738"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p>
        </p:txBody>
      </p:sp>
      <p:sp>
        <p:nvSpPr>
          <p:cNvPr id="20" name="Text Placeholder 2">
            <a:extLst>
              <a:ext uri="{FF2B5EF4-FFF2-40B4-BE49-F238E27FC236}">
                <a16:creationId xmlns:a16="http://schemas.microsoft.com/office/drawing/2014/main" id="{E507729F-3FC3-227F-5A8B-85517FBB16B0}"/>
              </a:ext>
            </a:extLst>
          </p:cNvPr>
          <p:cNvSpPr>
            <a:spLocks noGrp="1"/>
          </p:cNvSpPr>
          <p:nvPr>
            <p:ph type="body" idx="20" hasCustomPrompt="1"/>
          </p:nvPr>
        </p:nvSpPr>
        <p:spPr>
          <a:xfrm>
            <a:off x="7392126" y="1844674"/>
            <a:ext cx="2088765"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p>
        </p:txBody>
      </p:sp>
      <p:sp>
        <p:nvSpPr>
          <p:cNvPr id="22" name="Text Placeholder 2">
            <a:extLst>
              <a:ext uri="{FF2B5EF4-FFF2-40B4-BE49-F238E27FC236}">
                <a16:creationId xmlns:a16="http://schemas.microsoft.com/office/drawing/2014/main" id="{2B959ACE-C45A-F672-6EF3-2497A285A008}"/>
              </a:ext>
            </a:extLst>
          </p:cNvPr>
          <p:cNvSpPr>
            <a:spLocks noGrp="1"/>
          </p:cNvSpPr>
          <p:nvPr>
            <p:ph type="body" idx="22" hasCustomPrompt="1"/>
          </p:nvPr>
        </p:nvSpPr>
        <p:spPr>
          <a:xfrm>
            <a:off x="9768409" y="1844674"/>
            <a:ext cx="2016120" cy="1296293"/>
          </a:xfrm>
        </p:spPr>
        <p:txBody>
          <a:bodyPr anchor="t" anchorCtr="0"/>
          <a:lstStyle>
            <a:lvl1pPr marL="0" indent="0">
              <a:buNone/>
              <a:defRPr sz="3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a:t>
            </a:r>
          </a:p>
        </p:txBody>
      </p:sp>
      <p:sp>
        <p:nvSpPr>
          <p:cNvPr id="26" name="Text Placeholder 12">
            <a:extLst>
              <a:ext uri="{FF2B5EF4-FFF2-40B4-BE49-F238E27FC236}">
                <a16:creationId xmlns:a16="http://schemas.microsoft.com/office/drawing/2014/main" id="{D9D79536-3D7F-7D6F-2BE3-5C618CB120D9}"/>
              </a:ext>
            </a:extLst>
          </p:cNvPr>
          <p:cNvSpPr>
            <a:spLocks noGrp="1"/>
          </p:cNvSpPr>
          <p:nvPr>
            <p:ph type="body" sz="quarter" idx="23"/>
          </p:nvPr>
        </p:nvSpPr>
        <p:spPr>
          <a:xfrm>
            <a:off x="2711624" y="3284538"/>
            <a:ext cx="2088232"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7" name="Text Placeholder 12">
            <a:extLst>
              <a:ext uri="{FF2B5EF4-FFF2-40B4-BE49-F238E27FC236}">
                <a16:creationId xmlns:a16="http://schemas.microsoft.com/office/drawing/2014/main" id="{E9B545D8-3555-6CE3-D8FD-D2E749B189FA}"/>
              </a:ext>
            </a:extLst>
          </p:cNvPr>
          <p:cNvSpPr>
            <a:spLocks noGrp="1"/>
          </p:cNvSpPr>
          <p:nvPr>
            <p:ph type="body" sz="quarter" idx="24"/>
          </p:nvPr>
        </p:nvSpPr>
        <p:spPr>
          <a:xfrm>
            <a:off x="508819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8" name="Text Placeholder 12">
            <a:extLst>
              <a:ext uri="{FF2B5EF4-FFF2-40B4-BE49-F238E27FC236}">
                <a16:creationId xmlns:a16="http://schemas.microsoft.com/office/drawing/2014/main" id="{6DB34C07-D845-0A71-7110-873D3E54FE62}"/>
              </a:ext>
            </a:extLst>
          </p:cNvPr>
          <p:cNvSpPr>
            <a:spLocks noGrp="1"/>
          </p:cNvSpPr>
          <p:nvPr>
            <p:ph type="body" sz="quarter" idx="25"/>
          </p:nvPr>
        </p:nvSpPr>
        <p:spPr>
          <a:xfrm>
            <a:off x="7392144" y="3284538"/>
            <a:ext cx="2088232"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9" name="Text Placeholder 12">
            <a:extLst>
              <a:ext uri="{FF2B5EF4-FFF2-40B4-BE49-F238E27FC236}">
                <a16:creationId xmlns:a16="http://schemas.microsoft.com/office/drawing/2014/main" id="{812168A2-46B4-55B8-F41F-994C00D2483C}"/>
              </a:ext>
            </a:extLst>
          </p:cNvPr>
          <p:cNvSpPr>
            <a:spLocks noGrp="1"/>
          </p:cNvSpPr>
          <p:nvPr>
            <p:ph type="body" sz="quarter" idx="26"/>
          </p:nvPr>
        </p:nvSpPr>
        <p:spPr>
          <a:xfrm>
            <a:off x="9769028" y="3284538"/>
            <a:ext cx="2015604" cy="2592387"/>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Tree>
    <p:extLst>
      <p:ext uri="{BB962C8B-B14F-4D97-AF65-F5344CB8AC3E}">
        <p14:creationId xmlns:p14="http://schemas.microsoft.com/office/powerpoint/2010/main" val="11395700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rocess Bla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37AB8057-5B10-4860-BED8-96FD12809D40}" type="datetime1">
              <a:rPr lang="fi-FI" smtClean="0"/>
              <a:t>15.5.2024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r>
              <a:rPr lang="fi-FI"/>
              <a:t>Presenter Name</a:t>
            </a:r>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tx1"/>
          </a:solidFill>
        </p:spPr>
        <p:txBody>
          <a:bodyPr anchor="ctr" anchorCtr="0"/>
          <a:lstStyle>
            <a:lvl1pPr marL="0" indent="0" algn="ctr">
              <a:buNone/>
              <a:defRPr sz="12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Tree>
    <p:extLst>
      <p:ext uri="{BB962C8B-B14F-4D97-AF65-F5344CB8AC3E}">
        <p14:creationId xmlns:p14="http://schemas.microsoft.com/office/powerpoint/2010/main" val="136457289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Process Blu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37AB8057-5B10-4860-BED8-96FD12809D40}" type="datetime1">
              <a:rPr lang="fi-FI" smtClean="0"/>
              <a:t>15.5.2024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r>
              <a:rPr lang="fi-FI"/>
              <a:t>Presenter Name</a:t>
            </a:r>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3"/>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Tree>
    <p:extLst>
      <p:ext uri="{BB962C8B-B14F-4D97-AF65-F5344CB8AC3E}">
        <p14:creationId xmlns:p14="http://schemas.microsoft.com/office/powerpoint/2010/main" val="27078355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rocess R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37AB8057-5B10-4860-BED8-96FD12809D40}" type="datetime1">
              <a:rPr lang="fi-FI" smtClean="0"/>
              <a:t>15.5.2024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r>
              <a:rPr lang="fi-FI"/>
              <a:t>Presenter Name</a:t>
            </a:r>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2"/>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Tree>
    <p:extLst>
      <p:ext uri="{BB962C8B-B14F-4D97-AF65-F5344CB8AC3E}">
        <p14:creationId xmlns:p14="http://schemas.microsoft.com/office/powerpoint/2010/main" val="34021147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rocess Yel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37AB8057-5B10-4860-BED8-96FD12809D40}" type="datetime1">
              <a:rPr lang="fi-FI" smtClean="0"/>
              <a:t>15.5.2024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r>
              <a:rPr lang="fi-FI"/>
              <a:t>Presenter Name</a:t>
            </a:r>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
        <p:nvSpPr>
          <p:cNvPr id="16" name="Text Placeholder 12">
            <a:extLst>
              <a:ext uri="{FF2B5EF4-FFF2-40B4-BE49-F238E27FC236}">
                <a16:creationId xmlns:a16="http://schemas.microsoft.com/office/drawing/2014/main" id="{2909D46F-AC09-DECA-BACA-C1675FF98C92}"/>
              </a:ext>
            </a:extLst>
          </p:cNvPr>
          <p:cNvSpPr>
            <a:spLocks noGrp="1"/>
          </p:cNvSpPr>
          <p:nvPr>
            <p:ph type="body" sz="quarter" idx="15"/>
          </p:nvPr>
        </p:nvSpPr>
        <p:spPr>
          <a:xfrm>
            <a:off x="40798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9" name="Text Placeholder 12">
            <a:extLst>
              <a:ext uri="{FF2B5EF4-FFF2-40B4-BE49-F238E27FC236}">
                <a16:creationId xmlns:a16="http://schemas.microsoft.com/office/drawing/2014/main" id="{687E3998-D801-6A68-FC17-6DEBC7159F75}"/>
              </a:ext>
            </a:extLst>
          </p:cNvPr>
          <p:cNvSpPr>
            <a:spLocks noGrp="1"/>
          </p:cNvSpPr>
          <p:nvPr>
            <p:ph type="body" sz="quarter" idx="23"/>
          </p:nvPr>
        </p:nvSpPr>
        <p:spPr>
          <a:xfrm>
            <a:off x="271162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4" name="Text Placeholder 12">
            <a:extLst>
              <a:ext uri="{FF2B5EF4-FFF2-40B4-BE49-F238E27FC236}">
                <a16:creationId xmlns:a16="http://schemas.microsoft.com/office/drawing/2014/main" id="{D97F3D4F-F6AB-ED14-9484-30FEA1506137}"/>
              </a:ext>
            </a:extLst>
          </p:cNvPr>
          <p:cNvSpPr>
            <a:spLocks noGrp="1"/>
          </p:cNvSpPr>
          <p:nvPr>
            <p:ph type="body" sz="quarter" idx="29"/>
          </p:nvPr>
        </p:nvSpPr>
        <p:spPr>
          <a:xfrm>
            <a:off x="508819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5" name="Text Placeholder 12">
            <a:extLst>
              <a:ext uri="{FF2B5EF4-FFF2-40B4-BE49-F238E27FC236}">
                <a16:creationId xmlns:a16="http://schemas.microsoft.com/office/drawing/2014/main" id="{F5BB4B25-AFF9-AFEA-85BA-E387072E794C}"/>
              </a:ext>
            </a:extLst>
          </p:cNvPr>
          <p:cNvSpPr>
            <a:spLocks noGrp="1"/>
          </p:cNvSpPr>
          <p:nvPr>
            <p:ph type="body" sz="quarter" idx="30"/>
          </p:nvPr>
        </p:nvSpPr>
        <p:spPr>
          <a:xfrm>
            <a:off x="7392144" y="3573016"/>
            <a:ext cx="2088232"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6" name="Text Placeholder 12">
            <a:extLst>
              <a:ext uri="{FF2B5EF4-FFF2-40B4-BE49-F238E27FC236}">
                <a16:creationId xmlns:a16="http://schemas.microsoft.com/office/drawing/2014/main" id="{ADB44BCB-11F4-E11F-6050-6499858CFA4B}"/>
              </a:ext>
            </a:extLst>
          </p:cNvPr>
          <p:cNvSpPr>
            <a:spLocks noGrp="1"/>
          </p:cNvSpPr>
          <p:nvPr>
            <p:ph type="body" sz="quarter" idx="31"/>
          </p:nvPr>
        </p:nvSpPr>
        <p:spPr>
          <a:xfrm>
            <a:off x="9769028" y="3573016"/>
            <a:ext cx="2015604" cy="2303909"/>
          </a:xfrm>
        </p:spPr>
        <p:txBody>
          <a:bodyPr/>
          <a:lstStyle>
            <a:lvl1pPr>
              <a:defRPr sz="1000"/>
            </a:lvl1pPr>
            <a:lvl2pPr marL="182563" indent="-182563">
              <a:defRPr sz="1000"/>
            </a:lvl2pPr>
            <a:lvl3pPr marL="355600" indent="-173038">
              <a:defRPr sz="1000"/>
            </a:lvl3pPr>
            <a:lvl4pPr marL="539750" indent="-184150">
              <a:defRPr sz="1000"/>
            </a:lvl4pPr>
            <a:lvl5pPr marL="722313" indent="-182563">
              <a:defRPr sz="1000"/>
            </a:lvl5pPr>
            <a:lvl6pPr marL="895350" indent="-173038">
              <a:defRPr sz="1000"/>
            </a:lvl6pPr>
            <a:lvl7pPr marL="1077913" indent="-182563">
              <a:defRPr sz="1000"/>
            </a:lvl7pPr>
            <a:lvl8pPr marL="1250950" indent="-173038">
              <a:defRPr sz="1000"/>
            </a:lvl8pPr>
            <a:lvl9pPr marL="1433513" indent="-182563">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17" name="Text Placeholder 2">
            <a:extLst>
              <a:ext uri="{FF2B5EF4-FFF2-40B4-BE49-F238E27FC236}">
                <a16:creationId xmlns:a16="http://schemas.microsoft.com/office/drawing/2014/main" id="{60527BA6-8E7F-91F7-0FF5-EAFF7FBB237A}"/>
              </a:ext>
            </a:extLst>
          </p:cNvPr>
          <p:cNvSpPr>
            <a:spLocks noGrp="1"/>
          </p:cNvSpPr>
          <p:nvPr>
            <p:ph type="body" idx="14"/>
          </p:nvPr>
        </p:nvSpPr>
        <p:spPr>
          <a:xfrm>
            <a:off x="407988"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18" name="Text Placeholder 2">
            <a:extLst>
              <a:ext uri="{FF2B5EF4-FFF2-40B4-BE49-F238E27FC236}">
                <a16:creationId xmlns:a16="http://schemas.microsoft.com/office/drawing/2014/main" id="{25B7FD09-6933-9B2C-E660-44271E46576A}"/>
              </a:ext>
            </a:extLst>
          </p:cNvPr>
          <p:cNvSpPr>
            <a:spLocks noGrp="1"/>
          </p:cNvSpPr>
          <p:nvPr>
            <p:ph type="body" idx="16"/>
          </p:nvPr>
        </p:nvSpPr>
        <p:spPr>
          <a:xfrm>
            <a:off x="2711607"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0" name="Text Placeholder 2">
            <a:extLst>
              <a:ext uri="{FF2B5EF4-FFF2-40B4-BE49-F238E27FC236}">
                <a16:creationId xmlns:a16="http://schemas.microsoft.com/office/drawing/2014/main" id="{7E9BC9FF-8079-A9F7-940B-AD180B5C7111}"/>
              </a:ext>
            </a:extLst>
          </p:cNvPr>
          <p:cNvSpPr>
            <a:spLocks noGrp="1"/>
          </p:cNvSpPr>
          <p:nvPr>
            <p:ph type="body" idx="18"/>
          </p:nvPr>
        </p:nvSpPr>
        <p:spPr>
          <a:xfrm>
            <a:off x="5087880"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1" name="Text Placeholder 2">
            <a:extLst>
              <a:ext uri="{FF2B5EF4-FFF2-40B4-BE49-F238E27FC236}">
                <a16:creationId xmlns:a16="http://schemas.microsoft.com/office/drawing/2014/main" id="{8BE256EA-AF3A-004E-60D5-EB46182584F3}"/>
              </a:ext>
            </a:extLst>
          </p:cNvPr>
          <p:cNvSpPr>
            <a:spLocks noGrp="1"/>
          </p:cNvSpPr>
          <p:nvPr>
            <p:ph type="body" idx="20"/>
          </p:nvPr>
        </p:nvSpPr>
        <p:spPr>
          <a:xfrm>
            <a:off x="7392126"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
        <p:nvSpPr>
          <p:cNvPr id="22" name="Text Placeholder 2">
            <a:extLst>
              <a:ext uri="{FF2B5EF4-FFF2-40B4-BE49-F238E27FC236}">
                <a16:creationId xmlns:a16="http://schemas.microsoft.com/office/drawing/2014/main" id="{C3F0EB54-3301-1385-D27F-5E7B2877AC94}"/>
              </a:ext>
            </a:extLst>
          </p:cNvPr>
          <p:cNvSpPr>
            <a:spLocks noGrp="1"/>
          </p:cNvSpPr>
          <p:nvPr>
            <p:ph type="body" idx="22"/>
          </p:nvPr>
        </p:nvSpPr>
        <p:spPr>
          <a:xfrm>
            <a:off x="9768409" y="1844673"/>
            <a:ext cx="1584000" cy="1584000"/>
          </a:xfrm>
          <a:prstGeom prst="ellipse">
            <a:avLst/>
          </a:prstGeom>
          <a:solidFill>
            <a:schemeClr val="accent1"/>
          </a:solidFill>
        </p:spPr>
        <p:txBody>
          <a:bodyPr anchor="ctr" anchorCtr="0"/>
          <a:lstStyle>
            <a:lvl1pPr marL="0" indent="0" algn="ctr">
              <a:buNone/>
              <a:defRPr sz="1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endParaRPr lang="en-GB"/>
          </a:p>
        </p:txBody>
      </p:sp>
    </p:spTree>
    <p:extLst>
      <p:ext uri="{BB962C8B-B14F-4D97-AF65-F5344CB8AC3E}">
        <p14:creationId xmlns:p14="http://schemas.microsoft.com/office/powerpoint/2010/main" val="32343287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96E9-BA5C-FE6D-29D4-7D5BDF67EBC0}"/>
              </a:ext>
            </a:extLst>
          </p:cNvPr>
          <p:cNvSpPr>
            <a:spLocks noGrp="1"/>
          </p:cNvSpPr>
          <p:nvPr>
            <p:ph type="title"/>
          </p:nvPr>
        </p:nvSpPr>
        <p:spPr/>
        <p:txBody>
          <a:bodyPr/>
          <a:lstStyle/>
          <a:p>
            <a:r>
              <a:rPr lang="en-US"/>
              <a:t>Click to edit Master title style</a:t>
            </a:r>
            <a:endParaRPr lang="fi-FI"/>
          </a:p>
        </p:txBody>
      </p:sp>
      <p:sp>
        <p:nvSpPr>
          <p:cNvPr id="3" name="Date Placeholder 2">
            <a:extLst>
              <a:ext uri="{FF2B5EF4-FFF2-40B4-BE49-F238E27FC236}">
                <a16:creationId xmlns:a16="http://schemas.microsoft.com/office/drawing/2014/main" id="{7B35A839-C462-B1DD-93DB-75C65FA0354B}"/>
              </a:ext>
            </a:extLst>
          </p:cNvPr>
          <p:cNvSpPr>
            <a:spLocks noGrp="1"/>
          </p:cNvSpPr>
          <p:nvPr>
            <p:ph type="dt" sz="half" idx="10"/>
          </p:nvPr>
        </p:nvSpPr>
        <p:spPr/>
        <p:txBody>
          <a:bodyPr/>
          <a:lstStyle/>
          <a:p>
            <a:fld id="{FC7F2E32-AC6D-4E1D-AAFC-F622DB4341FB}" type="datetime1">
              <a:rPr lang="fi-FI" smtClean="0"/>
              <a:t>15.5.2024</a:t>
            </a:fld>
            <a:endParaRPr lang="fi-FI"/>
          </a:p>
        </p:txBody>
      </p:sp>
      <p:sp>
        <p:nvSpPr>
          <p:cNvPr id="4" name="Footer Placeholder 3">
            <a:extLst>
              <a:ext uri="{FF2B5EF4-FFF2-40B4-BE49-F238E27FC236}">
                <a16:creationId xmlns:a16="http://schemas.microsoft.com/office/drawing/2014/main" id="{EC323428-9C34-BE00-F14D-566DEEC4E56C}"/>
              </a:ext>
            </a:extLst>
          </p:cNvPr>
          <p:cNvSpPr>
            <a:spLocks noGrp="1"/>
          </p:cNvSpPr>
          <p:nvPr>
            <p:ph type="ftr" sz="quarter" idx="11"/>
          </p:nvPr>
        </p:nvSpPr>
        <p:spPr/>
        <p:txBody>
          <a:bodyPr/>
          <a:lstStyle/>
          <a:p>
            <a:r>
              <a:rPr lang="fi-FI"/>
              <a:t>Presenter Name</a:t>
            </a:r>
          </a:p>
        </p:txBody>
      </p:sp>
      <p:sp>
        <p:nvSpPr>
          <p:cNvPr id="5" name="Slide Number Placeholder 4">
            <a:extLst>
              <a:ext uri="{FF2B5EF4-FFF2-40B4-BE49-F238E27FC236}">
                <a16:creationId xmlns:a16="http://schemas.microsoft.com/office/drawing/2014/main" id="{67C2FB49-CD3A-1DDD-E564-703C4FE25362}"/>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29079080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8857C-8954-2CAC-937A-943D6443A481}"/>
              </a:ext>
            </a:extLst>
          </p:cNvPr>
          <p:cNvSpPr>
            <a:spLocks noGrp="1"/>
          </p:cNvSpPr>
          <p:nvPr>
            <p:ph type="dt" sz="half" idx="10"/>
          </p:nvPr>
        </p:nvSpPr>
        <p:spPr/>
        <p:txBody>
          <a:bodyPr/>
          <a:lstStyle/>
          <a:p>
            <a:fld id="{A0068737-2DCC-4A07-B2E6-FDF2FE7E23A5}" type="datetime1">
              <a:rPr lang="fi-FI" smtClean="0"/>
              <a:t>15.5.2024</a:t>
            </a:fld>
            <a:endParaRPr lang="fi-FI"/>
          </a:p>
        </p:txBody>
      </p:sp>
      <p:sp>
        <p:nvSpPr>
          <p:cNvPr id="3" name="Footer Placeholder 2">
            <a:extLst>
              <a:ext uri="{FF2B5EF4-FFF2-40B4-BE49-F238E27FC236}">
                <a16:creationId xmlns:a16="http://schemas.microsoft.com/office/drawing/2014/main" id="{967ABC24-E5EB-DE80-2D0D-1287AD8F112C}"/>
              </a:ext>
            </a:extLst>
          </p:cNvPr>
          <p:cNvSpPr>
            <a:spLocks noGrp="1"/>
          </p:cNvSpPr>
          <p:nvPr>
            <p:ph type="ftr" sz="quarter" idx="11"/>
          </p:nvPr>
        </p:nvSpPr>
        <p:spPr/>
        <p:txBody>
          <a:bodyPr/>
          <a:lstStyle/>
          <a:p>
            <a:r>
              <a:rPr lang="fi-FI"/>
              <a:t>Presenter Name</a:t>
            </a:r>
          </a:p>
        </p:txBody>
      </p:sp>
      <p:sp>
        <p:nvSpPr>
          <p:cNvPr id="4" name="Slide Number Placeholder 3">
            <a:extLst>
              <a:ext uri="{FF2B5EF4-FFF2-40B4-BE49-F238E27FC236}">
                <a16:creationId xmlns:a16="http://schemas.microsoft.com/office/drawing/2014/main" id="{9253041E-A4B9-C59D-237D-00ECB5319199}"/>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39306898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Only" preserve="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96E9-BA5C-FE6D-29D4-7D5BDF67EBC0}"/>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fi-FI"/>
          </a:p>
        </p:txBody>
      </p:sp>
      <p:sp>
        <p:nvSpPr>
          <p:cNvPr id="3" name="Date Placeholder 2">
            <a:extLst>
              <a:ext uri="{FF2B5EF4-FFF2-40B4-BE49-F238E27FC236}">
                <a16:creationId xmlns:a16="http://schemas.microsoft.com/office/drawing/2014/main" id="{7B35A839-C462-B1DD-93DB-75C65FA0354B}"/>
              </a:ext>
            </a:extLst>
          </p:cNvPr>
          <p:cNvSpPr>
            <a:spLocks noGrp="1"/>
          </p:cNvSpPr>
          <p:nvPr>
            <p:ph type="dt" sz="half" idx="10"/>
          </p:nvPr>
        </p:nvSpPr>
        <p:spPr/>
        <p:txBody>
          <a:bodyPr/>
          <a:lstStyle>
            <a:lvl1pPr>
              <a:defRPr>
                <a:solidFill>
                  <a:schemeClr val="bg1"/>
                </a:solidFill>
              </a:defRPr>
            </a:lvl1pPr>
          </a:lstStyle>
          <a:p>
            <a:fld id="{33DF5E85-38DF-40B1-8C4F-C6EBA3C182B5}" type="datetime1">
              <a:rPr lang="fi-FI" smtClean="0"/>
              <a:t>15.5.2024</a:t>
            </a:fld>
            <a:endParaRPr lang="fi-FI"/>
          </a:p>
        </p:txBody>
      </p:sp>
      <p:sp>
        <p:nvSpPr>
          <p:cNvPr id="4" name="Footer Placeholder 3">
            <a:extLst>
              <a:ext uri="{FF2B5EF4-FFF2-40B4-BE49-F238E27FC236}">
                <a16:creationId xmlns:a16="http://schemas.microsoft.com/office/drawing/2014/main" id="{EC323428-9C34-BE00-F14D-566DEEC4E56C}"/>
              </a:ext>
            </a:extLst>
          </p:cNvPr>
          <p:cNvSpPr>
            <a:spLocks noGrp="1"/>
          </p:cNvSpPr>
          <p:nvPr>
            <p:ph type="ftr" sz="quarter" idx="11"/>
          </p:nvPr>
        </p:nvSpPr>
        <p:spPr/>
        <p:txBody>
          <a:bodyPr/>
          <a:lstStyle>
            <a:lvl1pPr>
              <a:defRPr>
                <a:solidFill>
                  <a:schemeClr val="bg1"/>
                </a:solidFill>
              </a:defRPr>
            </a:lvl1pPr>
          </a:lstStyle>
          <a:p>
            <a:r>
              <a:rPr lang="fi-FI"/>
              <a:t>Presenter Name</a:t>
            </a:r>
          </a:p>
        </p:txBody>
      </p:sp>
      <p:sp>
        <p:nvSpPr>
          <p:cNvPr id="5" name="Slide Number Placeholder 4">
            <a:extLst>
              <a:ext uri="{FF2B5EF4-FFF2-40B4-BE49-F238E27FC236}">
                <a16:creationId xmlns:a16="http://schemas.microsoft.com/office/drawing/2014/main" id="{67C2FB49-CD3A-1DDD-E564-703C4FE25362}"/>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6" name="Freeform 5">
            <a:extLst>
              <a:ext uri="{FF2B5EF4-FFF2-40B4-BE49-F238E27FC236}">
                <a16:creationId xmlns:a16="http://schemas.microsoft.com/office/drawing/2014/main" id="{084BE95A-A922-2BF2-1E8C-87BF84158BE3}"/>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5444855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blank" preserve="1">
  <p:cSld name="Blank Black">
    <p:bg>
      <p:bgPr>
        <a:solidFill>
          <a:schemeClr val="tx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38857C-8954-2CAC-937A-943D6443A481}"/>
              </a:ext>
            </a:extLst>
          </p:cNvPr>
          <p:cNvSpPr>
            <a:spLocks noGrp="1"/>
          </p:cNvSpPr>
          <p:nvPr>
            <p:ph type="dt" sz="half" idx="10"/>
          </p:nvPr>
        </p:nvSpPr>
        <p:spPr/>
        <p:txBody>
          <a:bodyPr/>
          <a:lstStyle>
            <a:lvl1pPr>
              <a:defRPr>
                <a:solidFill>
                  <a:schemeClr val="bg1"/>
                </a:solidFill>
              </a:defRPr>
            </a:lvl1pPr>
          </a:lstStyle>
          <a:p>
            <a:fld id="{C06E3AA7-1641-40F3-88B4-1F379B415E38}" type="datetime1">
              <a:rPr lang="fi-FI" smtClean="0"/>
              <a:t>15.5.2024</a:t>
            </a:fld>
            <a:endParaRPr lang="fi-FI"/>
          </a:p>
        </p:txBody>
      </p:sp>
      <p:sp>
        <p:nvSpPr>
          <p:cNvPr id="3" name="Footer Placeholder 2">
            <a:extLst>
              <a:ext uri="{FF2B5EF4-FFF2-40B4-BE49-F238E27FC236}">
                <a16:creationId xmlns:a16="http://schemas.microsoft.com/office/drawing/2014/main" id="{967ABC24-E5EB-DE80-2D0D-1287AD8F112C}"/>
              </a:ext>
            </a:extLst>
          </p:cNvPr>
          <p:cNvSpPr>
            <a:spLocks noGrp="1"/>
          </p:cNvSpPr>
          <p:nvPr>
            <p:ph type="ftr" sz="quarter" idx="11"/>
          </p:nvPr>
        </p:nvSpPr>
        <p:spPr/>
        <p:txBody>
          <a:bodyPr/>
          <a:lstStyle>
            <a:lvl1pPr>
              <a:defRPr>
                <a:solidFill>
                  <a:schemeClr val="bg1"/>
                </a:solidFill>
              </a:defRPr>
            </a:lvl1pPr>
          </a:lstStyle>
          <a:p>
            <a:r>
              <a:rPr lang="fi-FI"/>
              <a:t>Presenter Name</a:t>
            </a:r>
          </a:p>
        </p:txBody>
      </p:sp>
      <p:sp>
        <p:nvSpPr>
          <p:cNvPr id="4" name="Slide Number Placeholder 3">
            <a:extLst>
              <a:ext uri="{FF2B5EF4-FFF2-40B4-BE49-F238E27FC236}">
                <a16:creationId xmlns:a16="http://schemas.microsoft.com/office/drawing/2014/main" id="{9253041E-A4B9-C59D-237D-00ECB5319199}"/>
              </a:ext>
            </a:extLst>
          </p:cNvPr>
          <p:cNvSpPr>
            <a:spLocks noGrp="1"/>
          </p:cNvSpPr>
          <p:nvPr>
            <p:ph type="sldNum" sz="quarter" idx="12"/>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5" name="Freeform 5">
            <a:extLst>
              <a:ext uri="{FF2B5EF4-FFF2-40B4-BE49-F238E27FC236}">
                <a16:creationId xmlns:a16="http://schemas.microsoft.com/office/drawing/2014/main" id="{70EE8852-CD7C-BD4D-4DA0-21C63C2F15A6}"/>
              </a:ext>
            </a:extLst>
          </p:cNvPr>
          <p:cNvSpPr>
            <a:spLocks noChangeAspect="1" noEditPoints="1"/>
          </p:cNvSpPr>
          <p:nvPr/>
        </p:nvSpPr>
        <p:spPr bwMode="auto">
          <a:xfrm>
            <a:off x="407988" y="6165304"/>
            <a:ext cx="385958" cy="288000"/>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8459337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 and Picture 2">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A2F443A1-A369-99FA-DAC7-9F6B92627CCE}"/>
              </a:ext>
            </a:extLst>
          </p:cNvPr>
          <p:cNvSpPr>
            <a:spLocks noGrp="1"/>
          </p:cNvSpPr>
          <p:nvPr>
            <p:ph type="pic" sz="quarter" idx="13"/>
          </p:nvPr>
        </p:nvSpPr>
        <p:spPr>
          <a:xfrm>
            <a:off x="407988" y="1844674"/>
            <a:ext cx="3887813" cy="3889375"/>
          </a:xfrm>
          <a:solidFill>
            <a:schemeClr val="bg2"/>
          </a:solidFill>
        </p:spPr>
        <p:txBody>
          <a:bodyPr/>
          <a:lstStyle>
            <a:lvl1pPr>
              <a:defRPr sz="1000"/>
            </a:lvl1pPr>
          </a:lstStyle>
          <a:p>
            <a:r>
              <a:rPr lang="en-US"/>
              <a:t>Click icon to add picture</a:t>
            </a:r>
            <a:endParaRPr lang="fi-FI"/>
          </a:p>
        </p:txBody>
      </p:sp>
      <p:sp>
        <p:nvSpPr>
          <p:cNvPr id="2" name="Title 1">
            <a:extLst>
              <a:ext uri="{FF2B5EF4-FFF2-40B4-BE49-F238E27FC236}">
                <a16:creationId xmlns:a16="http://schemas.microsoft.com/office/drawing/2014/main" id="{21B56FBF-088F-1B9C-4741-7B63EF764C97}"/>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94FE4CDE-4B4B-6499-1855-DD7A0DEF5AC1}"/>
              </a:ext>
            </a:extLst>
          </p:cNvPr>
          <p:cNvSpPr>
            <a:spLocks noGrp="1"/>
          </p:cNvSpPr>
          <p:nvPr>
            <p:ph sz="half" idx="1"/>
          </p:nvPr>
        </p:nvSpPr>
        <p:spPr>
          <a:xfrm>
            <a:off x="4655840" y="1844675"/>
            <a:ext cx="7128173" cy="3889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a:extLst>
              <a:ext uri="{FF2B5EF4-FFF2-40B4-BE49-F238E27FC236}">
                <a16:creationId xmlns:a16="http://schemas.microsoft.com/office/drawing/2014/main" id="{876DE99E-677A-4DE5-3484-E9ADD64715C4}"/>
              </a:ext>
            </a:extLst>
          </p:cNvPr>
          <p:cNvSpPr>
            <a:spLocks noGrp="1"/>
          </p:cNvSpPr>
          <p:nvPr>
            <p:ph type="dt" sz="half" idx="10"/>
          </p:nvPr>
        </p:nvSpPr>
        <p:spPr/>
        <p:txBody>
          <a:bodyPr/>
          <a:lstStyle/>
          <a:p>
            <a:fld id="{00704EE7-02A2-4E57-8EEE-D4C47C68CF4F}" type="datetime5">
              <a:rPr lang="en-GB" smtClean="0"/>
              <a:t>15-May-24</a:t>
            </a:fld>
            <a:endParaRPr lang="fi-FI"/>
          </a:p>
        </p:txBody>
      </p:sp>
      <p:sp>
        <p:nvSpPr>
          <p:cNvPr id="6" name="Footer Placeholder 5">
            <a:extLst>
              <a:ext uri="{FF2B5EF4-FFF2-40B4-BE49-F238E27FC236}">
                <a16:creationId xmlns:a16="http://schemas.microsoft.com/office/drawing/2014/main" id="{FCF29C55-0F2E-2EEA-823A-D1C128A53416}"/>
              </a:ext>
            </a:extLst>
          </p:cNvPr>
          <p:cNvSpPr>
            <a:spLocks noGrp="1"/>
          </p:cNvSpPr>
          <p:nvPr>
            <p:ph type="ftr" sz="quarter" idx="11"/>
          </p:nvPr>
        </p:nvSpPr>
        <p:spPr/>
        <p:txBody>
          <a:bodyPr/>
          <a:lstStyle/>
          <a:p>
            <a:r>
              <a:rPr lang="en-US"/>
              <a:t>Aalto University Shaping a sustainable future</a:t>
            </a:r>
            <a:endParaRPr lang="fi-FI"/>
          </a:p>
        </p:txBody>
      </p:sp>
      <p:sp>
        <p:nvSpPr>
          <p:cNvPr id="7" name="Slide Number Placeholder 6">
            <a:extLst>
              <a:ext uri="{FF2B5EF4-FFF2-40B4-BE49-F238E27FC236}">
                <a16:creationId xmlns:a16="http://schemas.microsoft.com/office/drawing/2014/main" id="{7AA8C97D-1A4E-B0F4-839E-4F69C9742E61}"/>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216358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CC-BY-NC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GB"/>
              <a:t>Click to edit Master title style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076B19FD-5263-4847-829D-96E8D0C809E5}" type="datetime1">
              <a:rPr lang="fi-FI" smtClean="0"/>
              <a:t>14.5.2024</a:t>
            </a:fld>
            <a:endParaRPr lang="fi-FI"/>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647728" y="6309320"/>
            <a:ext cx="6552728" cy="143869"/>
          </a:xfrm>
        </p:spPr>
        <p:txBody>
          <a:bodyPr/>
          <a:lstStyle/>
          <a:p>
            <a:r>
              <a:rPr lang="fi-FI"/>
              <a:t>Presenter Name</a:t>
            </a:r>
          </a:p>
        </p:txBody>
      </p:sp>
      <p:pic>
        <p:nvPicPr>
          <p:cNvPr id="8" name="Picture 7" descr="Icon&#10;&#10;Description automatically generated">
            <a:hlinkClick r:id="rId2"/>
            <a:extLst>
              <a:ext uri="{FF2B5EF4-FFF2-40B4-BE49-F238E27FC236}">
                <a16:creationId xmlns:a16="http://schemas.microsoft.com/office/drawing/2014/main" id="{F108979D-2C35-8DF7-C967-157BD0DD7FD6}"/>
              </a:ext>
            </a:extLst>
          </p:cNvPr>
          <p:cNvPicPr>
            <a:picLocks noChangeAspect="1"/>
          </p:cNvPicPr>
          <p:nvPr/>
        </p:nvPicPr>
        <p:blipFill>
          <a:blip r:embed="rId3" cstate="screen">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descr="Icon&#10;&#10;Description automatically generated">
            <a:hlinkClick r:id="rId2"/>
            <a:extLst>
              <a:ext uri="{FF2B5EF4-FFF2-40B4-BE49-F238E27FC236}">
                <a16:creationId xmlns:a16="http://schemas.microsoft.com/office/drawing/2014/main" id="{C1BC6918-6C5B-C3AF-A51B-FB591F80BF0B}"/>
              </a:ext>
            </a:extLst>
          </p:cNvPr>
          <p:cNvPicPr>
            <a:picLocks noChangeAspect="1"/>
          </p:cNvPicPr>
          <p:nvPr/>
        </p:nvPicPr>
        <p:blipFill>
          <a:blip r:embed="rId5" cstate="screen">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Lst>
          </p:cNvPr>
          <p:cNvSpPr txBox="1"/>
          <p:nvPr/>
        </p:nvSpPr>
        <p:spPr>
          <a:xfrm>
            <a:off x="1703744" y="6093296"/>
            <a:ext cx="1871976" cy="360040"/>
          </a:xfrm>
          <a:prstGeom prst="rect">
            <a:avLst/>
          </a:prstGeom>
          <a:noFill/>
        </p:spPr>
        <p:txBody>
          <a:bodyPr wrap="square" lIns="0" tIns="0" rIns="0" bIns="0" rtlCol="0" anchor="ctr" anchorCtr="0">
            <a:noAutofit/>
          </a:bodyPr>
          <a:lstStyle/>
          <a:p>
            <a:pPr algn="l"/>
            <a:r>
              <a:rPr lang="en-US" sz="800">
                <a:solidFill>
                  <a:schemeClr val="tx1"/>
                </a:solidFill>
                <a:effectLst/>
              </a:rPr>
              <a:t>Content is available under</a:t>
            </a:r>
          </a:p>
          <a:p>
            <a:pPr algn="l"/>
            <a:r>
              <a:rPr lang="en-US" sz="800">
                <a:solidFill>
                  <a:schemeClr val="tx1"/>
                </a:solidFill>
                <a:effectLst/>
              </a:rPr>
              <a:t>CC BY-NC 4.0 unless otherwise stated</a:t>
            </a:r>
            <a:endParaRPr lang="en-GB" sz="800">
              <a:solidFill>
                <a:schemeClr val="tx1"/>
              </a:solidFill>
              <a:effectLst/>
            </a:endParaRPr>
          </a:p>
        </p:txBody>
      </p:sp>
      <p:pic>
        <p:nvPicPr>
          <p:cNvPr id="4" name="Picture 3" descr="Icon&#10;&#10;Description automatically generated">
            <a:hlinkClick r:id="rId2"/>
            <a:extLst>
              <a:ext uri="{FF2B5EF4-FFF2-40B4-BE49-F238E27FC236}">
                <a16:creationId xmlns:a16="http://schemas.microsoft.com/office/drawing/2014/main" id="{746A0EE7-1655-B8BB-A7A6-5A671F5AC352}"/>
              </a:ext>
            </a:extLst>
          </p:cNvPr>
          <p:cNvPicPr>
            <a:picLocks noChangeAspect="1"/>
          </p:cNvPicPr>
          <p:nvPr/>
        </p:nvPicPr>
        <p:blipFill>
          <a:blip r:embed="rId7" cstate="screen">
            <a:biLevel thresh="7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271504" y="6093296"/>
            <a:ext cx="360000" cy="360000"/>
          </a:xfrm>
          <a:prstGeom prst="rect">
            <a:avLst/>
          </a:prstGeom>
        </p:spPr>
      </p:pic>
    </p:spTree>
    <p:extLst>
      <p:ext uri="{BB962C8B-B14F-4D97-AF65-F5344CB8AC3E}">
        <p14:creationId xmlns:p14="http://schemas.microsoft.com/office/powerpoint/2010/main" val="1323295903"/>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Bullets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157B0D-D759-BE7C-69E9-E5C99AD9487A}"/>
              </a:ext>
            </a:extLst>
          </p:cNvPr>
          <p:cNvSpPr>
            <a:spLocks noGrp="1"/>
          </p:cNvSpPr>
          <p:nvPr>
            <p:ph type="title"/>
          </p:nvPr>
        </p:nvSpPr>
        <p:spPr/>
        <p:txBody>
          <a:bodyPr/>
          <a:lstStyle/>
          <a:p>
            <a:r>
              <a:rPr lang="en-US"/>
              <a:t>Click to edit Master title style</a:t>
            </a:r>
            <a:endParaRPr lang="fi-FI"/>
          </a:p>
        </p:txBody>
      </p:sp>
      <p:sp>
        <p:nvSpPr>
          <p:cNvPr id="3" name="Content Placeholder 2">
            <a:extLst>
              <a:ext uri="{FF2B5EF4-FFF2-40B4-BE49-F238E27FC236}">
                <a16:creationId xmlns:a16="http://schemas.microsoft.com/office/drawing/2014/main" id="{DF6D14CD-046B-4F4C-C56E-9224E5C28466}"/>
              </a:ext>
            </a:extLst>
          </p:cNvPr>
          <p:cNvSpPr>
            <a:spLocks noGrp="1"/>
          </p:cNvSpPr>
          <p:nvPr>
            <p:ph idx="1"/>
          </p:nvPr>
        </p:nvSpPr>
        <p:spPr>
          <a:xfrm>
            <a:off x="1055688" y="2205037"/>
            <a:ext cx="10080625" cy="3671887"/>
          </a:xfrm>
        </p:spPr>
        <p:txBody>
          <a:bodyPr/>
          <a:lstStyle>
            <a:lvl1pPr marL="269875" indent="-269875">
              <a:buFont typeface="Arial" panose="020B0604020202020204" pitchFamily="34" charset="0"/>
              <a:buChar char="•"/>
              <a:defRPr/>
            </a:lvl1pPr>
            <a:lvl2pPr marL="539750" indent="-266700">
              <a:defRPr/>
            </a:lvl2pPr>
            <a:lvl3pPr marL="808038" indent="-276225">
              <a:defRPr/>
            </a:lvl3pPr>
            <a:lvl4pPr marL="1077913" indent="-266700">
              <a:defRPr/>
            </a:lvl4pPr>
            <a:lvl5pPr marL="1347788" indent="-266700">
              <a:defRPr/>
            </a:lvl5pPr>
            <a:lvl6pPr marL="1617663" indent="-266700">
              <a:defRPr/>
            </a:lvl6pPr>
            <a:lvl7pPr marL="1885950" indent="-276225">
              <a:defRPr/>
            </a:lvl7pPr>
            <a:lvl8pPr marL="2155825" indent="-266700">
              <a:defRPr/>
            </a:lvl8pPr>
            <a:lvl9pPr marL="2425700" indent="-266700">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EA82AD59-DDD9-3867-649E-CC4DA3F6CAE5}"/>
              </a:ext>
            </a:extLst>
          </p:cNvPr>
          <p:cNvSpPr>
            <a:spLocks noGrp="1"/>
          </p:cNvSpPr>
          <p:nvPr>
            <p:ph type="dt" sz="half" idx="10"/>
          </p:nvPr>
        </p:nvSpPr>
        <p:spPr/>
        <p:txBody>
          <a:bodyPr/>
          <a:lstStyle/>
          <a:p>
            <a:fld id="{68FCCFBC-5B26-4E35-9172-415BA40A460F}" type="datetime1">
              <a:rPr lang="fi-FI" smtClean="0"/>
              <a:t>15.5.2024</a:t>
            </a:fld>
            <a:endParaRPr lang="fi-FI"/>
          </a:p>
        </p:txBody>
      </p:sp>
      <p:sp>
        <p:nvSpPr>
          <p:cNvPr id="5" name="Footer Placeholder 4">
            <a:extLst>
              <a:ext uri="{FF2B5EF4-FFF2-40B4-BE49-F238E27FC236}">
                <a16:creationId xmlns:a16="http://schemas.microsoft.com/office/drawing/2014/main" id="{BB605C51-1C15-2D57-6D47-F4C9D3A403B2}"/>
              </a:ext>
            </a:extLst>
          </p:cNvPr>
          <p:cNvSpPr>
            <a:spLocks noGrp="1"/>
          </p:cNvSpPr>
          <p:nvPr>
            <p:ph type="ftr" sz="quarter" idx="11"/>
          </p:nvPr>
        </p:nvSpPr>
        <p:spPr/>
        <p:txBody>
          <a:bodyPr/>
          <a:lstStyle/>
          <a:p>
            <a:r>
              <a:rPr lang="fi-FI"/>
              <a:t>Presenter Name</a:t>
            </a:r>
          </a:p>
        </p:txBody>
      </p:sp>
      <p:sp>
        <p:nvSpPr>
          <p:cNvPr id="6" name="Slide Number Placeholder 5">
            <a:extLst>
              <a:ext uri="{FF2B5EF4-FFF2-40B4-BE49-F238E27FC236}">
                <a16:creationId xmlns:a16="http://schemas.microsoft.com/office/drawing/2014/main" id="{BDA6A646-EADF-862C-0CF5-D579450F433F}"/>
              </a:ext>
            </a:extLst>
          </p:cNvPr>
          <p:cNvSpPr>
            <a:spLocks noGrp="1"/>
          </p:cNvSpPr>
          <p:nvPr>
            <p:ph type="sldNum" sz="quarter" idx="12"/>
          </p:nvPr>
        </p:nvSpPr>
        <p:spPr/>
        <p:txBody>
          <a:bodyPr/>
          <a:lstStyle/>
          <a:p>
            <a:fld id="{D701140D-C14F-41CA-99FC-0EF83E8DA40A}" type="slidenum">
              <a:rPr lang="fi-FI" smtClean="0"/>
              <a:t>‹#›</a:t>
            </a:fld>
            <a:endParaRPr lang="fi-FI"/>
          </a:p>
        </p:txBody>
      </p:sp>
    </p:spTree>
    <p:extLst>
      <p:ext uri="{BB962C8B-B14F-4D97-AF65-F5344CB8AC3E}">
        <p14:creationId xmlns:p14="http://schemas.microsoft.com/office/powerpoint/2010/main" val="14155974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Thank you ">
    <p:bg>
      <p:bgPr>
        <a:solidFill>
          <a:schemeClr val="tx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TextBox 12">
            <a:extLst>
              <a:ext uri="{FF2B5EF4-FFF2-40B4-BE49-F238E27FC236}">
                <a16:creationId xmlns:a16="http://schemas.microsoft.com/office/drawing/2014/main" id="{97C8E3E2-A6A7-5047-7F76-5A852C28CC12}"/>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a:solidFill>
                  <a:schemeClr val="bg1"/>
                </a:solidFill>
                <a:latin typeface="+mj-lt"/>
              </a:rPr>
              <a:t>Kiitos</a:t>
            </a:r>
          </a:p>
        </p:txBody>
      </p:sp>
      <p:sp>
        <p:nvSpPr>
          <p:cNvPr id="2" name="Date Placeholder 1">
            <a:extLst>
              <a:ext uri="{FF2B5EF4-FFF2-40B4-BE49-F238E27FC236}">
                <a16:creationId xmlns:a16="http://schemas.microsoft.com/office/drawing/2014/main" id="{5819FAC3-FDFD-0982-174D-64BFD817B086}"/>
              </a:ext>
            </a:extLst>
          </p:cNvPr>
          <p:cNvSpPr>
            <a:spLocks noGrp="1"/>
          </p:cNvSpPr>
          <p:nvPr>
            <p:ph type="dt" sz="half" idx="14"/>
          </p:nvPr>
        </p:nvSpPr>
        <p:spPr/>
        <p:txBody>
          <a:bodyPr/>
          <a:lstStyle>
            <a:lvl1pPr>
              <a:defRPr>
                <a:solidFill>
                  <a:schemeClr val="bg1"/>
                </a:solidFill>
              </a:defRPr>
            </a:lvl1pPr>
          </a:lstStyle>
          <a:p>
            <a:fld id="{CF3072A6-172D-4F72-AEE9-619749FA081C}" type="datetime1">
              <a:rPr lang="fi-FI" smtClean="0"/>
              <a:t>15.5.2024</a:t>
            </a:fld>
            <a:endParaRPr lang="fi-FI"/>
          </a:p>
        </p:txBody>
      </p:sp>
      <p:sp>
        <p:nvSpPr>
          <p:cNvPr id="3" name="Footer Placeholder 2">
            <a:extLst>
              <a:ext uri="{FF2B5EF4-FFF2-40B4-BE49-F238E27FC236}">
                <a16:creationId xmlns:a16="http://schemas.microsoft.com/office/drawing/2014/main" id="{D2BF6814-EA9F-9642-988B-BA0DCA001BE0}"/>
              </a:ext>
            </a:extLst>
          </p:cNvPr>
          <p:cNvSpPr>
            <a:spLocks noGrp="1"/>
          </p:cNvSpPr>
          <p:nvPr>
            <p:ph type="ftr" sz="quarter" idx="15"/>
          </p:nvPr>
        </p:nvSpPr>
        <p:spPr/>
        <p:txBody>
          <a:bodyPr/>
          <a:lstStyle>
            <a:lvl1pPr>
              <a:defRPr>
                <a:solidFill>
                  <a:schemeClr val="bg1"/>
                </a:solidFill>
              </a:defRPr>
            </a:lvl1pPr>
          </a:lstStyle>
          <a:p>
            <a:r>
              <a:rPr lang="fi-FI"/>
              <a:t>Presenter Name</a:t>
            </a:r>
          </a:p>
        </p:txBody>
      </p:sp>
      <p:sp>
        <p:nvSpPr>
          <p:cNvPr id="4" name="Slide Number Placeholder 3">
            <a:extLst>
              <a:ext uri="{FF2B5EF4-FFF2-40B4-BE49-F238E27FC236}">
                <a16:creationId xmlns:a16="http://schemas.microsoft.com/office/drawing/2014/main" id="{F594FCAF-E233-9309-B54B-CAB9B5DA075B}"/>
              </a:ext>
            </a:extLst>
          </p:cNvPr>
          <p:cNvSpPr>
            <a:spLocks noGrp="1"/>
          </p:cNvSpPr>
          <p:nvPr>
            <p:ph type="sldNum" sz="quarter" idx="16"/>
          </p:nvPr>
        </p:nvSpPr>
        <p:spPr/>
        <p:txBody>
          <a:bodyPr/>
          <a:lstStyle>
            <a:lvl1pPr>
              <a:defRPr>
                <a:solidFill>
                  <a:schemeClr val="bg1"/>
                </a:solidFill>
              </a:defRPr>
            </a:lvl1pPr>
          </a:lstStyle>
          <a:p>
            <a:fld id="{D701140D-C14F-41CA-99FC-0EF83E8DA40A}" type="slidenum">
              <a:rPr lang="fi-FI" smtClean="0"/>
              <a:pPr/>
              <a:t>‹#›</a:t>
            </a:fld>
            <a:endParaRPr lang="fi-FI"/>
          </a:p>
        </p:txBody>
      </p:sp>
      <p:sp>
        <p:nvSpPr>
          <p:cNvPr id="5" name="TextBox 4">
            <a:hlinkClick r:id="rId2"/>
            <a:extLst>
              <a:ext uri="{FF2B5EF4-FFF2-40B4-BE49-F238E27FC236}">
                <a16:creationId xmlns:a16="http://schemas.microsoft.com/office/drawing/2014/main" id="{165C98D3-985C-5D09-0F62-234BE3AB58C3}"/>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a:solidFill>
                  <a:schemeClr val="bg1"/>
                </a:solidFill>
              </a:rPr>
              <a:t>aalto.fi</a:t>
            </a:r>
          </a:p>
        </p:txBody>
      </p:sp>
      <p:cxnSp>
        <p:nvCxnSpPr>
          <p:cNvPr id="7" name="Straight Connector 6">
            <a:extLst>
              <a:ext uri="{FF2B5EF4-FFF2-40B4-BE49-F238E27FC236}">
                <a16:creationId xmlns:a16="http://schemas.microsoft.com/office/drawing/2014/main" id="{8CE981A1-63EF-5A62-16BF-911E556C4D71}"/>
              </a:ext>
            </a:extLst>
          </p:cNvPr>
          <p:cNvCxnSpPr>
            <a:cxnSpLocks/>
          </p:cNvCxnSpPr>
          <p:nvPr/>
        </p:nvCxnSpPr>
        <p:spPr>
          <a:xfrm>
            <a:off x="6448576" y="2004866"/>
            <a:ext cx="39600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8966908"/>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Thank you Blue">
    <p:bg>
      <p:bgPr>
        <a:solidFill>
          <a:schemeClr val="accent3"/>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5819FAC3-FDFD-0982-174D-64BFD817B086}"/>
              </a:ext>
            </a:extLst>
          </p:cNvPr>
          <p:cNvSpPr>
            <a:spLocks noGrp="1"/>
          </p:cNvSpPr>
          <p:nvPr>
            <p:ph type="dt" sz="half" idx="14"/>
          </p:nvPr>
        </p:nvSpPr>
        <p:spPr/>
        <p:txBody>
          <a:bodyPr/>
          <a:lstStyle/>
          <a:p>
            <a:fld id="{04456940-D26A-438E-A708-80A4FC128A37}" type="datetime1">
              <a:rPr lang="fi-FI" smtClean="0"/>
              <a:t>15.5.2024</a:t>
            </a:fld>
            <a:endParaRPr lang="fi-FI"/>
          </a:p>
        </p:txBody>
      </p:sp>
      <p:sp>
        <p:nvSpPr>
          <p:cNvPr id="3" name="Footer Placeholder 2">
            <a:extLst>
              <a:ext uri="{FF2B5EF4-FFF2-40B4-BE49-F238E27FC236}">
                <a16:creationId xmlns:a16="http://schemas.microsoft.com/office/drawing/2014/main" id="{D2BF6814-EA9F-9642-988B-BA0DCA001BE0}"/>
              </a:ext>
            </a:extLst>
          </p:cNvPr>
          <p:cNvSpPr>
            <a:spLocks noGrp="1"/>
          </p:cNvSpPr>
          <p:nvPr>
            <p:ph type="ftr" sz="quarter" idx="15"/>
          </p:nvPr>
        </p:nvSpPr>
        <p:spPr/>
        <p:txBody>
          <a:bodyPr/>
          <a:lstStyle/>
          <a:p>
            <a:r>
              <a:rPr lang="fi-FI"/>
              <a:t>Presenter Name</a:t>
            </a:r>
          </a:p>
        </p:txBody>
      </p:sp>
      <p:sp>
        <p:nvSpPr>
          <p:cNvPr id="4" name="Slide Number Placeholder 3">
            <a:extLst>
              <a:ext uri="{FF2B5EF4-FFF2-40B4-BE49-F238E27FC236}">
                <a16:creationId xmlns:a16="http://schemas.microsoft.com/office/drawing/2014/main" id="{F594FCAF-E233-9309-B54B-CAB9B5DA075B}"/>
              </a:ext>
            </a:extLst>
          </p:cNvPr>
          <p:cNvSpPr>
            <a:spLocks noGrp="1"/>
          </p:cNvSpPr>
          <p:nvPr>
            <p:ph type="sldNum" sz="quarter" idx="16"/>
          </p:nvPr>
        </p:nvSpPr>
        <p:spPr/>
        <p:txBody>
          <a:bodyPr/>
          <a:lstStyle/>
          <a:p>
            <a:fld id="{D701140D-C14F-41CA-99FC-0EF83E8DA40A}" type="slidenum">
              <a:rPr lang="fi-FI" smtClean="0"/>
              <a:pPr/>
              <a:t>‹#›</a:t>
            </a:fld>
            <a:endParaRPr lang="fi-FI"/>
          </a:p>
        </p:txBody>
      </p:sp>
      <p:sp>
        <p:nvSpPr>
          <p:cNvPr id="7" name="TextBox 6">
            <a:extLst>
              <a:ext uri="{FF2B5EF4-FFF2-40B4-BE49-F238E27FC236}">
                <a16:creationId xmlns:a16="http://schemas.microsoft.com/office/drawing/2014/main" id="{93DFF82F-A665-CA7C-A4D9-281EBE1EA308}"/>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a:latin typeface="+mj-lt"/>
              </a:rPr>
              <a:t>Kiitos</a:t>
            </a:r>
          </a:p>
        </p:txBody>
      </p:sp>
      <p:sp>
        <p:nvSpPr>
          <p:cNvPr id="8" name="TextBox 7">
            <a:hlinkClick r:id="rId2"/>
            <a:extLst>
              <a:ext uri="{FF2B5EF4-FFF2-40B4-BE49-F238E27FC236}">
                <a16:creationId xmlns:a16="http://schemas.microsoft.com/office/drawing/2014/main" id="{F9F35130-809C-54C5-7E28-08465B7283F3}"/>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a:t>aalto.fi</a:t>
            </a:r>
          </a:p>
        </p:txBody>
      </p:sp>
      <p:cxnSp>
        <p:nvCxnSpPr>
          <p:cNvPr id="9" name="Straight Connector 8">
            <a:extLst>
              <a:ext uri="{FF2B5EF4-FFF2-40B4-BE49-F238E27FC236}">
                <a16:creationId xmlns:a16="http://schemas.microsoft.com/office/drawing/2014/main" id="{F4389D5A-AB42-9199-44CF-9CEEAE533454}"/>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432045"/>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Thank you Red">
    <p:bg>
      <p:bgPr>
        <a:solidFill>
          <a:schemeClr val="accent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5A44BCDF-D62A-8FD1-A853-63A6E329245A}"/>
              </a:ext>
            </a:extLst>
          </p:cNvPr>
          <p:cNvSpPr>
            <a:spLocks noGrp="1"/>
          </p:cNvSpPr>
          <p:nvPr>
            <p:ph type="dt" sz="half" idx="14"/>
          </p:nvPr>
        </p:nvSpPr>
        <p:spPr/>
        <p:txBody>
          <a:bodyPr/>
          <a:lstStyle/>
          <a:p>
            <a:fld id="{309A3D73-7FCE-4497-AAF2-0519C7E9A249}" type="datetime1">
              <a:rPr lang="fi-FI" smtClean="0"/>
              <a:t>15.5.2024</a:t>
            </a:fld>
            <a:endParaRPr lang="fi-FI"/>
          </a:p>
        </p:txBody>
      </p:sp>
      <p:sp>
        <p:nvSpPr>
          <p:cNvPr id="3" name="Footer Placeholder 2">
            <a:extLst>
              <a:ext uri="{FF2B5EF4-FFF2-40B4-BE49-F238E27FC236}">
                <a16:creationId xmlns:a16="http://schemas.microsoft.com/office/drawing/2014/main" id="{B6EB009C-F38A-C91A-9FEF-AECF89D47A63}"/>
              </a:ext>
            </a:extLst>
          </p:cNvPr>
          <p:cNvSpPr>
            <a:spLocks noGrp="1"/>
          </p:cNvSpPr>
          <p:nvPr>
            <p:ph type="ftr" sz="quarter" idx="15"/>
          </p:nvPr>
        </p:nvSpPr>
        <p:spPr/>
        <p:txBody>
          <a:bodyPr/>
          <a:lstStyle/>
          <a:p>
            <a:r>
              <a:rPr lang="fi-FI"/>
              <a:t>Presenter Name</a:t>
            </a:r>
          </a:p>
        </p:txBody>
      </p:sp>
      <p:sp>
        <p:nvSpPr>
          <p:cNvPr id="4" name="Slide Number Placeholder 3">
            <a:extLst>
              <a:ext uri="{FF2B5EF4-FFF2-40B4-BE49-F238E27FC236}">
                <a16:creationId xmlns:a16="http://schemas.microsoft.com/office/drawing/2014/main" id="{C8CB65B9-41BC-781D-107D-C5A99B2C7D5E}"/>
              </a:ext>
            </a:extLst>
          </p:cNvPr>
          <p:cNvSpPr>
            <a:spLocks noGrp="1"/>
          </p:cNvSpPr>
          <p:nvPr>
            <p:ph type="sldNum" sz="quarter" idx="16"/>
          </p:nvPr>
        </p:nvSpPr>
        <p:spPr/>
        <p:txBody>
          <a:bodyPr/>
          <a:lstStyle/>
          <a:p>
            <a:fld id="{D701140D-C14F-41CA-99FC-0EF83E8DA40A}" type="slidenum">
              <a:rPr lang="fi-FI" smtClean="0"/>
              <a:pPr/>
              <a:t>‹#›</a:t>
            </a:fld>
            <a:endParaRPr lang="fi-FI"/>
          </a:p>
        </p:txBody>
      </p:sp>
      <p:sp>
        <p:nvSpPr>
          <p:cNvPr id="7" name="TextBox 6">
            <a:extLst>
              <a:ext uri="{FF2B5EF4-FFF2-40B4-BE49-F238E27FC236}">
                <a16:creationId xmlns:a16="http://schemas.microsoft.com/office/drawing/2014/main" id="{59C85133-50DB-CAA4-935B-5BFB0E1B21AB}"/>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a:latin typeface="+mj-lt"/>
              </a:rPr>
              <a:t>Kiitos</a:t>
            </a:r>
          </a:p>
        </p:txBody>
      </p:sp>
      <p:sp>
        <p:nvSpPr>
          <p:cNvPr id="8" name="TextBox 7">
            <a:hlinkClick r:id="rId2"/>
            <a:extLst>
              <a:ext uri="{FF2B5EF4-FFF2-40B4-BE49-F238E27FC236}">
                <a16:creationId xmlns:a16="http://schemas.microsoft.com/office/drawing/2014/main" id="{7F46B658-9D7D-6338-006D-3915FC261FA2}"/>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a:t>aalto.fi</a:t>
            </a:r>
          </a:p>
        </p:txBody>
      </p:sp>
      <p:cxnSp>
        <p:nvCxnSpPr>
          <p:cNvPr id="9" name="Straight Connector 8">
            <a:extLst>
              <a:ext uri="{FF2B5EF4-FFF2-40B4-BE49-F238E27FC236}">
                <a16:creationId xmlns:a16="http://schemas.microsoft.com/office/drawing/2014/main" id="{526E9EB7-2C97-21BD-728D-4E129DB8FD35}"/>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6004313"/>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Thank you Yellow">
    <p:bg>
      <p:bgPr>
        <a:solidFill>
          <a:schemeClr val="accent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74A4D6E-EA47-4FB6-4842-6266F7987D40}"/>
              </a:ext>
            </a:extLst>
          </p:cNvPr>
          <p:cNvSpPr/>
          <p:nvPr/>
        </p:nvSpPr>
        <p:spPr>
          <a:xfrm>
            <a:off x="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6" name="Freeform 5">
            <a:extLst>
              <a:ext uri="{FF2B5EF4-FFF2-40B4-BE49-F238E27FC236}">
                <a16:creationId xmlns:a16="http://schemas.microsoft.com/office/drawing/2014/main" id="{4E379A93-4718-A4A6-52FF-0770DDE1FB8E}"/>
              </a:ext>
            </a:extLst>
          </p:cNvPr>
          <p:cNvSpPr>
            <a:spLocks noChangeAspect="1" noEditPoints="1"/>
          </p:cNvSpPr>
          <p:nvPr/>
        </p:nvSpPr>
        <p:spPr bwMode="auto">
          <a:xfrm>
            <a:off x="407988" y="2805066"/>
            <a:ext cx="4895924" cy="3648121"/>
          </a:xfrm>
          <a:custGeom>
            <a:avLst/>
            <a:gdLst>
              <a:gd name="T0" fmla="*/ 6475 w 6475"/>
              <a:gd name="T1" fmla="*/ 1671 h 4824"/>
              <a:gd name="T2" fmla="*/ 6332 w 6475"/>
              <a:gd name="T3" fmla="*/ 2506 h 4824"/>
              <a:gd name="T4" fmla="*/ 6191 w 6475"/>
              <a:gd name="T5" fmla="*/ 3343 h 4824"/>
              <a:gd name="T6" fmla="*/ 5547 w 6475"/>
              <a:gd name="T7" fmla="*/ 3343 h 4824"/>
              <a:gd name="T8" fmla="*/ 5428 w 6475"/>
              <a:gd name="T9" fmla="*/ 2506 h 4824"/>
              <a:gd name="T10" fmla="*/ 5309 w 6475"/>
              <a:gd name="T11" fmla="*/ 1671 h 4824"/>
              <a:gd name="T12" fmla="*/ 5309 w 6475"/>
              <a:gd name="T13" fmla="*/ 835 h 4824"/>
              <a:gd name="T14" fmla="*/ 5309 w 6475"/>
              <a:gd name="T15" fmla="*/ 0 h 4824"/>
              <a:gd name="T16" fmla="*/ 5892 w 6475"/>
              <a:gd name="T17" fmla="*/ 0 h 4824"/>
              <a:gd name="T18" fmla="*/ 6475 w 6475"/>
              <a:gd name="T19" fmla="*/ 0 h 4824"/>
              <a:gd name="T20" fmla="*/ 6475 w 6475"/>
              <a:gd name="T21" fmla="*/ 835 h 4824"/>
              <a:gd name="T22" fmla="*/ 6475 w 6475"/>
              <a:gd name="T23" fmla="*/ 1671 h 4824"/>
              <a:gd name="T24" fmla="*/ 3041 w 6475"/>
              <a:gd name="T25" fmla="*/ 3007 h 4824"/>
              <a:gd name="T26" fmla="*/ 2742 w 6475"/>
              <a:gd name="T27" fmla="*/ 2147 h 4824"/>
              <a:gd name="T28" fmla="*/ 2444 w 6475"/>
              <a:gd name="T29" fmla="*/ 1289 h 4824"/>
              <a:gd name="T30" fmla="*/ 2145 w 6475"/>
              <a:gd name="T31" fmla="*/ 2147 h 4824"/>
              <a:gd name="T32" fmla="*/ 1847 w 6475"/>
              <a:gd name="T33" fmla="*/ 3007 h 4824"/>
              <a:gd name="T34" fmla="*/ 2444 w 6475"/>
              <a:gd name="T35" fmla="*/ 3007 h 4824"/>
              <a:gd name="T36" fmla="*/ 3041 w 6475"/>
              <a:gd name="T37" fmla="*/ 3007 h 4824"/>
              <a:gd name="T38" fmla="*/ 4887 w 6475"/>
              <a:gd name="T39" fmla="*/ 4824 h 4824"/>
              <a:gd name="T40" fmla="*/ 4278 w 6475"/>
              <a:gd name="T41" fmla="*/ 4824 h 4824"/>
              <a:gd name="T42" fmla="*/ 3671 w 6475"/>
              <a:gd name="T43" fmla="*/ 4824 h 4824"/>
              <a:gd name="T44" fmla="*/ 3375 w 6475"/>
              <a:gd name="T45" fmla="*/ 3971 h 4824"/>
              <a:gd name="T46" fmla="*/ 2444 w 6475"/>
              <a:gd name="T47" fmla="*/ 3971 h 4824"/>
              <a:gd name="T48" fmla="*/ 1513 w 6475"/>
              <a:gd name="T49" fmla="*/ 3971 h 4824"/>
              <a:gd name="T50" fmla="*/ 1216 w 6475"/>
              <a:gd name="T51" fmla="*/ 4824 h 4824"/>
              <a:gd name="T52" fmla="*/ 607 w 6475"/>
              <a:gd name="T53" fmla="*/ 4824 h 4824"/>
              <a:gd name="T54" fmla="*/ 0 w 6475"/>
              <a:gd name="T55" fmla="*/ 4824 h 4824"/>
              <a:gd name="T56" fmla="*/ 214 w 6475"/>
              <a:gd name="T57" fmla="*/ 4221 h 4824"/>
              <a:gd name="T58" fmla="*/ 427 w 6475"/>
              <a:gd name="T59" fmla="*/ 3618 h 4824"/>
              <a:gd name="T60" fmla="*/ 641 w 6475"/>
              <a:gd name="T61" fmla="*/ 3015 h 4824"/>
              <a:gd name="T62" fmla="*/ 856 w 6475"/>
              <a:gd name="T63" fmla="*/ 2412 h 4824"/>
              <a:gd name="T64" fmla="*/ 1070 w 6475"/>
              <a:gd name="T65" fmla="*/ 1809 h 4824"/>
              <a:gd name="T66" fmla="*/ 1285 w 6475"/>
              <a:gd name="T67" fmla="*/ 1206 h 4824"/>
              <a:gd name="T68" fmla="*/ 1499 w 6475"/>
              <a:gd name="T69" fmla="*/ 603 h 4824"/>
              <a:gd name="T70" fmla="*/ 1714 w 6475"/>
              <a:gd name="T71" fmla="*/ 0 h 4824"/>
              <a:gd name="T72" fmla="*/ 2443 w 6475"/>
              <a:gd name="T73" fmla="*/ 0 h 4824"/>
              <a:gd name="T74" fmla="*/ 3173 w 6475"/>
              <a:gd name="T75" fmla="*/ 0 h 4824"/>
              <a:gd name="T76" fmla="*/ 3387 w 6475"/>
              <a:gd name="T77" fmla="*/ 603 h 4824"/>
              <a:gd name="T78" fmla="*/ 3601 w 6475"/>
              <a:gd name="T79" fmla="*/ 1206 h 4824"/>
              <a:gd name="T80" fmla="*/ 3814 w 6475"/>
              <a:gd name="T81" fmla="*/ 1809 h 4824"/>
              <a:gd name="T82" fmla="*/ 4029 w 6475"/>
              <a:gd name="T83" fmla="*/ 2412 h 4824"/>
              <a:gd name="T84" fmla="*/ 4243 w 6475"/>
              <a:gd name="T85" fmla="*/ 3015 h 4824"/>
              <a:gd name="T86" fmla="*/ 4458 w 6475"/>
              <a:gd name="T87" fmla="*/ 3618 h 4824"/>
              <a:gd name="T88" fmla="*/ 4672 w 6475"/>
              <a:gd name="T89" fmla="*/ 4221 h 4824"/>
              <a:gd name="T90" fmla="*/ 4887 w 6475"/>
              <a:gd name="T91" fmla="*/ 4824 h 4824"/>
              <a:gd name="T92" fmla="*/ 5343 w 6475"/>
              <a:gd name="T93" fmla="*/ 4824 h 4824"/>
              <a:gd name="T94" fmla="*/ 5343 w 6475"/>
              <a:gd name="T95" fmla="*/ 4277 h 4824"/>
              <a:gd name="T96" fmla="*/ 5343 w 6475"/>
              <a:gd name="T97" fmla="*/ 3730 h 4824"/>
              <a:gd name="T98" fmla="*/ 5891 w 6475"/>
              <a:gd name="T99" fmla="*/ 3730 h 4824"/>
              <a:gd name="T100" fmla="*/ 6440 w 6475"/>
              <a:gd name="T101" fmla="*/ 3730 h 4824"/>
              <a:gd name="T102" fmla="*/ 6440 w 6475"/>
              <a:gd name="T103" fmla="*/ 4277 h 4824"/>
              <a:gd name="T104" fmla="*/ 6440 w 6475"/>
              <a:gd name="T105" fmla="*/ 4824 h 4824"/>
              <a:gd name="T106" fmla="*/ 5891 w 6475"/>
              <a:gd name="T107" fmla="*/ 4824 h 4824"/>
              <a:gd name="T108" fmla="*/ 5343 w 6475"/>
              <a:gd name="T109" fmla="*/ 4824 h 4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475" h="4824">
                <a:moveTo>
                  <a:pt x="6475" y="1671"/>
                </a:moveTo>
                <a:lnTo>
                  <a:pt x="6332" y="2506"/>
                </a:lnTo>
                <a:lnTo>
                  <a:pt x="6191" y="3343"/>
                </a:lnTo>
                <a:lnTo>
                  <a:pt x="5547" y="3343"/>
                </a:lnTo>
                <a:lnTo>
                  <a:pt x="5428" y="2506"/>
                </a:lnTo>
                <a:lnTo>
                  <a:pt x="5309" y="1671"/>
                </a:lnTo>
                <a:lnTo>
                  <a:pt x="5309" y="835"/>
                </a:lnTo>
                <a:lnTo>
                  <a:pt x="5309" y="0"/>
                </a:lnTo>
                <a:lnTo>
                  <a:pt x="5892" y="0"/>
                </a:lnTo>
                <a:lnTo>
                  <a:pt x="6475" y="0"/>
                </a:lnTo>
                <a:lnTo>
                  <a:pt x="6475" y="835"/>
                </a:lnTo>
                <a:lnTo>
                  <a:pt x="6475" y="1671"/>
                </a:lnTo>
                <a:close/>
                <a:moveTo>
                  <a:pt x="3041" y="3007"/>
                </a:moveTo>
                <a:lnTo>
                  <a:pt x="2742" y="2147"/>
                </a:lnTo>
                <a:lnTo>
                  <a:pt x="2444" y="1289"/>
                </a:lnTo>
                <a:lnTo>
                  <a:pt x="2145" y="2147"/>
                </a:lnTo>
                <a:lnTo>
                  <a:pt x="1847" y="3007"/>
                </a:lnTo>
                <a:lnTo>
                  <a:pt x="2444" y="3007"/>
                </a:lnTo>
                <a:lnTo>
                  <a:pt x="3041" y="3007"/>
                </a:lnTo>
                <a:close/>
                <a:moveTo>
                  <a:pt x="4887" y="4824"/>
                </a:moveTo>
                <a:lnTo>
                  <a:pt x="4278" y="4824"/>
                </a:lnTo>
                <a:lnTo>
                  <a:pt x="3671" y="4824"/>
                </a:lnTo>
                <a:lnTo>
                  <a:pt x="3375" y="3971"/>
                </a:lnTo>
                <a:lnTo>
                  <a:pt x="2444" y="3971"/>
                </a:lnTo>
                <a:lnTo>
                  <a:pt x="1513" y="3971"/>
                </a:lnTo>
                <a:lnTo>
                  <a:pt x="1216" y="4824"/>
                </a:lnTo>
                <a:lnTo>
                  <a:pt x="607" y="4824"/>
                </a:lnTo>
                <a:lnTo>
                  <a:pt x="0" y="4824"/>
                </a:lnTo>
                <a:lnTo>
                  <a:pt x="214" y="4221"/>
                </a:lnTo>
                <a:lnTo>
                  <a:pt x="427" y="3618"/>
                </a:lnTo>
                <a:lnTo>
                  <a:pt x="641" y="3015"/>
                </a:lnTo>
                <a:lnTo>
                  <a:pt x="856" y="2412"/>
                </a:lnTo>
                <a:lnTo>
                  <a:pt x="1070" y="1809"/>
                </a:lnTo>
                <a:lnTo>
                  <a:pt x="1285" y="1206"/>
                </a:lnTo>
                <a:lnTo>
                  <a:pt x="1499" y="603"/>
                </a:lnTo>
                <a:lnTo>
                  <a:pt x="1714" y="0"/>
                </a:lnTo>
                <a:lnTo>
                  <a:pt x="2443" y="0"/>
                </a:lnTo>
                <a:lnTo>
                  <a:pt x="3173" y="0"/>
                </a:lnTo>
                <a:lnTo>
                  <a:pt x="3387" y="603"/>
                </a:lnTo>
                <a:lnTo>
                  <a:pt x="3601" y="1206"/>
                </a:lnTo>
                <a:lnTo>
                  <a:pt x="3814" y="1809"/>
                </a:lnTo>
                <a:lnTo>
                  <a:pt x="4029" y="2412"/>
                </a:lnTo>
                <a:lnTo>
                  <a:pt x="4243" y="3015"/>
                </a:lnTo>
                <a:lnTo>
                  <a:pt x="4458" y="3618"/>
                </a:lnTo>
                <a:lnTo>
                  <a:pt x="4672" y="4221"/>
                </a:lnTo>
                <a:lnTo>
                  <a:pt x="4887" y="4824"/>
                </a:lnTo>
                <a:close/>
                <a:moveTo>
                  <a:pt x="5343" y="4824"/>
                </a:moveTo>
                <a:lnTo>
                  <a:pt x="5343" y="4277"/>
                </a:lnTo>
                <a:lnTo>
                  <a:pt x="5343" y="3730"/>
                </a:lnTo>
                <a:lnTo>
                  <a:pt x="5891" y="3730"/>
                </a:lnTo>
                <a:lnTo>
                  <a:pt x="6440" y="3730"/>
                </a:lnTo>
                <a:lnTo>
                  <a:pt x="6440" y="4277"/>
                </a:lnTo>
                <a:lnTo>
                  <a:pt x="6440" y="4824"/>
                </a:lnTo>
                <a:lnTo>
                  <a:pt x="5891" y="4824"/>
                </a:lnTo>
                <a:lnTo>
                  <a:pt x="5343" y="48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 name="Date Placeholder 1">
            <a:extLst>
              <a:ext uri="{FF2B5EF4-FFF2-40B4-BE49-F238E27FC236}">
                <a16:creationId xmlns:a16="http://schemas.microsoft.com/office/drawing/2014/main" id="{2F31311B-B039-888D-706C-C02FE1F80175}"/>
              </a:ext>
            </a:extLst>
          </p:cNvPr>
          <p:cNvSpPr>
            <a:spLocks noGrp="1"/>
          </p:cNvSpPr>
          <p:nvPr>
            <p:ph type="dt" sz="half" idx="14"/>
          </p:nvPr>
        </p:nvSpPr>
        <p:spPr/>
        <p:txBody>
          <a:bodyPr/>
          <a:lstStyle/>
          <a:p>
            <a:fld id="{034DC400-4E91-41DC-9D74-8977BA3EFFC1}" type="datetime1">
              <a:rPr lang="fi-FI" smtClean="0"/>
              <a:t>15.5.2024</a:t>
            </a:fld>
            <a:endParaRPr lang="fi-FI"/>
          </a:p>
        </p:txBody>
      </p:sp>
      <p:sp>
        <p:nvSpPr>
          <p:cNvPr id="3" name="Footer Placeholder 2">
            <a:extLst>
              <a:ext uri="{FF2B5EF4-FFF2-40B4-BE49-F238E27FC236}">
                <a16:creationId xmlns:a16="http://schemas.microsoft.com/office/drawing/2014/main" id="{17D5BFD0-08BF-877C-6A1F-C5951A8D2152}"/>
              </a:ext>
            </a:extLst>
          </p:cNvPr>
          <p:cNvSpPr>
            <a:spLocks noGrp="1"/>
          </p:cNvSpPr>
          <p:nvPr>
            <p:ph type="ftr" sz="quarter" idx="15"/>
          </p:nvPr>
        </p:nvSpPr>
        <p:spPr/>
        <p:txBody>
          <a:bodyPr/>
          <a:lstStyle/>
          <a:p>
            <a:r>
              <a:rPr lang="fi-FI"/>
              <a:t>Presenter Name</a:t>
            </a:r>
          </a:p>
        </p:txBody>
      </p:sp>
      <p:sp>
        <p:nvSpPr>
          <p:cNvPr id="4" name="Slide Number Placeholder 3">
            <a:extLst>
              <a:ext uri="{FF2B5EF4-FFF2-40B4-BE49-F238E27FC236}">
                <a16:creationId xmlns:a16="http://schemas.microsoft.com/office/drawing/2014/main" id="{22ED29A7-39F7-6678-ED5C-1BFC1DE83DE3}"/>
              </a:ext>
            </a:extLst>
          </p:cNvPr>
          <p:cNvSpPr>
            <a:spLocks noGrp="1"/>
          </p:cNvSpPr>
          <p:nvPr>
            <p:ph type="sldNum" sz="quarter" idx="16"/>
          </p:nvPr>
        </p:nvSpPr>
        <p:spPr/>
        <p:txBody>
          <a:bodyPr/>
          <a:lstStyle/>
          <a:p>
            <a:fld id="{D701140D-C14F-41CA-99FC-0EF83E8DA40A}" type="slidenum">
              <a:rPr lang="fi-FI" smtClean="0"/>
              <a:pPr/>
              <a:t>‹#›</a:t>
            </a:fld>
            <a:endParaRPr lang="fi-FI"/>
          </a:p>
        </p:txBody>
      </p:sp>
      <p:sp>
        <p:nvSpPr>
          <p:cNvPr id="7" name="TextBox 6">
            <a:extLst>
              <a:ext uri="{FF2B5EF4-FFF2-40B4-BE49-F238E27FC236}">
                <a16:creationId xmlns:a16="http://schemas.microsoft.com/office/drawing/2014/main" id="{A2C0BA38-FC88-57DB-9D5F-17BBFA1AD9C4}"/>
              </a:ext>
            </a:extLst>
          </p:cNvPr>
          <p:cNvSpPr txBox="1"/>
          <p:nvPr/>
        </p:nvSpPr>
        <p:spPr>
          <a:xfrm>
            <a:off x="6456040" y="2249172"/>
            <a:ext cx="1512168" cy="504000"/>
          </a:xfrm>
          <a:prstGeom prst="rect">
            <a:avLst/>
          </a:prstGeom>
          <a:noFill/>
        </p:spPr>
        <p:txBody>
          <a:bodyPr wrap="none" lIns="0" tIns="0" rIns="0" bIns="0" rtlCol="0" anchor="b" anchorCtr="0">
            <a:noAutofit/>
          </a:bodyPr>
          <a:lstStyle/>
          <a:p>
            <a:pPr algn="l"/>
            <a:r>
              <a:rPr lang="en-US" sz="3200">
                <a:latin typeface="+mj-lt"/>
              </a:rPr>
              <a:t>Kiitos</a:t>
            </a:r>
          </a:p>
        </p:txBody>
      </p:sp>
      <p:sp>
        <p:nvSpPr>
          <p:cNvPr id="8" name="TextBox 7">
            <a:hlinkClick r:id="rId2"/>
            <a:extLst>
              <a:ext uri="{FF2B5EF4-FFF2-40B4-BE49-F238E27FC236}">
                <a16:creationId xmlns:a16="http://schemas.microsoft.com/office/drawing/2014/main" id="{ED4DAA49-5117-79E7-369F-3E00EDCAAED8}"/>
              </a:ext>
            </a:extLst>
          </p:cNvPr>
          <p:cNvSpPr txBox="1"/>
          <p:nvPr/>
        </p:nvSpPr>
        <p:spPr>
          <a:xfrm>
            <a:off x="6456040" y="2769778"/>
            <a:ext cx="1438214" cy="443198"/>
          </a:xfrm>
          <a:prstGeom prst="rect">
            <a:avLst/>
          </a:prstGeom>
        </p:spPr>
        <p:txBody>
          <a:bodyPr vert="horz" wrap="square" lIns="0" tIns="0" rIns="0" bIns="0" rtlCol="0" anchor="t" anchorCtr="0">
            <a:spAutoFit/>
          </a:bodyPr>
          <a:lstStyle>
            <a:lvl1pPr lvl="0" indent="0">
              <a:lnSpc>
                <a:spcPct val="90000"/>
              </a:lnSpc>
              <a:spcBef>
                <a:spcPts val="800"/>
              </a:spcBef>
              <a:buFontTx/>
              <a:buNone/>
              <a:defRPr sz="3000" b="1" spc="-50" baseline="0">
                <a:latin typeface="+mj-lt"/>
              </a:defRPr>
            </a:lvl1pPr>
            <a:lvl2pPr marL="266700" indent="-266700">
              <a:lnSpc>
                <a:spcPct val="100000"/>
              </a:lnSpc>
              <a:spcBef>
                <a:spcPts val="800"/>
              </a:spcBef>
              <a:buFont typeface="Arial" panose="020B0604020202020204" pitchFamily="34" charset="0"/>
              <a:buChar char="•"/>
              <a:defRPr sz="2000"/>
            </a:lvl2pPr>
            <a:lvl3pPr marL="542925" indent="-276225">
              <a:lnSpc>
                <a:spcPct val="100000"/>
              </a:lnSpc>
              <a:spcBef>
                <a:spcPts val="800"/>
              </a:spcBef>
              <a:buFont typeface="Arial" panose="020B0604020202020204" pitchFamily="34" charset="0"/>
              <a:buChar char="•"/>
            </a:lvl3pPr>
            <a:lvl4pPr marL="809625" indent="-266700">
              <a:lnSpc>
                <a:spcPct val="100000"/>
              </a:lnSpc>
              <a:spcBef>
                <a:spcPts val="800"/>
              </a:spcBef>
              <a:buFont typeface="Arial" panose="020B0604020202020204" pitchFamily="34" charset="0"/>
              <a:buChar char="•"/>
            </a:lvl4pPr>
            <a:lvl5pPr marL="1076325" indent="-266700">
              <a:lnSpc>
                <a:spcPct val="100000"/>
              </a:lnSpc>
              <a:spcBef>
                <a:spcPts val="800"/>
              </a:spcBef>
              <a:buFont typeface="Arial" panose="020B0604020202020204" pitchFamily="34" charset="0"/>
              <a:buChar char="•"/>
            </a:lvl5pPr>
            <a:lvl6pPr marL="1343025" indent="-266700">
              <a:lnSpc>
                <a:spcPct val="100000"/>
              </a:lnSpc>
              <a:spcBef>
                <a:spcPts val="800"/>
              </a:spcBef>
              <a:buFont typeface="Arial" panose="020B0604020202020204" pitchFamily="34" charset="0"/>
              <a:buChar char="•"/>
            </a:lvl6pPr>
            <a:lvl7pPr marL="1619250" indent="-276225">
              <a:lnSpc>
                <a:spcPct val="100000"/>
              </a:lnSpc>
              <a:spcBef>
                <a:spcPts val="800"/>
              </a:spcBef>
              <a:buFont typeface="Arial" panose="020B0604020202020204" pitchFamily="34" charset="0"/>
              <a:buChar char="•"/>
            </a:lvl7pPr>
            <a:lvl8pPr marL="1885950" indent="-266700">
              <a:lnSpc>
                <a:spcPct val="100000"/>
              </a:lnSpc>
              <a:spcBef>
                <a:spcPts val="800"/>
              </a:spcBef>
              <a:buFont typeface="Arial" panose="020B0604020202020204" pitchFamily="34" charset="0"/>
              <a:buChar char="•"/>
            </a:lvl8pPr>
            <a:lvl9pPr marL="2152650" indent="-266700">
              <a:lnSpc>
                <a:spcPct val="100000"/>
              </a:lnSpc>
              <a:spcBef>
                <a:spcPts val="800"/>
              </a:spcBef>
              <a:buFont typeface="Arial" panose="020B0604020202020204" pitchFamily="34" charset="0"/>
              <a:buChar char="•"/>
            </a:lvl9pPr>
          </a:lstStyle>
          <a:p>
            <a:pPr lvl="0"/>
            <a:r>
              <a:rPr lang="en-GB" sz="3200"/>
              <a:t>aalto.fi</a:t>
            </a:r>
          </a:p>
        </p:txBody>
      </p:sp>
      <p:cxnSp>
        <p:nvCxnSpPr>
          <p:cNvPr id="9" name="Straight Connector 8">
            <a:extLst>
              <a:ext uri="{FF2B5EF4-FFF2-40B4-BE49-F238E27FC236}">
                <a16:creationId xmlns:a16="http://schemas.microsoft.com/office/drawing/2014/main" id="{83DCA95A-EFB3-A3D7-88E6-2D13DAC91375}"/>
              </a:ext>
            </a:extLst>
          </p:cNvPr>
          <p:cNvCxnSpPr>
            <a:cxnSpLocks/>
          </p:cNvCxnSpPr>
          <p:nvPr/>
        </p:nvCxnSpPr>
        <p:spPr>
          <a:xfrm>
            <a:off x="6448576" y="2004866"/>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2050793"/>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Title Slide CC-BY-SA 4.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275C4-164C-69B1-48F1-6ABBCFDD4649}"/>
              </a:ext>
            </a:extLst>
          </p:cNvPr>
          <p:cNvSpPr>
            <a:spLocks noGrp="1"/>
          </p:cNvSpPr>
          <p:nvPr>
            <p:ph type="ctrTitle"/>
          </p:nvPr>
        </p:nvSpPr>
        <p:spPr>
          <a:xfrm>
            <a:off x="407988" y="2936557"/>
            <a:ext cx="9792468" cy="492443"/>
          </a:xfrm>
        </p:spPr>
        <p:txBody>
          <a:bodyPr anchor="b" anchorCtr="0">
            <a:spAutoFit/>
          </a:bodyPr>
          <a:lstStyle>
            <a:lvl1pPr algn="l">
              <a:lnSpc>
                <a:spcPct val="100000"/>
              </a:lnSpc>
              <a:defRPr sz="3200">
                <a:latin typeface="+mj-lt"/>
              </a:defRPr>
            </a:lvl1pPr>
          </a:lstStyle>
          <a:p>
            <a:r>
              <a:rPr lang="en-GB"/>
              <a:t>Click to edit Master title style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407988" y="3429000"/>
            <a:ext cx="9792468" cy="492443"/>
          </a:xfrm>
        </p:spPr>
        <p:txBody>
          <a:bodyPr>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407368" y="2674624"/>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Date Placeholder 22">
            <a:extLst>
              <a:ext uri="{FF2B5EF4-FFF2-40B4-BE49-F238E27FC236}">
                <a16:creationId xmlns:a16="http://schemas.microsoft.com/office/drawing/2014/main" id="{CA1682D5-9875-6DFE-B1FA-F20EE1301C6A}"/>
              </a:ext>
            </a:extLst>
          </p:cNvPr>
          <p:cNvSpPr>
            <a:spLocks noGrp="1"/>
          </p:cNvSpPr>
          <p:nvPr>
            <p:ph type="dt" sz="half" idx="10"/>
          </p:nvPr>
        </p:nvSpPr>
        <p:spPr/>
        <p:txBody>
          <a:bodyPr/>
          <a:lstStyle/>
          <a:p>
            <a:fld id="{ED220343-EADA-4887-AA02-2378265A9CF0}" type="datetime1">
              <a:rPr lang="fi-FI" smtClean="0"/>
              <a:t>14.5.2024</a:t>
            </a:fld>
            <a:endParaRPr lang="fi-FI"/>
          </a:p>
        </p:txBody>
      </p:sp>
      <p:sp>
        <p:nvSpPr>
          <p:cNvPr id="25" name="Slide Number Placeholder 24">
            <a:extLst>
              <a:ext uri="{FF2B5EF4-FFF2-40B4-BE49-F238E27FC236}">
                <a16:creationId xmlns:a16="http://schemas.microsoft.com/office/drawing/2014/main" id="{807BD9D2-D4DB-4F42-21C0-76A363F74553}"/>
              </a:ext>
            </a:extLst>
          </p:cNvPr>
          <p:cNvSpPr>
            <a:spLocks noGrp="1"/>
          </p:cNvSpPr>
          <p:nvPr>
            <p:ph type="sldNum" sz="quarter" idx="12"/>
          </p:nvPr>
        </p:nvSpPr>
        <p:spPr/>
        <p:txBody>
          <a:bodyPr/>
          <a:lstStyle/>
          <a:p>
            <a:fld id="{D701140D-C14F-41CA-99FC-0EF83E8DA40A}" type="slidenum">
              <a:rPr lang="fi-FI" smtClean="0"/>
              <a:pPr/>
              <a:t>‹#›</a:t>
            </a:fld>
            <a:endParaRPr lang="fi-FI"/>
          </a:p>
        </p:txBody>
      </p:sp>
      <p:sp>
        <p:nvSpPr>
          <p:cNvPr id="7" name="Footer Placeholder 23">
            <a:extLst>
              <a:ext uri="{FF2B5EF4-FFF2-40B4-BE49-F238E27FC236}">
                <a16:creationId xmlns:a16="http://schemas.microsoft.com/office/drawing/2014/main" id="{FCC3E25D-5FFA-8583-6320-58A891113814}"/>
              </a:ext>
            </a:extLst>
          </p:cNvPr>
          <p:cNvSpPr>
            <a:spLocks noGrp="1"/>
          </p:cNvSpPr>
          <p:nvPr>
            <p:ph type="ftr" sz="quarter" idx="11"/>
          </p:nvPr>
        </p:nvSpPr>
        <p:spPr>
          <a:xfrm>
            <a:off x="3647728" y="6309320"/>
            <a:ext cx="6552728" cy="143869"/>
          </a:xfrm>
        </p:spPr>
        <p:txBody>
          <a:bodyPr/>
          <a:lstStyle/>
          <a:p>
            <a:r>
              <a:rPr lang="fi-FI"/>
              <a:t>Presenter Name</a:t>
            </a:r>
          </a:p>
        </p:txBody>
      </p:sp>
      <p:pic>
        <p:nvPicPr>
          <p:cNvPr id="8" name="Picture 7" descr="Icon&#10;&#10;Description automatically generated">
            <a:hlinkClick r:id="rId2"/>
            <a:extLst>
              <a:ext uri="{FF2B5EF4-FFF2-40B4-BE49-F238E27FC236}">
                <a16:creationId xmlns:a16="http://schemas.microsoft.com/office/drawing/2014/main" id="{F108979D-2C35-8DF7-C967-157BD0DD7FD6}"/>
              </a:ext>
            </a:extLst>
          </p:cNvPr>
          <p:cNvPicPr>
            <a:picLocks noChangeAspect="1"/>
          </p:cNvPicPr>
          <p:nvPr/>
        </p:nvPicPr>
        <p:blipFill>
          <a:blip r:embed="rId3" cstate="screen">
            <a:biLevel thresh="75000"/>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839456" y="6093296"/>
            <a:ext cx="360000" cy="360000"/>
          </a:xfrm>
          <a:prstGeom prst="rect">
            <a:avLst/>
          </a:prstGeom>
        </p:spPr>
      </p:pic>
      <p:pic>
        <p:nvPicPr>
          <p:cNvPr id="9" name="Picture 8" descr="Icon&#10;&#10;Description automatically generated">
            <a:hlinkClick r:id="rId2"/>
            <a:extLst>
              <a:ext uri="{FF2B5EF4-FFF2-40B4-BE49-F238E27FC236}">
                <a16:creationId xmlns:a16="http://schemas.microsoft.com/office/drawing/2014/main" id="{C1BC6918-6C5B-C3AF-A51B-FB591F80BF0B}"/>
              </a:ext>
            </a:extLst>
          </p:cNvPr>
          <p:cNvPicPr>
            <a:picLocks noChangeAspect="1"/>
          </p:cNvPicPr>
          <p:nvPr/>
        </p:nvPicPr>
        <p:blipFill>
          <a:blip r:embed="rId5" cstate="screen">
            <a:biLevel thresh="75000"/>
            <a:extLst>
              <a:ext uri="{BEBA8EAE-BF5A-486C-A8C5-ECC9F3942E4B}">
                <a14:imgProps xmlns:a14="http://schemas.microsoft.com/office/drawing/2010/main">
                  <a14:imgLayer r:embed="rId6">
                    <a14:imgEffect>
                      <a14:saturation sat="40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407988" y="6093296"/>
            <a:ext cx="360000" cy="360000"/>
          </a:xfrm>
          <a:prstGeom prst="rect">
            <a:avLst/>
          </a:prstGeom>
        </p:spPr>
      </p:pic>
      <p:sp>
        <p:nvSpPr>
          <p:cNvPr id="10" name="TextBox 9">
            <a:extLst>
              <a:ext uri="{FF2B5EF4-FFF2-40B4-BE49-F238E27FC236}">
                <a16:creationId xmlns:a16="http://schemas.microsoft.com/office/drawing/2014/main" id="{0C85E044-ACE3-4A12-B709-E06CC826CC30}"/>
              </a:ext>
            </a:extLst>
          </p:cNvPr>
          <p:cNvSpPr txBox="1"/>
          <p:nvPr/>
        </p:nvSpPr>
        <p:spPr>
          <a:xfrm>
            <a:off x="1703744" y="6093296"/>
            <a:ext cx="1871976" cy="360040"/>
          </a:xfrm>
          <a:prstGeom prst="rect">
            <a:avLst/>
          </a:prstGeom>
          <a:noFill/>
        </p:spPr>
        <p:txBody>
          <a:bodyPr wrap="square" lIns="0" tIns="0" rIns="0" bIns="0" rtlCol="0" anchor="ctr" anchorCtr="0">
            <a:noAutofit/>
          </a:bodyPr>
          <a:lstStyle/>
          <a:p>
            <a:pPr algn="l"/>
            <a:r>
              <a:rPr lang="en-US" sz="800">
                <a:solidFill>
                  <a:schemeClr val="tx1"/>
                </a:solidFill>
                <a:effectLst/>
              </a:rPr>
              <a:t>Content is available under</a:t>
            </a:r>
          </a:p>
          <a:p>
            <a:pPr algn="l"/>
            <a:r>
              <a:rPr lang="en-US" sz="800">
                <a:solidFill>
                  <a:schemeClr val="tx1"/>
                </a:solidFill>
                <a:effectLst/>
              </a:rPr>
              <a:t>CC BY-SA 4.0 unless otherwise stated</a:t>
            </a:r>
            <a:endParaRPr lang="en-GB" sz="800">
              <a:solidFill>
                <a:schemeClr val="tx1"/>
              </a:solidFill>
              <a:effectLst/>
            </a:endParaRPr>
          </a:p>
        </p:txBody>
      </p:sp>
      <p:pic>
        <p:nvPicPr>
          <p:cNvPr id="6" name="Picture 5" descr="Icon&#10;&#10;Description automatically generated">
            <a:hlinkClick r:id="rId2"/>
            <a:extLst>
              <a:ext uri="{FF2B5EF4-FFF2-40B4-BE49-F238E27FC236}">
                <a16:creationId xmlns:a16="http://schemas.microsoft.com/office/drawing/2014/main" id="{FC0491D6-8735-CD8F-1C61-5F39FCFAC6E9}"/>
              </a:ext>
            </a:extLst>
          </p:cNvPr>
          <p:cNvPicPr>
            <a:picLocks noChangeAspect="1"/>
          </p:cNvPicPr>
          <p:nvPr/>
        </p:nvPicPr>
        <p:blipFill>
          <a:blip r:embed="rId7" cstate="screen">
            <a:biLevel thresh="75000"/>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1271464" y="6093296"/>
            <a:ext cx="360000" cy="360000"/>
          </a:xfrm>
          <a:prstGeom prst="rect">
            <a:avLst/>
          </a:prstGeom>
        </p:spPr>
      </p:pic>
    </p:spTree>
    <p:extLst>
      <p:ext uri="{BB962C8B-B14F-4D97-AF65-F5344CB8AC3E}">
        <p14:creationId xmlns:p14="http://schemas.microsoft.com/office/powerpoint/2010/main" val="286308914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Title Slide Picture Red">
    <p:bg>
      <p:bgPr>
        <a:solidFill>
          <a:schemeClr val="accent2"/>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6CACCF6-B7F1-B81D-EB1E-E2F15D53141E}"/>
              </a:ext>
            </a:extLst>
          </p:cNvPr>
          <p:cNvSpPr>
            <a:spLocks noGrp="1"/>
          </p:cNvSpPr>
          <p:nvPr>
            <p:ph type="pic" sz="quarter" idx="13" hasCustomPrompt="1"/>
          </p:nvPr>
        </p:nvSpPr>
        <p:spPr>
          <a:xfrm>
            <a:off x="1" y="3429000"/>
            <a:ext cx="6096000" cy="3429000"/>
          </a:xfrm>
          <a:solidFill>
            <a:schemeClr val="bg2"/>
          </a:solidFill>
        </p:spPr>
        <p:txBody>
          <a:bodyPr vert="horz" lIns="0" tIns="0" rIns="0" bIns="0" rtlCol="0" anchor="t" anchorCtr="0">
            <a:noAutofit/>
          </a:bodyPr>
          <a:lstStyle>
            <a:lvl1pPr>
              <a:spcBef>
                <a:spcPts val="0"/>
              </a:spcBef>
              <a:defRPr lang="en-US" sz="1200" dirty="0"/>
            </a:lvl1pPr>
          </a:lstStyle>
          <a:p>
            <a:pPr marR="0" lvl="0" fontAlgn="auto">
              <a:spcAft>
                <a:spcPts val="0"/>
              </a:spcAft>
              <a:buClrTx/>
              <a:buSzTx/>
              <a:tabLst/>
            </a:pPr>
            <a:r>
              <a:rPr lang="fi-FI" noProof="1"/>
              <a:t>Click icon to add image</a:t>
            </a:r>
            <a:br>
              <a:rPr lang="fi-FI" noProof="1"/>
            </a:br>
            <a:r>
              <a:rPr lang="fi-FI" noProof="1"/>
              <a:t>Fit the image to frame by choosing:</a:t>
            </a:r>
            <a:br>
              <a:rPr lang="fi-FI" noProof="1"/>
            </a:br>
            <a:r>
              <a:rPr lang="fi-FI" noProof="1"/>
              <a:t>crop&gt;fit / rajaa&gt;sovita</a:t>
            </a:r>
          </a:p>
          <a:p>
            <a:pPr marR="0" lvl="0" fontAlgn="auto">
              <a:spcAft>
                <a:spcPts val="0"/>
              </a:spcAft>
              <a:buClrTx/>
              <a:buSzTx/>
              <a:tabLst/>
            </a:pPr>
            <a:endParaRPr lang="en-US"/>
          </a:p>
        </p:txBody>
      </p:sp>
      <p:sp>
        <p:nvSpPr>
          <p:cNvPr id="8" name="Rectangle 7">
            <a:extLst>
              <a:ext uri="{FF2B5EF4-FFF2-40B4-BE49-F238E27FC236}">
                <a16:creationId xmlns:a16="http://schemas.microsoft.com/office/drawing/2014/main" id="{D777C7DB-D21C-CF04-BEAE-6225DF214D55}"/>
              </a:ext>
            </a:extLst>
          </p:cNvPr>
          <p:cNvSpPr/>
          <p:nvPr/>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387275C4-164C-69B1-48F1-6ABBCFDD4649}"/>
              </a:ext>
            </a:extLst>
          </p:cNvPr>
          <p:cNvSpPr>
            <a:spLocks noGrp="1"/>
          </p:cNvSpPr>
          <p:nvPr>
            <p:ph type="ctrTitle" hasCustomPrompt="1"/>
          </p:nvPr>
        </p:nvSpPr>
        <p:spPr>
          <a:xfrm>
            <a:off x="6600676" y="1495871"/>
            <a:ext cx="5183337" cy="492443"/>
          </a:xfrm>
        </p:spPr>
        <p:txBody>
          <a:bodyPr wrap="square" anchor="b" anchorCtr="0">
            <a:spAutoFit/>
          </a:bodyPr>
          <a:lstStyle>
            <a:lvl1pPr algn="l">
              <a:lnSpc>
                <a:spcPct val="100000"/>
              </a:lnSpc>
              <a:defRPr sz="3200">
                <a:latin typeface="+mj-lt"/>
              </a:defRPr>
            </a:lvl1pPr>
          </a:lstStyle>
          <a:p>
            <a:r>
              <a:rPr lang="en-US"/>
              <a:t>Headline</a:t>
            </a:r>
            <a:endParaRPr lang="fi-FI"/>
          </a:p>
        </p:txBody>
      </p:sp>
      <p:sp>
        <p:nvSpPr>
          <p:cNvPr id="3" name="Subtitle 2">
            <a:extLst>
              <a:ext uri="{FF2B5EF4-FFF2-40B4-BE49-F238E27FC236}">
                <a16:creationId xmlns:a16="http://schemas.microsoft.com/office/drawing/2014/main" id="{1245A747-631B-1133-C63C-B48ADA15D1D3}"/>
              </a:ext>
            </a:extLst>
          </p:cNvPr>
          <p:cNvSpPr>
            <a:spLocks noGrp="1"/>
          </p:cNvSpPr>
          <p:nvPr>
            <p:ph type="subTitle" idx="1"/>
          </p:nvPr>
        </p:nvSpPr>
        <p:spPr>
          <a:xfrm>
            <a:off x="6600676" y="1988313"/>
            <a:ext cx="5183337" cy="984885"/>
          </a:xfrm>
        </p:spPr>
        <p:txBody>
          <a:bodyPr wrap="square">
            <a:spAutoFit/>
          </a:bodyPr>
          <a:lstStyle>
            <a:lvl1pPr marL="0" indent="0" algn="l">
              <a:lnSpc>
                <a:spcPct val="100000"/>
              </a:lnSpc>
              <a:spcBef>
                <a:spcPts val="0"/>
              </a:spcBef>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fi-FI"/>
          </a:p>
        </p:txBody>
      </p:sp>
      <p:sp>
        <p:nvSpPr>
          <p:cNvPr id="11" name="Freeform 5">
            <a:extLst>
              <a:ext uri="{FF2B5EF4-FFF2-40B4-BE49-F238E27FC236}">
                <a16:creationId xmlns:a16="http://schemas.microsoft.com/office/drawing/2014/main" id="{B048024D-E928-1A47-E81D-E73CEDEC703F}"/>
              </a:ext>
            </a:extLst>
          </p:cNvPr>
          <p:cNvSpPr>
            <a:spLocks noChangeAspect="1" noEditPoints="1"/>
          </p:cNvSpPr>
          <p:nvPr/>
        </p:nvSpPr>
        <p:spPr bwMode="auto">
          <a:xfrm>
            <a:off x="407988" y="432000"/>
            <a:ext cx="2650987" cy="576000"/>
          </a:xfrm>
          <a:custGeom>
            <a:avLst/>
            <a:gdLst>
              <a:gd name="T0" fmla="*/ 1856 w 4584"/>
              <a:gd name="T1" fmla="*/ 150 h 996"/>
              <a:gd name="T2" fmla="*/ 1926 w 4584"/>
              <a:gd name="T3" fmla="*/ 74 h 996"/>
              <a:gd name="T4" fmla="*/ 1862 w 4584"/>
              <a:gd name="T5" fmla="*/ 198 h 996"/>
              <a:gd name="T6" fmla="*/ 2091 w 4584"/>
              <a:gd name="T7" fmla="*/ 109 h 996"/>
              <a:gd name="T8" fmla="*/ 2346 w 4584"/>
              <a:gd name="T9" fmla="*/ 79 h 996"/>
              <a:gd name="T10" fmla="*/ 2341 w 4584"/>
              <a:gd name="T11" fmla="*/ 150 h 996"/>
              <a:gd name="T12" fmla="*/ 2584 w 4584"/>
              <a:gd name="T13" fmla="*/ 274 h 996"/>
              <a:gd name="T14" fmla="*/ 2883 w 4584"/>
              <a:gd name="T15" fmla="*/ 0 h 996"/>
              <a:gd name="T16" fmla="*/ 2966 w 4584"/>
              <a:gd name="T17" fmla="*/ 88 h 996"/>
              <a:gd name="T18" fmla="*/ 3031 w 4584"/>
              <a:gd name="T19" fmla="*/ 214 h 996"/>
              <a:gd name="T20" fmla="*/ 3010 w 4584"/>
              <a:gd name="T21" fmla="*/ 212 h 996"/>
              <a:gd name="T22" fmla="*/ 3283 w 4584"/>
              <a:gd name="T23" fmla="*/ 239 h 996"/>
              <a:gd name="T24" fmla="*/ 3261 w 4584"/>
              <a:gd name="T25" fmla="*/ 135 h 996"/>
              <a:gd name="T26" fmla="*/ 3397 w 4584"/>
              <a:gd name="T27" fmla="*/ 34 h 996"/>
              <a:gd name="T28" fmla="*/ 3589 w 4584"/>
              <a:gd name="T29" fmla="*/ 199 h 996"/>
              <a:gd name="T30" fmla="*/ 3538 w 4584"/>
              <a:gd name="T31" fmla="*/ 193 h 996"/>
              <a:gd name="T32" fmla="*/ 3580 w 4584"/>
              <a:gd name="T33" fmla="*/ 106 h 996"/>
              <a:gd name="T34" fmla="*/ 3779 w 4584"/>
              <a:gd name="T35" fmla="*/ 244 h 996"/>
              <a:gd name="T36" fmla="*/ 3908 w 4584"/>
              <a:gd name="T37" fmla="*/ 148 h 996"/>
              <a:gd name="T38" fmla="*/ 3821 w 4584"/>
              <a:gd name="T39" fmla="*/ 107 h 996"/>
              <a:gd name="T40" fmla="*/ 1828 w 4584"/>
              <a:gd name="T41" fmla="*/ 916 h 996"/>
              <a:gd name="T42" fmla="*/ 1868 w 4584"/>
              <a:gd name="T43" fmla="*/ 803 h 996"/>
              <a:gd name="T44" fmla="*/ 1905 w 4584"/>
              <a:gd name="T45" fmla="*/ 896 h 996"/>
              <a:gd name="T46" fmla="*/ 2193 w 4584"/>
              <a:gd name="T47" fmla="*/ 891 h 996"/>
              <a:gd name="T48" fmla="*/ 2220 w 4584"/>
              <a:gd name="T49" fmla="*/ 816 h 996"/>
              <a:gd name="T50" fmla="*/ 2340 w 4584"/>
              <a:gd name="T51" fmla="*/ 927 h 996"/>
              <a:gd name="T52" fmla="*/ 2271 w 4584"/>
              <a:gd name="T53" fmla="*/ 868 h 996"/>
              <a:gd name="T54" fmla="*/ 2506 w 4584"/>
              <a:gd name="T55" fmla="*/ 882 h 996"/>
              <a:gd name="T56" fmla="*/ 2823 w 4584"/>
              <a:gd name="T57" fmla="*/ 753 h 996"/>
              <a:gd name="T58" fmla="*/ 2952 w 4584"/>
              <a:gd name="T59" fmla="*/ 726 h 996"/>
              <a:gd name="T60" fmla="*/ 3233 w 4584"/>
              <a:gd name="T61" fmla="*/ 913 h 996"/>
              <a:gd name="T62" fmla="*/ 3254 w 4584"/>
              <a:gd name="T63" fmla="*/ 854 h 996"/>
              <a:gd name="T64" fmla="*/ 3313 w 4584"/>
              <a:gd name="T65" fmla="*/ 793 h 996"/>
              <a:gd name="T66" fmla="*/ 3644 w 4584"/>
              <a:gd name="T67" fmla="*/ 802 h 996"/>
              <a:gd name="T68" fmla="*/ 3627 w 4584"/>
              <a:gd name="T69" fmla="*/ 933 h 996"/>
              <a:gd name="T70" fmla="*/ 3553 w 4584"/>
              <a:gd name="T71" fmla="*/ 839 h 996"/>
              <a:gd name="T72" fmla="*/ 3726 w 4584"/>
              <a:gd name="T73" fmla="*/ 696 h 996"/>
              <a:gd name="T74" fmla="*/ 3850 w 4584"/>
              <a:gd name="T75" fmla="*/ 926 h 996"/>
              <a:gd name="T76" fmla="*/ 3980 w 4584"/>
              <a:gd name="T77" fmla="*/ 996 h 996"/>
              <a:gd name="T78" fmla="*/ 1914 w 4584"/>
              <a:gd name="T79" fmla="*/ 481 h 996"/>
              <a:gd name="T80" fmla="*/ 1963 w 4584"/>
              <a:gd name="T81" fmla="*/ 436 h 996"/>
              <a:gd name="T82" fmla="*/ 1873 w 4584"/>
              <a:gd name="T83" fmla="*/ 556 h 996"/>
              <a:gd name="T84" fmla="*/ 2197 w 4584"/>
              <a:gd name="T85" fmla="*/ 413 h 996"/>
              <a:gd name="T86" fmla="*/ 2378 w 4584"/>
              <a:gd name="T87" fmla="*/ 449 h 996"/>
              <a:gd name="T88" fmla="*/ 2327 w 4584"/>
              <a:gd name="T89" fmla="*/ 457 h 996"/>
              <a:gd name="T90" fmla="*/ 2668 w 4584"/>
              <a:gd name="T91" fmla="*/ 587 h 996"/>
              <a:gd name="T92" fmla="*/ 2785 w 4584"/>
              <a:gd name="T93" fmla="*/ 413 h 996"/>
              <a:gd name="T94" fmla="*/ 2840 w 4584"/>
              <a:gd name="T95" fmla="*/ 466 h 996"/>
              <a:gd name="T96" fmla="*/ 3340 w 4584"/>
              <a:gd name="T97" fmla="*/ 593 h 996"/>
              <a:gd name="T98" fmla="*/ 3412 w 4584"/>
              <a:gd name="T99" fmla="*/ 456 h 996"/>
              <a:gd name="T100" fmla="*/ 3375 w 4584"/>
              <a:gd name="T101" fmla="*/ 483 h 996"/>
              <a:gd name="T102" fmla="*/ 3508 w 4584"/>
              <a:gd name="T103" fmla="*/ 475 h 996"/>
              <a:gd name="T104" fmla="*/ 3735 w 4584"/>
              <a:gd name="T105" fmla="*/ 559 h 996"/>
              <a:gd name="T106" fmla="*/ 3673 w 4584"/>
              <a:gd name="T107" fmla="*/ 523 h 996"/>
              <a:gd name="T108" fmla="*/ 3797 w 4584"/>
              <a:gd name="T109" fmla="*/ 390 h 996"/>
              <a:gd name="T110" fmla="*/ 3950 w 4584"/>
              <a:gd name="T111" fmla="*/ 551 h 996"/>
              <a:gd name="T112" fmla="*/ 3976 w 4584"/>
              <a:gd name="T113" fmla="*/ 483 h 996"/>
              <a:gd name="T114" fmla="*/ 4063 w 4584"/>
              <a:gd name="T115" fmla="*/ 557 h 996"/>
              <a:gd name="T116" fmla="*/ 4023 w 4584"/>
              <a:gd name="T117" fmla="*/ 483 h 996"/>
              <a:gd name="T118" fmla="*/ 4319 w 4584"/>
              <a:gd name="T119" fmla="*/ 576 h 996"/>
              <a:gd name="T120" fmla="*/ 4457 w 4584"/>
              <a:gd name="T121" fmla="*/ 514 h 996"/>
              <a:gd name="T122" fmla="*/ 4395 w 4584"/>
              <a:gd name="T123" fmla="*/ 453 h 996"/>
              <a:gd name="T124" fmla="*/ 4474 w 4584"/>
              <a:gd name="T125" fmla="*/ 413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84" h="996">
                <a:moveTo>
                  <a:pt x="1232" y="330"/>
                </a:moveTo>
                <a:lnTo>
                  <a:pt x="1178" y="648"/>
                </a:lnTo>
                <a:lnTo>
                  <a:pt x="1055" y="648"/>
                </a:lnTo>
                <a:lnTo>
                  <a:pt x="1010" y="330"/>
                </a:lnTo>
                <a:lnTo>
                  <a:pt x="1010" y="12"/>
                </a:lnTo>
                <a:lnTo>
                  <a:pt x="1232" y="12"/>
                </a:lnTo>
                <a:lnTo>
                  <a:pt x="1232" y="330"/>
                </a:lnTo>
                <a:close/>
                <a:moveTo>
                  <a:pt x="1623" y="249"/>
                </a:moveTo>
                <a:lnTo>
                  <a:pt x="1569" y="249"/>
                </a:lnTo>
                <a:lnTo>
                  <a:pt x="1651" y="13"/>
                </a:lnTo>
                <a:lnTo>
                  <a:pt x="1715" y="13"/>
                </a:lnTo>
                <a:lnTo>
                  <a:pt x="1797" y="249"/>
                </a:lnTo>
                <a:lnTo>
                  <a:pt x="1743" y="249"/>
                </a:lnTo>
                <a:lnTo>
                  <a:pt x="1726" y="195"/>
                </a:lnTo>
                <a:lnTo>
                  <a:pt x="1641" y="195"/>
                </a:lnTo>
                <a:lnTo>
                  <a:pt x="1623" y="249"/>
                </a:lnTo>
                <a:close/>
                <a:moveTo>
                  <a:pt x="1653" y="156"/>
                </a:moveTo>
                <a:lnTo>
                  <a:pt x="1713" y="156"/>
                </a:lnTo>
                <a:lnTo>
                  <a:pt x="1684" y="67"/>
                </a:lnTo>
                <a:lnTo>
                  <a:pt x="1653" y="156"/>
                </a:lnTo>
                <a:close/>
                <a:moveTo>
                  <a:pt x="1874" y="252"/>
                </a:moveTo>
                <a:lnTo>
                  <a:pt x="1867" y="252"/>
                </a:lnTo>
                <a:lnTo>
                  <a:pt x="1861" y="252"/>
                </a:lnTo>
                <a:lnTo>
                  <a:pt x="1856" y="251"/>
                </a:lnTo>
                <a:lnTo>
                  <a:pt x="1850" y="249"/>
                </a:lnTo>
                <a:lnTo>
                  <a:pt x="1845" y="247"/>
                </a:lnTo>
                <a:lnTo>
                  <a:pt x="1840" y="245"/>
                </a:lnTo>
                <a:lnTo>
                  <a:pt x="1836" y="242"/>
                </a:lnTo>
                <a:lnTo>
                  <a:pt x="1832" y="239"/>
                </a:lnTo>
                <a:lnTo>
                  <a:pt x="1828" y="236"/>
                </a:lnTo>
                <a:lnTo>
                  <a:pt x="1824" y="232"/>
                </a:lnTo>
                <a:lnTo>
                  <a:pt x="1821" y="227"/>
                </a:lnTo>
                <a:lnTo>
                  <a:pt x="1820" y="225"/>
                </a:lnTo>
                <a:lnTo>
                  <a:pt x="1819" y="223"/>
                </a:lnTo>
                <a:lnTo>
                  <a:pt x="1817" y="218"/>
                </a:lnTo>
                <a:lnTo>
                  <a:pt x="1816" y="212"/>
                </a:lnTo>
                <a:lnTo>
                  <a:pt x="1815" y="206"/>
                </a:lnTo>
                <a:lnTo>
                  <a:pt x="1815" y="200"/>
                </a:lnTo>
                <a:lnTo>
                  <a:pt x="1815" y="190"/>
                </a:lnTo>
                <a:lnTo>
                  <a:pt x="1817" y="182"/>
                </a:lnTo>
                <a:lnTo>
                  <a:pt x="1818" y="178"/>
                </a:lnTo>
                <a:lnTo>
                  <a:pt x="1820" y="175"/>
                </a:lnTo>
                <a:lnTo>
                  <a:pt x="1824" y="169"/>
                </a:lnTo>
                <a:lnTo>
                  <a:pt x="1827" y="166"/>
                </a:lnTo>
                <a:lnTo>
                  <a:pt x="1829" y="163"/>
                </a:lnTo>
                <a:lnTo>
                  <a:pt x="1832" y="161"/>
                </a:lnTo>
                <a:lnTo>
                  <a:pt x="1835" y="159"/>
                </a:lnTo>
                <a:lnTo>
                  <a:pt x="1838" y="157"/>
                </a:lnTo>
                <a:lnTo>
                  <a:pt x="1841" y="155"/>
                </a:lnTo>
                <a:lnTo>
                  <a:pt x="1845" y="154"/>
                </a:lnTo>
                <a:lnTo>
                  <a:pt x="1849" y="152"/>
                </a:lnTo>
                <a:lnTo>
                  <a:pt x="1856" y="150"/>
                </a:lnTo>
                <a:lnTo>
                  <a:pt x="1864" y="148"/>
                </a:lnTo>
                <a:lnTo>
                  <a:pt x="1873" y="146"/>
                </a:lnTo>
                <a:lnTo>
                  <a:pt x="1881" y="145"/>
                </a:lnTo>
                <a:lnTo>
                  <a:pt x="1901" y="143"/>
                </a:lnTo>
                <a:lnTo>
                  <a:pt x="1908" y="142"/>
                </a:lnTo>
                <a:lnTo>
                  <a:pt x="1914" y="140"/>
                </a:lnTo>
                <a:lnTo>
                  <a:pt x="1918" y="139"/>
                </a:lnTo>
                <a:lnTo>
                  <a:pt x="1920" y="138"/>
                </a:lnTo>
                <a:lnTo>
                  <a:pt x="1922" y="136"/>
                </a:lnTo>
                <a:lnTo>
                  <a:pt x="1923" y="135"/>
                </a:lnTo>
                <a:lnTo>
                  <a:pt x="1923" y="133"/>
                </a:lnTo>
                <a:lnTo>
                  <a:pt x="1924" y="131"/>
                </a:lnTo>
                <a:lnTo>
                  <a:pt x="1924" y="129"/>
                </a:lnTo>
                <a:lnTo>
                  <a:pt x="1924" y="124"/>
                </a:lnTo>
                <a:lnTo>
                  <a:pt x="1922" y="119"/>
                </a:lnTo>
                <a:lnTo>
                  <a:pt x="1921" y="117"/>
                </a:lnTo>
                <a:lnTo>
                  <a:pt x="1920" y="115"/>
                </a:lnTo>
                <a:lnTo>
                  <a:pt x="1919" y="113"/>
                </a:lnTo>
                <a:lnTo>
                  <a:pt x="1917" y="112"/>
                </a:lnTo>
                <a:lnTo>
                  <a:pt x="1913" y="109"/>
                </a:lnTo>
                <a:lnTo>
                  <a:pt x="1909" y="107"/>
                </a:lnTo>
                <a:lnTo>
                  <a:pt x="1904" y="106"/>
                </a:lnTo>
                <a:lnTo>
                  <a:pt x="1898" y="106"/>
                </a:lnTo>
                <a:lnTo>
                  <a:pt x="1892" y="106"/>
                </a:lnTo>
                <a:lnTo>
                  <a:pt x="1886" y="107"/>
                </a:lnTo>
                <a:lnTo>
                  <a:pt x="1881" y="109"/>
                </a:lnTo>
                <a:lnTo>
                  <a:pt x="1877" y="112"/>
                </a:lnTo>
                <a:lnTo>
                  <a:pt x="1873" y="115"/>
                </a:lnTo>
                <a:lnTo>
                  <a:pt x="1870" y="118"/>
                </a:lnTo>
                <a:lnTo>
                  <a:pt x="1868" y="122"/>
                </a:lnTo>
                <a:lnTo>
                  <a:pt x="1867" y="124"/>
                </a:lnTo>
                <a:lnTo>
                  <a:pt x="1866" y="126"/>
                </a:lnTo>
                <a:lnTo>
                  <a:pt x="1821" y="123"/>
                </a:lnTo>
                <a:lnTo>
                  <a:pt x="1823" y="117"/>
                </a:lnTo>
                <a:lnTo>
                  <a:pt x="1825" y="111"/>
                </a:lnTo>
                <a:lnTo>
                  <a:pt x="1827" y="106"/>
                </a:lnTo>
                <a:lnTo>
                  <a:pt x="1830" y="101"/>
                </a:lnTo>
                <a:lnTo>
                  <a:pt x="1833" y="96"/>
                </a:lnTo>
                <a:lnTo>
                  <a:pt x="1837" y="92"/>
                </a:lnTo>
                <a:lnTo>
                  <a:pt x="1841" y="88"/>
                </a:lnTo>
                <a:lnTo>
                  <a:pt x="1846" y="84"/>
                </a:lnTo>
                <a:lnTo>
                  <a:pt x="1851" y="81"/>
                </a:lnTo>
                <a:lnTo>
                  <a:pt x="1857" y="78"/>
                </a:lnTo>
                <a:lnTo>
                  <a:pt x="1863" y="76"/>
                </a:lnTo>
                <a:lnTo>
                  <a:pt x="1869" y="74"/>
                </a:lnTo>
                <a:lnTo>
                  <a:pt x="1876" y="72"/>
                </a:lnTo>
                <a:lnTo>
                  <a:pt x="1883" y="71"/>
                </a:lnTo>
                <a:lnTo>
                  <a:pt x="1890" y="70"/>
                </a:lnTo>
                <a:lnTo>
                  <a:pt x="1898" y="70"/>
                </a:lnTo>
                <a:lnTo>
                  <a:pt x="1908" y="70"/>
                </a:lnTo>
                <a:lnTo>
                  <a:pt x="1917" y="72"/>
                </a:lnTo>
                <a:lnTo>
                  <a:pt x="1926" y="74"/>
                </a:lnTo>
                <a:lnTo>
                  <a:pt x="1935" y="76"/>
                </a:lnTo>
                <a:lnTo>
                  <a:pt x="1943" y="80"/>
                </a:lnTo>
                <a:lnTo>
                  <a:pt x="1947" y="82"/>
                </a:lnTo>
                <a:lnTo>
                  <a:pt x="1950" y="84"/>
                </a:lnTo>
                <a:lnTo>
                  <a:pt x="1957" y="90"/>
                </a:lnTo>
                <a:lnTo>
                  <a:pt x="1963" y="96"/>
                </a:lnTo>
                <a:lnTo>
                  <a:pt x="1965" y="99"/>
                </a:lnTo>
                <a:lnTo>
                  <a:pt x="1967" y="103"/>
                </a:lnTo>
                <a:lnTo>
                  <a:pt x="1969" y="107"/>
                </a:lnTo>
                <a:lnTo>
                  <a:pt x="1970" y="111"/>
                </a:lnTo>
                <a:lnTo>
                  <a:pt x="1972" y="115"/>
                </a:lnTo>
                <a:lnTo>
                  <a:pt x="1972" y="120"/>
                </a:lnTo>
                <a:lnTo>
                  <a:pt x="1973" y="125"/>
                </a:lnTo>
                <a:lnTo>
                  <a:pt x="1973" y="130"/>
                </a:lnTo>
                <a:lnTo>
                  <a:pt x="1973" y="249"/>
                </a:lnTo>
                <a:lnTo>
                  <a:pt x="1927" y="249"/>
                </a:lnTo>
                <a:lnTo>
                  <a:pt x="1927" y="225"/>
                </a:lnTo>
                <a:lnTo>
                  <a:pt x="1922" y="230"/>
                </a:lnTo>
                <a:lnTo>
                  <a:pt x="1917" y="236"/>
                </a:lnTo>
                <a:lnTo>
                  <a:pt x="1912" y="241"/>
                </a:lnTo>
                <a:lnTo>
                  <a:pt x="1906" y="245"/>
                </a:lnTo>
                <a:lnTo>
                  <a:pt x="1899" y="248"/>
                </a:lnTo>
                <a:lnTo>
                  <a:pt x="1891" y="250"/>
                </a:lnTo>
                <a:lnTo>
                  <a:pt x="1887" y="251"/>
                </a:lnTo>
                <a:lnTo>
                  <a:pt x="1883" y="252"/>
                </a:lnTo>
                <a:lnTo>
                  <a:pt x="1874" y="252"/>
                </a:lnTo>
                <a:close/>
                <a:moveTo>
                  <a:pt x="1888" y="219"/>
                </a:moveTo>
                <a:lnTo>
                  <a:pt x="1895" y="218"/>
                </a:lnTo>
                <a:lnTo>
                  <a:pt x="1902" y="216"/>
                </a:lnTo>
                <a:lnTo>
                  <a:pt x="1905" y="215"/>
                </a:lnTo>
                <a:lnTo>
                  <a:pt x="1908" y="213"/>
                </a:lnTo>
                <a:lnTo>
                  <a:pt x="1914" y="209"/>
                </a:lnTo>
                <a:lnTo>
                  <a:pt x="1916" y="207"/>
                </a:lnTo>
                <a:lnTo>
                  <a:pt x="1919" y="204"/>
                </a:lnTo>
                <a:lnTo>
                  <a:pt x="1922" y="199"/>
                </a:lnTo>
                <a:lnTo>
                  <a:pt x="1924" y="193"/>
                </a:lnTo>
                <a:lnTo>
                  <a:pt x="1924" y="189"/>
                </a:lnTo>
                <a:lnTo>
                  <a:pt x="1924" y="186"/>
                </a:lnTo>
                <a:lnTo>
                  <a:pt x="1924" y="167"/>
                </a:lnTo>
                <a:lnTo>
                  <a:pt x="1921" y="169"/>
                </a:lnTo>
                <a:lnTo>
                  <a:pt x="1915" y="171"/>
                </a:lnTo>
                <a:lnTo>
                  <a:pt x="1903" y="173"/>
                </a:lnTo>
                <a:lnTo>
                  <a:pt x="1890" y="175"/>
                </a:lnTo>
                <a:lnTo>
                  <a:pt x="1884" y="176"/>
                </a:lnTo>
                <a:lnTo>
                  <a:pt x="1879" y="178"/>
                </a:lnTo>
                <a:lnTo>
                  <a:pt x="1874" y="180"/>
                </a:lnTo>
                <a:lnTo>
                  <a:pt x="1870" y="182"/>
                </a:lnTo>
                <a:lnTo>
                  <a:pt x="1866" y="185"/>
                </a:lnTo>
                <a:lnTo>
                  <a:pt x="1864" y="189"/>
                </a:lnTo>
                <a:lnTo>
                  <a:pt x="1863" y="191"/>
                </a:lnTo>
                <a:lnTo>
                  <a:pt x="1862" y="193"/>
                </a:lnTo>
                <a:lnTo>
                  <a:pt x="1862" y="198"/>
                </a:lnTo>
                <a:lnTo>
                  <a:pt x="1862" y="203"/>
                </a:lnTo>
                <a:lnTo>
                  <a:pt x="1863" y="207"/>
                </a:lnTo>
                <a:lnTo>
                  <a:pt x="1865" y="209"/>
                </a:lnTo>
                <a:lnTo>
                  <a:pt x="1866" y="211"/>
                </a:lnTo>
                <a:lnTo>
                  <a:pt x="1869" y="213"/>
                </a:lnTo>
                <a:lnTo>
                  <a:pt x="1873" y="216"/>
                </a:lnTo>
                <a:lnTo>
                  <a:pt x="1875" y="217"/>
                </a:lnTo>
                <a:lnTo>
                  <a:pt x="1877" y="217"/>
                </a:lnTo>
                <a:lnTo>
                  <a:pt x="1882" y="218"/>
                </a:lnTo>
                <a:lnTo>
                  <a:pt x="1888" y="219"/>
                </a:lnTo>
                <a:close/>
                <a:moveTo>
                  <a:pt x="2063" y="249"/>
                </a:moveTo>
                <a:lnTo>
                  <a:pt x="2013" y="249"/>
                </a:lnTo>
                <a:lnTo>
                  <a:pt x="2013" y="13"/>
                </a:lnTo>
                <a:lnTo>
                  <a:pt x="2063" y="13"/>
                </a:lnTo>
                <a:lnTo>
                  <a:pt x="2063" y="249"/>
                </a:lnTo>
                <a:close/>
                <a:moveTo>
                  <a:pt x="2197" y="72"/>
                </a:moveTo>
                <a:lnTo>
                  <a:pt x="2197" y="109"/>
                </a:lnTo>
                <a:lnTo>
                  <a:pt x="2164" y="109"/>
                </a:lnTo>
                <a:lnTo>
                  <a:pt x="2164" y="195"/>
                </a:lnTo>
                <a:lnTo>
                  <a:pt x="2164" y="199"/>
                </a:lnTo>
                <a:lnTo>
                  <a:pt x="2165" y="203"/>
                </a:lnTo>
                <a:lnTo>
                  <a:pt x="2166" y="205"/>
                </a:lnTo>
                <a:lnTo>
                  <a:pt x="2167" y="206"/>
                </a:lnTo>
                <a:lnTo>
                  <a:pt x="2169" y="208"/>
                </a:lnTo>
                <a:lnTo>
                  <a:pt x="2171" y="210"/>
                </a:lnTo>
                <a:lnTo>
                  <a:pt x="2174" y="211"/>
                </a:lnTo>
                <a:lnTo>
                  <a:pt x="2177" y="212"/>
                </a:lnTo>
                <a:lnTo>
                  <a:pt x="2181" y="212"/>
                </a:lnTo>
                <a:lnTo>
                  <a:pt x="2188" y="211"/>
                </a:lnTo>
                <a:lnTo>
                  <a:pt x="2193" y="210"/>
                </a:lnTo>
                <a:lnTo>
                  <a:pt x="2201" y="247"/>
                </a:lnTo>
                <a:lnTo>
                  <a:pt x="2190" y="250"/>
                </a:lnTo>
                <a:lnTo>
                  <a:pt x="2183" y="251"/>
                </a:lnTo>
                <a:lnTo>
                  <a:pt x="2174" y="252"/>
                </a:lnTo>
                <a:lnTo>
                  <a:pt x="2168" y="252"/>
                </a:lnTo>
                <a:lnTo>
                  <a:pt x="2161" y="251"/>
                </a:lnTo>
                <a:lnTo>
                  <a:pt x="2156" y="250"/>
                </a:lnTo>
                <a:lnTo>
                  <a:pt x="2150" y="249"/>
                </a:lnTo>
                <a:lnTo>
                  <a:pt x="2145" y="248"/>
                </a:lnTo>
                <a:lnTo>
                  <a:pt x="2140" y="245"/>
                </a:lnTo>
                <a:lnTo>
                  <a:pt x="2135" y="243"/>
                </a:lnTo>
                <a:lnTo>
                  <a:pt x="2131" y="240"/>
                </a:lnTo>
                <a:lnTo>
                  <a:pt x="2127" y="237"/>
                </a:lnTo>
                <a:lnTo>
                  <a:pt x="2124" y="233"/>
                </a:lnTo>
                <a:lnTo>
                  <a:pt x="2121" y="229"/>
                </a:lnTo>
                <a:lnTo>
                  <a:pt x="2119" y="224"/>
                </a:lnTo>
                <a:lnTo>
                  <a:pt x="2117" y="219"/>
                </a:lnTo>
                <a:lnTo>
                  <a:pt x="2116" y="213"/>
                </a:lnTo>
                <a:lnTo>
                  <a:pt x="2115" y="208"/>
                </a:lnTo>
                <a:lnTo>
                  <a:pt x="2115" y="201"/>
                </a:lnTo>
                <a:lnTo>
                  <a:pt x="2115" y="109"/>
                </a:lnTo>
                <a:lnTo>
                  <a:pt x="2091" y="109"/>
                </a:lnTo>
                <a:lnTo>
                  <a:pt x="2091" y="72"/>
                </a:lnTo>
                <a:lnTo>
                  <a:pt x="2115" y="72"/>
                </a:lnTo>
                <a:lnTo>
                  <a:pt x="2115" y="30"/>
                </a:lnTo>
                <a:lnTo>
                  <a:pt x="2164" y="30"/>
                </a:lnTo>
                <a:lnTo>
                  <a:pt x="2164" y="72"/>
                </a:lnTo>
                <a:lnTo>
                  <a:pt x="2197" y="72"/>
                </a:lnTo>
                <a:close/>
                <a:moveTo>
                  <a:pt x="2304" y="253"/>
                </a:moveTo>
                <a:lnTo>
                  <a:pt x="2291" y="252"/>
                </a:lnTo>
                <a:lnTo>
                  <a:pt x="2285" y="251"/>
                </a:lnTo>
                <a:lnTo>
                  <a:pt x="2279" y="250"/>
                </a:lnTo>
                <a:lnTo>
                  <a:pt x="2268" y="246"/>
                </a:lnTo>
                <a:lnTo>
                  <a:pt x="2263" y="244"/>
                </a:lnTo>
                <a:lnTo>
                  <a:pt x="2258" y="241"/>
                </a:lnTo>
                <a:lnTo>
                  <a:pt x="2249" y="235"/>
                </a:lnTo>
                <a:lnTo>
                  <a:pt x="2245" y="231"/>
                </a:lnTo>
                <a:lnTo>
                  <a:pt x="2241" y="227"/>
                </a:lnTo>
                <a:lnTo>
                  <a:pt x="2234" y="219"/>
                </a:lnTo>
                <a:lnTo>
                  <a:pt x="2231" y="214"/>
                </a:lnTo>
                <a:lnTo>
                  <a:pt x="2228" y="209"/>
                </a:lnTo>
                <a:lnTo>
                  <a:pt x="2223" y="198"/>
                </a:lnTo>
                <a:lnTo>
                  <a:pt x="2221" y="193"/>
                </a:lnTo>
                <a:lnTo>
                  <a:pt x="2220" y="187"/>
                </a:lnTo>
                <a:lnTo>
                  <a:pt x="2219" y="181"/>
                </a:lnTo>
                <a:lnTo>
                  <a:pt x="2218" y="175"/>
                </a:lnTo>
                <a:lnTo>
                  <a:pt x="2218" y="168"/>
                </a:lnTo>
                <a:lnTo>
                  <a:pt x="2217" y="161"/>
                </a:lnTo>
                <a:lnTo>
                  <a:pt x="2218" y="155"/>
                </a:lnTo>
                <a:lnTo>
                  <a:pt x="2218" y="148"/>
                </a:lnTo>
                <a:lnTo>
                  <a:pt x="2219" y="142"/>
                </a:lnTo>
                <a:lnTo>
                  <a:pt x="2220" y="136"/>
                </a:lnTo>
                <a:lnTo>
                  <a:pt x="2223" y="124"/>
                </a:lnTo>
                <a:lnTo>
                  <a:pt x="2225" y="119"/>
                </a:lnTo>
                <a:lnTo>
                  <a:pt x="2228" y="114"/>
                </a:lnTo>
                <a:lnTo>
                  <a:pt x="2234" y="104"/>
                </a:lnTo>
                <a:lnTo>
                  <a:pt x="2237" y="99"/>
                </a:lnTo>
                <a:lnTo>
                  <a:pt x="2241" y="95"/>
                </a:lnTo>
                <a:lnTo>
                  <a:pt x="2245" y="91"/>
                </a:lnTo>
                <a:lnTo>
                  <a:pt x="2249" y="88"/>
                </a:lnTo>
                <a:lnTo>
                  <a:pt x="2253" y="85"/>
                </a:lnTo>
                <a:lnTo>
                  <a:pt x="2258" y="82"/>
                </a:lnTo>
                <a:lnTo>
                  <a:pt x="2263" y="79"/>
                </a:lnTo>
                <a:lnTo>
                  <a:pt x="2268" y="77"/>
                </a:lnTo>
                <a:lnTo>
                  <a:pt x="2274" y="75"/>
                </a:lnTo>
                <a:lnTo>
                  <a:pt x="2279" y="73"/>
                </a:lnTo>
                <a:lnTo>
                  <a:pt x="2285" y="72"/>
                </a:lnTo>
                <a:lnTo>
                  <a:pt x="2291" y="71"/>
                </a:lnTo>
                <a:lnTo>
                  <a:pt x="2304" y="70"/>
                </a:lnTo>
                <a:lnTo>
                  <a:pt x="2317" y="71"/>
                </a:lnTo>
                <a:lnTo>
                  <a:pt x="2323" y="72"/>
                </a:lnTo>
                <a:lnTo>
                  <a:pt x="2329" y="73"/>
                </a:lnTo>
                <a:lnTo>
                  <a:pt x="2340" y="77"/>
                </a:lnTo>
                <a:lnTo>
                  <a:pt x="2346" y="79"/>
                </a:lnTo>
                <a:lnTo>
                  <a:pt x="2351" y="82"/>
                </a:lnTo>
                <a:lnTo>
                  <a:pt x="2360" y="88"/>
                </a:lnTo>
                <a:lnTo>
                  <a:pt x="2364" y="91"/>
                </a:lnTo>
                <a:lnTo>
                  <a:pt x="2368" y="95"/>
                </a:lnTo>
                <a:lnTo>
                  <a:pt x="2375" y="104"/>
                </a:lnTo>
                <a:lnTo>
                  <a:pt x="2378" y="109"/>
                </a:lnTo>
                <a:lnTo>
                  <a:pt x="2381" y="114"/>
                </a:lnTo>
                <a:lnTo>
                  <a:pt x="2385" y="124"/>
                </a:lnTo>
                <a:lnTo>
                  <a:pt x="2387" y="130"/>
                </a:lnTo>
                <a:lnTo>
                  <a:pt x="2389" y="136"/>
                </a:lnTo>
                <a:lnTo>
                  <a:pt x="2390" y="142"/>
                </a:lnTo>
                <a:lnTo>
                  <a:pt x="2391" y="148"/>
                </a:lnTo>
                <a:lnTo>
                  <a:pt x="2391" y="155"/>
                </a:lnTo>
                <a:lnTo>
                  <a:pt x="2391" y="161"/>
                </a:lnTo>
                <a:lnTo>
                  <a:pt x="2391" y="168"/>
                </a:lnTo>
                <a:lnTo>
                  <a:pt x="2391" y="175"/>
                </a:lnTo>
                <a:lnTo>
                  <a:pt x="2390" y="181"/>
                </a:lnTo>
                <a:lnTo>
                  <a:pt x="2389" y="187"/>
                </a:lnTo>
                <a:lnTo>
                  <a:pt x="2385" y="198"/>
                </a:lnTo>
                <a:lnTo>
                  <a:pt x="2383" y="204"/>
                </a:lnTo>
                <a:lnTo>
                  <a:pt x="2381" y="209"/>
                </a:lnTo>
                <a:lnTo>
                  <a:pt x="2375" y="219"/>
                </a:lnTo>
                <a:lnTo>
                  <a:pt x="2372" y="223"/>
                </a:lnTo>
                <a:lnTo>
                  <a:pt x="2368" y="227"/>
                </a:lnTo>
                <a:lnTo>
                  <a:pt x="2364" y="231"/>
                </a:lnTo>
                <a:lnTo>
                  <a:pt x="2360" y="235"/>
                </a:lnTo>
                <a:lnTo>
                  <a:pt x="2355" y="238"/>
                </a:lnTo>
                <a:lnTo>
                  <a:pt x="2351" y="241"/>
                </a:lnTo>
                <a:lnTo>
                  <a:pt x="2346" y="244"/>
                </a:lnTo>
                <a:lnTo>
                  <a:pt x="2340" y="246"/>
                </a:lnTo>
                <a:lnTo>
                  <a:pt x="2335" y="248"/>
                </a:lnTo>
                <a:lnTo>
                  <a:pt x="2329" y="250"/>
                </a:lnTo>
                <a:lnTo>
                  <a:pt x="2323" y="251"/>
                </a:lnTo>
                <a:lnTo>
                  <a:pt x="2317" y="252"/>
                </a:lnTo>
                <a:lnTo>
                  <a:pt x="2304" y="253"/>
                </a:lnTo>
                <a:close/>
                <a:moveTo>
                  <a:pt x="2305" y="215"/>
                </a:moveTo>
                <a:lnTo>
                  <a:pt x="2309" y="214"/>
                </a:lnTo>
                <a:lnTo>
                  <a:pt x="2313" y="214"/>
                </a:lnTo>
                <a:lnTo>
                  <a:pt x="2317" y="212"/>
                </a:lnTo>
                <a:lnTo>
                  <a:pt x="2321" y="211"/>
                </a:lnTo>
                <a:lnTo>
                  <a:pt x="2324" y="209"/>
                </a:lnTo>
                <a:lnTo>
                  <a:pt x="2327" y="206"/>
                </a:lnTo>
                <a:lnTo>
                  <a:pt x="2330" y="203"/>
                </a:lnTo>
                <a:lnTo>
                  <a:pt x="2332" y="199"/>
                </a:lnTo>
                <a:lnTo>
                  <a:pt x="2334" y="195"/>
                </a:lnTo>
                <a:lnTo>
                  <a:pt x="2336" y="191"/>
                </a:lnTo>
                <a:lnTo>
                  <a:pt x="2338" y="187"/>
                </a:lnTo>
                <a:lnTo>
                  <a:pt x="2339" y="182"/>
                </a:lnTo>
                <a:lnTo>
                  <a:pt x="2341" y="172"/>
                </a:lnTo>
                <a:lnTo>
                  <a:pt x="2341" y="167"/>
                </a:lnTo>
                <a:lnTo>
                  <a:pt x="2342" y="161"/>
                </a:lnTo>
                <a:lnTo>
                  <a:pt x="2341" y="150"/>
                </a:lnTo>
                <a:lnTo>
                  <a:pt x="2339" y="140"/>
                </a:lnTo>
                <a:lnTo>
                  <a:pt x="2338" y="135"/>
                </a:lnTo>
                <a:lnTo>
                  <a:pt x="2336" y="131"/>
                </a:lnTo>
                <a:lnTo>
                  <a:pt x="2332" y="123"/>
                </a:lnTo>
                <a:lnTo>
                  <a:pt x="2330" y="119"/>
                </a:lnTo>
                <a:lnTo>
                  <a:pt x="2327" y="116"/>
                </a:lnTo>
                <a:lnTo>
                  <a:pt x="2324" y="113"/>
                </a:lnTo>
                <a:lnTo>
                  <a:pt x="2321" y="111"/>
                </a:lnTo>
                <a:lnTo>
                  <a:pt x="2317" y="110"/>
                </a:lnTo>
                <a:lnTo>
                  <a:pt x="2313" y="108"/>
                </a:lnTo>
                <a:lnTo>
                  <a:pt x="2309" y="108"/>
                </a:lnTo>
                <a:lnTo>
                  <a:pt x="2305" y="107"/>
                </a:lnTo>
                <a:lnTo>
                  <a:pt x="2300" y="108"/>
                </a:lnTo>
                <a:lnTo>
                  <a:pt x="2296" y="108"/>
                </a:lnTo>
                <a:lnTo>
                  <a:pt x="2292" y="110"/>
                </a:lnTo>
                <a:lnTo>
                  <a:pt x="2288" y="111"/>
                </a:lnTo>
                <a:lnTo>
                  <a:pt x="2285" y="113"/>
                </a:lnTo>
                <a:lnTo>
                  <a:pt x="2282" y="116"/>
                </a:lnTo>
                <a:lnTo>
                  <a:pt x="2279" y="119"/>
                </a:lnTo>
                <a:lnTo>
                  <a:pt x="2277" y="123"/>
                </a:lnTo>
                <a:lnTo>
                  <a:pt x="2272" y="131"/>
                </a:lnTo>
                <a:lnTo>
                  <a:pt x="2271" y="135"/>
                </a:lnTo>
                <a:lnTo>
                  <a:pt x="2270" y="140"/>
                </a:lnTo>
                <a:lnTo>
                  <a:pt x="2269" y="145"/>
                </a:lnTo>
                <a:lnTo>
                  <a:pt x="2268" y="150"/>
                </a:lnTo>
                <a:lnTo>
                  <a:pt x="2267" y="155"/>
                </a:lnTo>
                <a:lnTo>
                  <a:pt x="2267" y="161"/>
                </a:lnTo>
                <a:lnTo>
                  <a:pt x="2268" y="172"/>
                </a:lnTo>
                <a:lnTo>
                  <a:pt x="2270" y="182"/>
                </a:lnTo>
                <a:lnTo>
                  <a:pt x="2271" y="187"/>
                </a:lnTo>
                <a:lnTo>
                  <a:pt x="2272" y="191"/>
                </a:lnTo>
                <a:lnTo>
                  <a:pt x="2274" y="195"/>
                </a:lnTo>
                <a:lnTo>
                  <a:pt x="2277" y="199"/>
                </a:lnTo>
                <a:lnTo>
                  <a:pt x="2279" y="203"/>
                </a:lnTo>
                <a:lnTo>
                  <a:pt x="2282" y="206"/>
                </a:lnTo>
                <a:lnTo>
                  <a:pt x="2285" y="209"/>
                </a:lnTo>
                <a:lnTo>
                  <a:pt x="2288" y="211"/>
                </a:lnTo>
                <a:lnTo>
                  <a:pt x="2292" y="212"/>
                </a:lnTo>
                <a:lnTo>
                  <a:pt x="2296" y="214"/>
                </a:lnTo>
                <a:lnTo>
                  <a:pt x="2300" y="214"/>
                </a:lnTo>
                <a:lnTo>
                  <a:pt x="2305" y="215"/>
                </a:lnTo>
                <a:close/>
                <a:moveTo>
                  <a:pt x="2539" y="172"/>
                </a:moveTo>
                <a:lnTo>
                  <a:pt x="2430" y="172"/>
                </a:lnTo>
                <a:lnTo>
                  <a:pt x="2430" y="133"/>
                </a:lnTo>
                <a:lnTo>
                  <a:pt x="2539" y="133"/>
                </a:lnTo>
                <a:lnTo>
                  <a:pt x="2539" y="172"/>
                </a:lnTo>
                <a:close/>
                <a:moveTo>
                  <a:pt x="2603" y="315"/>
                </a:moveTo>
                <a:lnTo>
                  <a:pt x="2594" y="315"/>
                </a:lnTo>
                <a:lnTo>
                  <a:pt x="2586" y="314"/>
                </a:lnTo>
                <a:lnTo>
                  <a:pt x="2579" y="312"/>
                </a:lnTo>
                <a:lnTo>
                  <a:pt x="2573" y="310"/>
                </a:lnTo>
                <a:lnTo>
                  <a:pt x="2584" y="274"/>
                </a:lnTo>
                <a:lnTo>
                  <a:pt x="2590" y="275"/>
                </a:lnTo>
                <a:lnTo>
                  <a:pt x="2596" y="276"/>
                </a:lnTo>
                <a:lnTo>
                  <a:pt x="2601" y="276"/>
                </a:lnTo>
                <a:lnTo>
                  <a:pt x="2606" y="276"/>
                </a:lnTo>
                <a:lnTo>
                  <a:pt x="2608" y="275"/>
                </a:lnTo>
                <a:lnTo>
                  <a:pt x="2610" y="274"/>
                </a:lnTo>
                <a:lnTo>
                  <a:pt x="2614" y="271"/>
                </a:lnTo>
                <a:lnTo>
                  <a:pt x="2617" y="267"/>
                </a:lnTo>
                <a:lnTo>
                  <a:pt x="2620" y="262"/>
                </a:lnTo>
                <a:lnTo>
                  <a:pt x="2623" y="254"/>
                </a:lnTo>
                <a:lnTo>
                  <a:pt x="2559" y="72"/>
                </a:lnTo>
                <a:lnTo>
                  <a:pt x="2611" y="72"/>
                </a:lnTo>
                <a:lnTo>
                  <a:pt x="2647" y="202"/>
                </a:lnTo>
                <a:lnTo>
                  <a:pt x="2686" y="72"/>
                </a:lnTo>
                <a:lnTo>
                  <a:pt x="2738" y="72"/>
                </a:lnTo>
                <a:lnTo>
                  <a:pt x="2669" y="268"/>
                </a:lnTo>
                <a:lnTo>
                  <a:pt x="2665" y="278"/>
                </a:lnTo>
                <a:lnTo>
                  <a:pt x="2663" y="283"/>
                </a:lnTo>
                <a:lnTo>
                  <a:pt x="2660" y="287"/>
                </a:lnTo>
                <a:lnTo>
                  <a:pt x="2654" y="296"/>
                </a:lnTo>
                <a:lnTo>
                  <a:pt x="2646" y="302"/>
                </a:lnTo>
                <a:lnTo>
                  <a:pt x="2642" y="306"/>
                </a:lnTo>
                <a:lnTo>
                  <a:pt x="2638" y="308"/>
                </a:lnTo>
                <a:lnTo>
                  <a:pt x="2633" y="310"/>
                </a:lnTo>
                <a:lnTo>
                  <a:pt x="2628" y="312"/>
                </a:lnTo>
                <a:lnTo>
                  <a:pt x="2622" y="314"/>
                </a:lnTo>
                <a:lnTo>
                  <a:pt x="2616" y="315"/>
                </a:lnTo>
                <a:lnTo>
                  <a:pt x="2610" y="315"/>
                </a:lnTo>
                <a:lnTo>
                  <a:pt x="2603" y="315"/>
                </a:lnTo>
                <a:close/>
                <a:moveTo>
                  <a:pt x="2812" y="249"/>
                </a:moveTo>
                <a:lnTo>
                  <a:pt x="2763" y="249"/>
                </a:lnTo>
                <a:lnTo>
                  <a:pt x="2763" y="13"/>
                </a:lnTo>
                <a:lnTo>
                  <a:pt x="2812" y="13"/>
                </a:lnTo>
                <a:lnTo>
                  <a:pt x="2812" y="249"/>
                </a:lnTo>
                <a:close/>
                <a:moveTo>
                  <a:pt x="2877" y="50"/>
                </a:moveTo>
                <a:lnTo>
                  <a:pt x="2872" y="49"/>
                </a:lnTo>
                <a:lnTo>
                  <a:pt x="2867" y="48"/>
                </a:lnTo>
                <a:lnTo>
                  <a:pt x="2863" y="45"/>
                </a:lnTo>
                <a:lnTo>
                  <a:pt x="2859" y="42"/>
                </a:lnTo>
                <a:lnTo>
                  <a:pt x="2855" y="38"/>
                </a:lnTo>
                <a:lnTo>
                  <a:pt x="2853" y="34"/>
                </a:lnTo>
                <a:lnTo>
                  <a:pt x="2851" y="30"/>
                </a:lnTo>
                <a:lnTo>
                  <a:pt x="2851" y="25"/>
                </a:lnTo>
                <a:lnTo>
                  <a:pt x="2851" y="20"/>
                </a:lnTo>
                <a:lnTo>
                  <a:pt x="2853" y="15"/>
                </a:lnTo>
                <a:lnTo>
                  <a:pt x="2855" y="11"/>
                </a:lnTo>
                <a:lnTo>
                  <a:pt x="2859" y="7"/>
                </a:lnTo>
                <a:lnTo>
                  <a:pt x="2863" y="4"/>
                </a:lnTo>
                <a:lnTo>
                  <a:pt x="2867" y="2"/>
                </a:lnTo>
                <a:lnTo>
                  <a:pt x="2872" y="0"/>
                </a:lnTo>
                <a:lnTo>
                  <a:pt x="2877" y="0"/>
                </a:lnTo>
                <a:lnTo>
                  <a:pt x="2883" y="0"/>
                </a:lnTo>
                <a:lnTo>
                  <a:pt x="2887" y="2"/>
                </a:lnTo>
                <a:lnTo>
                  <a:pt x="2892" y="4"/>
                </a:lnTo>
                <a:lnTo>
                  <a:pt x="2896" y="7"/>
                </a:lnTo>
                <a:lnTo>
                  <a:pt x="2900" y="11"/>
                </a:lnTo>
                <a:lnTo>
                  <a:pt x="2902" y="15"/>
                </a:lnTo>
                <a:lnTo>
                  <a:pt x="2903" y="20"/>
                </a:lnTo>
                <a:lnTo>
                  <a:pt x="2904" y="25"/>
                </a:lnTo>
                <a:lnTo>
                  <a:pt x="2903" y="30"/>
                </a:lnTo>
                <a:lnTo>
                  <a:pt x="2902" y="34"/>
                </a:lnTo>
                <a:lnTo>
                  <a:pt x="2900" y="38"/>
                </a:lnTo>
                <a:lnTo>
                  <a:pt x="2896" y="42"/>
                </a:lnTo>
                <a:lnTo>
                  <a:pt x="2892" y="45"/>
                </a:lnTo>
                <a:lnTo>
                  <a:pt x="2887" y="48"/>
                </a:lnTo>
                <a:lnTo>
                  <a:pt x="2883" y="49"/>
                </a:lnTo>
                <a:lnTo>
                  <a:pt x="2877" y="50"/>
                </a:lnTo>
                <a:close/>
                <a:moveTo>
                  <a:pt x="2853" y="72"/>
                </a:moveTo>
                <a:lnTo>
                  <a:pt x="2902" y="72"/>
                </a:lnTo>
                <a:lnTo>
                  <a:pt x="2902" y="249"/>
                </a:lnTo>
                <a:lnTo>
                  <a:pt x="2853" y="249"/>
                </a:lnTo>
                <a:lnTo>
                  <a:pt x="2853" y="72"/>
                </a:lnTo>
                <a:close/>
                <a:moveTo>
                  <a:pt x="3023" y="253"/>
                </a:moveTo>
                <a:lnTo>
                  <a:pt x="3010" y="252"/>
                </a:lnTo>
                <a:lnTo>
                  <a:pt x="3003" y="251"/>
                </a:lnTo>
                <a:lnTo>
                  <a:pt x="2998" y="250"/>
                </a:lnTo>
                <a:lnTo>
                  <a:pt x="2986" y="246"/>
                </a:lnTo>
                <a:lnTo>
                  <a:pt x="2980" y="244"/>
                </a:lnTo>
                <a:lnTo>
                  <a:pt x="2975" y="241"/>
                </a:lnTo>
                <a:lnTo>
                  <a:pt x="2966" y="235"/>
                </a:lnTo>
                <a:lnTo>
                  <a:pt x="2962" y="231"/>
                </a:lnTo>
                <a:lnTo>
                  <a:pt x="2958" y="227"/>
                </a:lnTo>
                <a:lnTo>
                  <a:pt x="2951" y="219"/>
                </a:lnTo>
                <a:lnTo>
                  <a:pt x="2948" y="214"/>
                </a:lnTo>
                <a:lnTo>
                  <a:pt x="2945" y="209"/>
                </a:lnTo>
                <a:lnTo>
                  <a:pt x="2940" y="198"/>
                </a:lnTo>
                <a:lnTo>
                  <a:pt x="2939" y="193"/>
                </a:lnTo>
                <a:lnTo>
                  <a:pt x="2937" y="187"/>
                </a:lnTo>
                <a:lnTo>
                  <a:pt x="2936" y="181"/>
                </a:lnTo>
                <a:lnTo>
                  <a:pt x="2935" y="175"/>
                </a:lnTo>
                <a:lnTo>
                  <a:pt x="2935" y="168"/>
                </a:lnTo>
                <a:lnTo>
                  <a:pt x="2935" y="161"/>
                </a:lnTo>
                <a:lnTo>
                  <a:pt x="2935" y="155"/>
                </a:lnTo>
                <a:lnTo>
                  <a:pt x="2935" y="148"/>
                </a:lnTo>
                <a:lnTo>
                  <a:pt x="2936" y="142"/>
                </a:lnTo>
                <a:lnTo>
                  <a:pt x="2937" y="136"/>
                </a:lnTo>
                <a:lnTo>
                  <a:pt x="2940" y="124"/>
                </a:lnTo>
                <a:lnTo>
                  <a:pt x="2943" y="119"/>
                </a:lnTo>
                <a:lnTo>
                  <a:pt x="2945" y="114"/>
                </a:lnTo>
                <a:lnTo>
                  <a:pt x="2951" y="104"/>
                </a:lnTo>
                <a:lnTo>
                  <a:pt x="2954" y="99"/>
                </a:lnTo>
                <a:lnTo>
                  <a:pt x="2958" y="95"/>
                </a:lnTo>
                <a:lnTo>
                  <a:pt x="2962" y="91"/>
                </a:lnTo>
                <a:lnTo>
                  <a:pt x="2966" y="88"/>
                </a:lnTo>
                <a:lnTo>
                  <a:pt x="2970" y="85"/>
                </a:lnTo>
                <a:lnTo>
                  <a:pt x="2975" y="82"/>
                </a:lnTo>
                <a:lnTo>
                  <a:pt x="2980" y="79"/>
                </a:lnTo>
                <a:lnTo>
                  <a:pt x="2986" y="77"/>
                </a:lnTo>
                <a:lnTo>
                  <a:pt x="2992" y="75"/>
                </a:lnTo>
                <a:lnTo>
                  <a:pt x="2998" y="73"/>
                </a:lnTo>
                <a:lnTo>
                  <a:pt x="3003" y="72"/>
                </a:lnTo>
                <a:lnTo>
                  <a:pt x="3010" y="71"/>
                </a:lnTo>
                <a:lnTo>
                  <a:pt x="3023" y="70"/>
                </a:lnTo>
                <a:lnTo>
                  <a:pt x="3035" y="71"/>
                </a:lnTo>
                <a:lnTo>
                  <a:pt x="3042" y="72"/>
                </a:lnTo>
                <a:lnTo>
                  <a:pt x="3047" y="73"/>
                </a:lnTo>
                <a:lnTo>
                  <a:pt x="3059" y="77"/>
                </a:lnTo>
                <a:lnTo>
                  <a:pt x="3064" y="79"/>
                </a:lnTo>
                <a:lnTo>
                  <a:pt x="3069" y="82"/>
                </a:lnTo>
                <a:lnTo>
                  <a:pt x="3078" y="88"/>
                </a:lnTo>
                <a:lnTo>
                  <a:pt x="3082" y="91"/>
                </a:lnTo>
                <a:lnTo>
                  <a:pt x="3086" y="95"/>
                </a:lnTo>
                <a:lnTo>
                  <a:pt x="3093" y="104"/>
                </a:lnTo>
                <a:lnTo>
                  <a:pt x="3096" y="109"/>
                </a:lnTo>
                <a:lnTo>
                  <a:pt x="3099" y="114"/>
                </a:lnTo>
                <a:lnTo>
                  <a:pt x="3104" y="124"/>
                </a:lnTo>
                <a:lnTo>
                  <a:pt x="3105" y="130"/>
                </a:lnTo>
                <a:lnTo>
                  <a:pt x="3107" y="136"/>
                </a:lnTo>
                <a:lnTo>
                  <a:pt x="3108" y="142"/>
                </a:lnTo>
                <a:lnTo>
                  <a:pt x="3109" y="148"/>
                </a:lnTo>
                <a:lnTo>
                  <a:pt x="3109" y="155"/>
                </a:lnTo>
                <a:lnTo>
                  <a:pt x="3109" y="161"/>
                </a:lnTo>
                <a:lnTo>
                  <a:pt x="3109" y="168"/>
                </a:lnTo>
                <a:lnTo>
                  <a:pt x="3109" y="175"/>
                </a:lnTo>
                <a:lnTo>
                  <a:pt x="3108" y="181"/>
                </a:lnTo>
                <a:lnTo>
                  <a:pt x="3107" y="187"/>
                </a:lnTo>
                <a:lnTo>
                  <a:pt x="3104" y="198"/>
                </a:lnTo>
                <a:lnTo>
                  <a:pt x="3101" y="204"/>
                </a:lnTo>
                <a:lnTo>
                  <a:pt x="3099" y="209"/>
                </a:lnTo>
                <a:lnTo>
                  <a:pt x="3093" y="219"/>
                </a:lnTo>
                <a:lnTo>
                  <a:pt x="3090" y="223"/>
                </a:lnTo>
                <a:lnTo>
                  <a:pt x="3086" y="227"/>
                </a:lnTo>
                <a:lnTo>
                  <a:pt x="3082" y="231"/>
                </a:lnTo>
                <a:lnTo>
                  <a:pt x="3078" y="235"/>
                </a:lnTo>
                <a:lnTo>
                  <a:pt x="3074" y="238"/>
                </a:lnTo>
                <a:lnTo>
                  <a:pt x="3069" y="241"/>
                </a:lnTo>
                <a:lnTo>
                  <a:pt x="3064" y="244"/>
                </a:lnTo>
                <a:lnTo>
                  <a:pt x="3059" y="246"/>
                </a:lnTo>
                <a:lnTo>
                  <a:pt x="3053" y="248"/>
                </a:lnTo>
                <a:lnTo>
                  <a:pt x="3047" y="250"/>
                </a:lnTo>
                <a:lnTo>
                  <a:pt x="3042" y="251"/>
                </a:lnTo>
                <a:lnTo>
                  <a:pt x="3035" y="252"/>
                </a:lnTo>
                <a:lnTo>
                  <a:pt x="3023" y="253"/>
                </a:lnTo>
                <a:close/>
                <a:moveTo>
                  <a:pt x="3023" y="215"/>
                </a:moveTo>
                <a:lnTo>
                  <a:pt x="3027" y="214"/>
                </a:lnTo>
                <a:lnTo>
                  <a:pt x="3031" y="214"/>
                </a:lnTo>
                <a:lnTo>
                  <a:pt x="3035" y="212"/>
                </a:lnTo>
                <a:lnTo>
                  <a:pt x="3039" y="211"/>
                </a:lnTo>
                <a:lnTo>
                  <a:pt x="3042" y="209"/>
                </a:lnTo>
                <a:lnTo>
                  <a:pt x="3045" y="206"/>
                </a:lnTo>
                <a:lnTo>
                  <a:pt x="3048" y="203"/>
                </a:lnTo>
                <a:lnTo>
                  <a:pt x="3050" y="199"/>
                </a:lnTo>
                <a:lnTo>
                  <a:pt x="3052" y="195"/>
                </a:lnTo>
                <a:lnTo>
                  <a:pt x="3054" y="191"/>
                </a:lnTo>
                <a:lnTo>
                  <a:pt x="3056" y="187"/>
                </a:lnTo>
                <a:lnTo>
                  <a:pt x="3057" y="182"/>
                </a:lnTo>
                <a:lnTo>
                  <a:pt x="3059" y="172"/>
                </a:lnTo>
                <a:lnTo>
                  <a:pt x="3060" y="167"/>
                </a:lnTo>
                <a:lnTo>
                  <a:pt x="3060" y="161"/>
                </a:lnTo>
                <a:lnTo>
                  <a:pt x="3059" y="150"/>
                </a:lnTo>
                <a:lnTo>
                  <a:pt x="3057" y="140"/>
                </a:lnTo>
                <a:lnTo>
                  <a:pt x="3056" y="135"/>
                </a:lnTo>
                <a:lnTo>
                  <a:pt x="3054" y="131"/>
                </a:lnTo>
                <a:lnTo>
                  <a:pt x="3050" y="123"/>
                </a:lnTo>
                <a:lnTo>
                  <a:pt x="3048" y="119"/>
                </a:lnTo>
                <a:lnTo>
                  <a:pt x="3045" y="116"/>
                </a:lnTo>
                <a:lnTo>
                  <a:pt x="3042" y="113"/>
                </a:lnTo>
                <a:lnTo>
                  <a:pt x="3039" y="111"/>
                </a:lnTo>
                <a:lnTo>
                  <a:pt x="3035" y="110"/>
                </a:lnTo>
                <a:lnTo>
                  <a:pt x="3031" y="108"/>
                </a:lnTo>
                <a:lnTo>
                  <a:pt x="3027" y="108"/>
                </a:lnTo>
                <a:lnTo>
                  <a:pt x="3023" y="107"/>
                </a:lnTo>
                <a:lnTo>
                  <a:pt x="3018" y="108"/>
                </a:lnTo>
                <a:lnTo>
                  <a:pt x="3014" y="108"/>
                </a:lnTo>
                <a:lnTo>
                  <a:pt x="3010" y="110"/>
                </a:lnTo>
                <a:lnTo>
                  <a:pt x="3006" y="111"/>
                </a:lnTo>
                <a:lnTo>
                  <a:pt x="3003" y="113"/>
                </a:lnTo>
                <a:lnTo>
                  <a:pt x="3000" y="116"/>
                </a:lnTo>
                <a:lnTo>
                  <a:pt x="2997" y="119"/>
                </a:lnTo>
                <a:lnTo>
                  <a:pt x="2995" y="123"/>
                </a:lnTo>
                <a:lnTo>
                  <a:pt x="2991" y="131"/>
                </a:lnTo>
                <a:lnTo>
                  <a:pt x="2989" y="135"/>
                </a:lnTo>
                <a:lnTo>
                  <a:pt x="2988" y="140"/>
                </a:lnTo>
                <a:lnTo>
                  <a:pt x="2987" y="145"/>
                </a:lnTo>
                <a:lnTo>
                  <a:pt x="2986" y="150"/>
                </a:lnTo>
                <a:lnTo>
                  <a:pt x="2986" y="155"/>
                </a:lnTo>
                <a:lnTo>
                  <a:pt x="2985" y="161"/>
                </a:lnTo>
                <a:lnTo>
                  <a:pt x="2986" y="172"/>
                </a:lnTo>
                <a:lnTo>
                  <a:pt x="2988" y="182"/>
                </a:lnTo>
                <a:lnTo>
                  <a:pt x="2989" y="187"/>
                </a:lnTo>
                <a:lnTo>
                  <a:pt x="2991" y="191"/>
                </a:lnTo>
                <a:lnTo>
                  <a:pt x="2993" y="195"/>
                </a:lnTo>
                <a:lnTo>
                  <a:pt x="2995" y="199"/>
                </a:lnTo>
                <a:lnTo>
                  <a:pt x="2997" y="203"/>
                </a:lnTo>
                <a:lnTo>
                  <a:pt x="3000" y="206"/>
                </a:lnTo>
                <a:lnTo>
                  <a:pt x="3003" y="209"/>
                </a:lnTo>
                <a:lnTo>
                  <a:pt x="3006" y="211"/>
                </a:lnTo>
                <a:lnTo>
                  <a:pt x="3010" y="212"/>
                </a:lnTo>
                <a:lnTo>
                  <a:pt x="3014" y="214"/>
                </a:lnTo>
                <a:lnTo>
                  <a:pt x="3018" y="214"/>
                </a:lnTo>
                <a:lnTo>
                  <a:pt x="3023" y="215"/>
                </a:lnTo>
                <a:close/>
                <a:moveTo>
                  <a:pt x="3142" y="315"/>
                </a:moveTo>
                <a:lnTo>
                  <a:pt x="3142" y="72"/>
                </a:lnTo>
                <a:lnTo>
                  <a:pt x="3191" y="72"/>
                </a:lnTo>
                <a:lnTo>
                  <a:pt x="3191" y="102"/>
                </a:lnTo>
                <a:lnTo>
                  <a:pt x="3197" y="95"/>
                </a:lnTo>
                <a:lnTo>
                  <a:pt x="3202" y="87"/>
                </a:lnTo>
                <a:lnTo>
                  <a:pt x="3206" y="84"/>
                </a:lnTo>
                <a:lnTo>
                  <a:pt x="3209" y="81"/>
                </a:lnTo>
                <a:lnTo>
                  <a:pt x="3214" y="78"/>
                </a:lnTo>
                <a:lnTo>
                  <a:pt x="3218" y="75"/>
                </a:lnTo>
                <a:lnTo>
                  <a:pt x="3224" y="73"/>
                </a:lnTo>
                <a:lnTo>
                  <a:pt x="3227" y="72"/>
                </a:lnTo>
                <a:lnTo>
                  <a:pt x="3230" y="71"/>
                </a:lnTo>
                <a:lnTo>
                  <a:pt x="3236" y="70"/>
                </a:lnTo>
                <a:lnTo>
                  <a:pt x="3243" y="70"/>
                </a:lnTo>
                <a:lnTo>
                  <a:pt x="3253" y="71"/>
                </a:lnTo>
                <a:lnTo>
                  <a:pt x="3257" y="71"/>
                </a:lnTo>
                <a:lnTo>
                  <a:pt x="3262" y="73"/>
                </a:lnTo>
                <a:lnTo>
                  <a:pt x="3266" y="74"/>
                </a:lnTo>
                <a:lnTo>
                  <a:pt x="3270" y="76"/>
                </a:lnTo>
                <a:lnTo>
                  <a:pt x="3279" y="80"/>
                </a:lnTo>
                <a:lnTo>
                  <a:pt x="3283" y="83"/>
                </a:lnTo>
                <a:lnTo>
                  <a:pt x="3286" y="86"/>
                </a:lnTo>
                <a:lnTo>
                  <a:pt x="3290" y="89"/>
                </a:lnTo>
                <a:lnTo>
                  <a:pt x="3293" y="93"/>
                </a:lnTo>
                <a:lnTo>
                  <a:pt x="3297" y="97"/>
                </a:lnTo>
                <a:lnTo>
                  <a:pt x="3299" y="101"/>
                </a:lnTo>
                <a:lnTo>
                  <a:pt x="3302" y="106"/>
                </a:lnTo>
                <a:lnTo>
                  <a:pt x="3305" y="110"/>
                </a:lnTo>
                <a:lnTo>
                  <a:pt x="3307" y="116"/>
                </a:lnTo>
                <a:lnTo>
                  <a:pt x="3309" y="121"/>
                </a:lnTo>
                <a:lnTo>
                  <a:pt x="3311" y="127"/>
                </a:lnTo>
                <a:lnTo>
                  <a:pt x="3312" y="133"/>
                </a:lnTo>
                <a:lnTo>
                  <a:pt x="3313" y="140"/>
                </a:lnTo>
                <a:lnTo>
                  <a:pt x="3314" y="146"/>
                </a:lnTo>
                <a:lnTo>
                  <a:pt x="3314" y="154"/>
                </a:lnTo>
                <a:lnTo>
                  <a:pt x="3315" y="161"/>
                </a:lnTo>
                <a:lnTo>
                  <a:pt x="3314" y="175"/>
                </a:lnTo>
                <a:lnTo>
                  <a:pt x="3312" y="188"/>
                </a:lnTo>
                <a:lnTo>
                  <a:pt x="3311" y="194"/>
                </a:lnTo>
                <a:lnTo>
                  <a:pt x="3309" y="200"/>
                </a:lnTo>
                <a:lnTo>
                  <a:pt x="3307" y="206"/>
                </a:lnTo>
                <a:lnTo>
                  <a:pt x="3305" y="211"/>
                </a:lnTo>
                <a:lnTo>
                  <a:pt x="3303" y="216"/>
                </a:lnTo>
                <a:lnTo>
                  <a:pt x="3300" y="220"/>
                </a:lnTo>
                <a:lnTo>
                  <a:pt x="3297" y="225"/>
                </a:lnTo>
                <a:lnTo>
                  <a:pt x="3294" y="229"/>
                </a:lnTo>
                <a:lnTo>
                  <a:pt x="3287" y="236"/>
                </a:lnTo>
                <a:lnTo>
                  <a:pt x="3283" y="239"/>
                </a:lnTo>
                <a:lnTo>
                  <a:pt x="3279" y="242"/>
                </a:lnTo>
                <a:lnTo>
                  <a:pt x="3271" y="246"/>
                </a:lnTo>
                <a:lnTo>
                  <a:pt x="3267" y="248"/>
                </a:lnTo>
                <a:lnTo>
                  <a:pt x="3262" y="249"/>
                </a:lnTo>
                <a:lnTo>
                  <a:pt x="3253" y="251"/>
                </a:lnTo>
                <a:lnTo>
                  <a:pt x="3243" y="252"/>
                </a:lnTo>
                <a:lnTo>
                  <a:pt x="3236" y="252"/>
                </a:lnTo>
                <a:lnTo>
                  <a:pt x="3230" y="251"/>
                </a:lnTo>
                <a:lnTo>
                  <a:pt x="3224" y="249"/>
                </a:lnTo>
                <a:lnTo>
                  <a:pt x="3219" y="247"/>
                </a:lnTo>
                <a:lnTo>
                  <a:pt x="3214" y="245"/>
                </a:lnTo>
                <a:lnTo>
                  <a:pt x="3210" y="242"/>
                </a:lnTo>
                <a:lnTo>
                  <a:pt x="3208" y="240"/>
                </a:lnTo>
                <a:lnTo>
                  <a:pt x="3206" y="239"/>
                </a:lnTo>
                <a:lnTo>
                  <a:pt x="3203" y="235"/>
                </a:lnTo>
                <a:lnTo>
                  <a:pt x="3200" y="232"/>
                </a:lnTo>
                <a:lnTo>
                  <a:pt x="3197" y="228"/>
                </a:lnTo>
                <a:lnTo>
                  <a:pt x="3193" y="221"/>
                </a:lnTo>
                <a:lnTo>
                  <a:pt x="3191" y="315"/>
                </a:lnTo>
                <a:lnTo>
                  <a:pt x="3142" y="315"/>
                </a:lnTo>
                <a:close/>
                <a:moveTo>
                  <a:pt x="3190" y="161"/>
                </a:moveTo>
                <a:lnTo>
                  <a:pt x="3191" y="172"/>
                </a:lnTo>
                <a:lnTo>
                  <a:pt x="3193" y="182"/>
                </a:lnTo>
                <a:lnTo>
                  <a:pt x="3194" y="187"/>
                </a:lnTo>
                <a:lnTo>
                  <a:pt x="3196" y="191"/>
                </a:lnTo>
                <a:lnTo>
                  <a:pt x="3198" y="195"/>
                </a:lnTo>
                <a:lnTo>
                  <a:pt x="3200" y="199"/>
                </a:lnTo>
                <a:lnTo>
                  <a:pt x="3205" y="205"/>
                </a:lnTo>
                <a:lnTo>
                  <a:pt x="3208" y="207"/>
                </a:lnTo>
                <a:lnTo>
                  <a:pt x="3212" y="209"/>
                </a:lnTo>
                <a:lnTo>
                  <a:pt x="3215" y="211"/>
                </a:lnTo>
                <a:lnTo>
                  <a:pt x="3219" y="212"/>
                </a:lnTo>
                <a:lnTo>
                  <a:pt x="3223" y="213"/>
                </a:lnTo>
                <a:lnTo>
                  <a:pt x="3227" y="213"/>
                </a:lnTo>
                <a:lnTo>
                  <a:pt x="3232" y="213"/>
                </a:lnTo>
                <a:lnTo>
                  <a:pt x="3236" y="212"/>
                </a:lnTo>
                <a:lnTo>
                  <a:pt x="3240" y="211"/>
                </a:lnTo>
                <a:lnTo>
                  <a:pt x="3243" y="209"/>
                </a:lnTo>
                <a:lnTo>
                  <a:pt x="3247" y="207"/>
                </a:lnTo>
                <a:lnTo>
                  <a:pt x="3250" y="205"/>
                </a:lnTo>
                <a:lnTo>
                  <a:pt x="3253" y="202"/>
                </a:lnTo>
                <a:lnTo>
                  <a:pt x="3255" y="198"/>
                </a:lnTo>
                <a:lnTo>
                  <a:pt x="3259" y="191"/>
                </a:lnTo>
                <a:lnTo>
                  <a:pt x="3261" y="186"/>
                </a:lnTo>
                <a:lnTo>
                  <a:pt x="3262" y="182"/>
                </a:lnTo>
                <a:lnTo>
                  <a:pt x="3263" y="177"/>
                </a:lnTo>
                <a:lnTo>
                  <a:pt x="3264" y="172"/>
                </a:lnTo>
                <a:lnTo>
                  <a:pt x="3264" y="166"/>
                </a:lnTo>
                <a:lnTo>
                  <a:pt x="3265" y="161"/>
                </a:lnTo>
                <a:lnTo>
                  <a:pt x="3264" y="150"/>
                </a:lnTo>
                <a:lnTo>
                  <a:pt x="3262" y="140"/>
                </a:lnTo>
                <a:lnTo>
                  <a:pt x="3261" y="135"/>
                </a:lnTo>
                <a:lnTo>
                  <a:pt x="3259" y="131"/>
                </a:lnTo>
                <a:lnTo>
                  <a:pt x="3257" y="127"/>
                </a:lnTo>
                <a:lnTo>
                  <a:pt x="3255" y="123"/>
                </a:lnTo>
                <a:lnTo>
                  <a:pt x="3253" y="120"/>
                </a:lnTo>
                <a:lnTo>
                  <a:pt x="3250" y="117"/>
                </a:lnTo>
                <a:lnTo>
                  <a:pt x="3247" y="115"/>
                </a:lnTo>
                <a:lnTo>
                  <a:pt x="3243" y="113"/>
                </a:lnTo>
                <a:lnTo>
                  <a:pt x="3240" y="111"/>
                </a:lnTo>
                <a:lnTo>
                  <a:pt x="3236" y="110"/>
                </a:lnTo>
                <a:lnTo>
                  <a:pt x="3232" y="109"/>
                </a:lnTo>
                <a:lnTo>
                  <a:pt x="3227" y="109"/>
                </a:lnTo>
                <a:lnTo>
                  <a:pt x="3219" y="110"/>
                </a:lnTo>
                <a:lnTo>
                  <a:pt x="3215" y="111"/>
                </a:lnTo>
                <a:lnTo>
                  <a:pt x="3212" y="113"/>
                </a:lnTo>
                <a:lnTo>
                  <a:pt x="3208" y="115"/>
                </a:lnTo>
                <a:lnTo>
                  <a:pt x="3205" y="117"/>
                </a:lnTo>
                <a:lnTo>
                  <a:pt x="3202" y="120"/>
                </a:lnTo>
                <a:lnTo>
                  <a:pt x="3200" y="123"/>
                </a:lnTo>
                <a:lnTo>
                  <a:pt x="3196" y="131"/>
                </a:lnTo>
                <a:lnTo>
                  <a:pt x="3194" y="135"/>
                </a:lnTo>
                <a:lnTo>
                  <a:pt x="3193" y="139"/>
                </a:lnTo>
                <a:lnTo>
                  <a:pt x="3192" y="144"/>
                </a:lnTo>
                <a:lnTo>
                  <a:pt x="3191" y="150"/>
                </a:lnTo>
                <a:lnTo>
                  <a:pt x="3190" y="155"/>
                </a:lnTo>
                <a:lnTo>
                  <a:pt x="3190" y="161"/>
                </a:lnTo>
                <a:close/>
                <a:moveTo>
                  <a:pt x="3373" y="50"/>
                </a:moveTo>
                <a:lnTo>
                  <a:pt x="3368" y="49"/>
                </a:lnTo>
                <a:lnTo>
                  <a:pt x="3363" y="48"/>
                </a:lnTo>
                <a:lnTo>
                  <a:pt x="3358" y="45"/>
                </a:lnTo>
                <a:lnTo>
                  <a:pt x="3354" y="42"/>
                </a:lnTo>
                <a:lnTo>
                  <a:pt x="3351" y="38"/>
                </a:lnTo>
                <a:lnTo>
                  <a:pt x="3348" y="34"/>
                </a:lnTo>
                <a:lnTo>
                  <a:pt x="3347" y="30"/>
                </a:lnTo>
                <a:lnTo>
                  <a:pt x="3346" y="25"/>
                </a:lnTo>
                <a:lnTo>
                  <a:pt x="3347" y="20"/>
                </a:lnTo>
                <a:lnTo>
                  <a:pt x="3348" y="15"/>
                </a:lnTo>
                <a:lnTo>
                  <a:pt x="3351" y="11"/>
                </a:lnTo>
                <a:lnTo>
                  <a:pt x="3354" y="7"/>
                </a:lnTo>
                <a:lnTo>
                  <a:pt x="3358" y="4"/>
                </a:lnTo>
                <a:lnTo>
                  <a:pt x="3363" y="2"/>
                </a:lnTo>
                <a:lnTo>
                  <a:pt x="3368" y="0"/>
                </a:lnTo>
                <a:lnTo>
                  <a:pt x="3373" y="0"/>
                </a:lnTo>
                <a:lnTo>
                  <a:pt x="3378" y="0"/>
                </a:lnTo>
                <a:lnTo>
                  <a:pt x="3383" y="2"/>
                </a:lnTo>
                <a:lnTo>
                  <a:pt x="3387" y="4"/>
                </a:lnTo>
                <a:lnTo>
                  <a:pt x="3392" y="7"/>
                </a:lnTo>
                <a:lnTo>
                  <a:pt x="3395" y="11"/>
                </a:lnTo>
                <a:lnTo>
                  <a:pt x="3397" y="15"/>
                </a:lnTo>
                <a:lnTo>
                  <a:pt x="3399" y="20"/>
                </a:lnTo>
                <a:lnTo>
                  <a:pt x="3399" y="25"/>
                </a:lnTo>
                <a:lnTo>
                  <a:pt x="3399" y="30"/>
                </a:lnTo>
                <a:lnTo>
                  <a:pt x="3397" y="34"/>
                </a:lnTo>
                <a:lnTo>
                  <a:pt x="3395" y="38"/>
                </a:lnTo>
                <a:lnTo>
                  <a:pt x="3392" y="42"/>
                </a:lnTo>
                <a:lnTo>
                  <a:pt x="3387" y="45"/>
                </a:lnTo>
                <a:lnTo>
                  <a:pt x="3383" y="48"/>
                </a:lnTo>
                <a:lnTo>
                  <a:pt x="3378" y="49"/>
                </a:lnTo>
                <a:lnTo>
                  <a:pt x="3373" y="50"/>
                </a:lnTo>
                <a:close/>
                <a:moveTo>
                  <a:pt x="3348" y="72"/>
                </a:moveTo>
                <a:lnTo>
                  <a:pt x="3397" y="72"/>
                </a:lnTo>
                <a:lnTo>
                  <a:pt x="3397" y="249"/>
                </a:lnTo>
                <a:lnTo>
                  <a:pt x="3348" y="249"/>
                </a:lnTo>
                <a:lnTo>
                  <a:pt x="3348" y="72"/>
                </a:lnTo>
                <a:close/>
                <a:moveTo>
                  <a:pt x="3585" y="123"/>
                </a:moveTo>
                <a:lnTo>
                  <a:pt x="3540" y="126"/>
                </a:lnTo>
                <a:lnTo>
                  <a:pt x="3539" y="121"/>
                </a:lnTo>
                <a:lnTo>
                  <a:pt x="3537" y="118"/>
                </a:lnTo>
                <a:lnTo>
                  <a:pt x="3534" y="114"/>
                </a:lnTo>
                <a:lnTo>
                  <a:pt x="3531" y="111"/>
                </a:lnTo>
                <a:lnTo>
                  <a:pt x="3527" y="108"/>
                </a:lnTo>
                <a:lnTo>
                  <a:pt x="3522" y="106"/>
                </a:lnTo>
                <a:lnTo>
                  <a:pt x="3516" y="105"/>
                </a:lnTo>
                <a:lnTo>
                  <a:pt x="3510" y="105"/>
                </a:lnTo>
                <a:lnTo>
                  <a:pt x="3505" y="105"/>
                </a:lnTo>
                <a:lnTo>
                  <a:pt x="3500" y="106"/>
                </a:lnTo>
                <a:lnTo>
                  <a:pt x="3495" y="108"/>
                </a:lnTo>
                <a:lnTo>
                  <a:pt x="3491" y="110"/>
                </a:lnTo>
                <a:lnTo>
                  <a:pt x="3488" y="112"/>
                </a:lnTo>
                <a:lnTo>
                  <a:pt x="3485" y="115"/>
                </a:lnTo>
                <a:lnTo>
                  <a:pt x="3484" y="119"/>
                </a:lnTo>
                <a:lnTo>
                  <a:pt x="3483" y="122"/>
                </a:lnTo>
                <a:lnTo>
                  <a:pt x="3484" y="125"/>
                </a:lnTo>
                <a:lnTo>
                  <a:pt x="3485" y="128"/>
                </a:lnTo>
                <a:lnTo>
                  <a:pt x="3486" y="131"/>
                </a:lnTo>
                <a:lnTo>
                  <a:pt x="3488" y="133"/>
                </a:lnTo>
                <a:lnTo>
                  <a:pt x="3491" y="135"/>
                </a:lnTo>
                <a:lnTo>
                  <a:pt x="3495" y="137"/>
                </a:lnTo>
                <a:lnTo>
                  <a:pt x="3500" y="139"/>
                </a:lnTo>
                <a:lnTo>
                  <a:pt x="3506" y="140"/>
                </a:lnTo>
                <a:lnTo>
                  <a:pt x="3538" y="146"/>
                </a:lnTo>
                <a:lnTo>
                  <a:pt x="3544" y="148"/>
                </a:lnTo>
                <a:lnTo>
                  <a:pt x="3550" y="150"/>
                </a:lnTo>
                <a:lnTo>
                  <a:pt x="3555" y="151"/>
                </a:lnTo>
                <a:lnTo>
                  <a:pt x="3560" y="153"/>
                </a:lnTo>
                <a:lnTo>
                  <a:pt x="3569" y="158"/>
                </a:lnTo>
                <a:lnTo>
                  <a:pt x="3576" y="164"/>
                </a:lnTo>
                <a:lnTo>
                  <a:pt x="3579" y="167"/>
                </a:lnTo>
                <a:lnTo>
                  <a:pt x="3582" y="170"/>
                </a:lnTo>
                <a:lnTo>
                  <a:pt x="3584" y="174"/>
                </a:lnTo>
                <a:lnTo>
                  <a:pt x="3586" y="177"/>
                </a:lnTo>
                <a:lnTo>
                  <a:pt x="3588" y="185"/>
                </a:lnTo>
                <a:lnTo>
                  <a:pt x="3589" y="190"/>
                </a:lnTo>
                <a:lnTo>
                  <a:pt x="3589" y="194"/>
                </a:lnTo>
                <a:lnTo>
                  <a:pt x="3589" y="199"/>
                </a:lnTo>
                <a:lnTo>
                  <a:pt x="3588" y="203"/>
                </a:lnTo>
                <a:lnTo>
                  <a:pt x="3587" y="207"/>
                </a:lnTo>
                <a:lnTo>
                  <a:pt x="3586" y="211"/>
                </a:lnTo>
                <a:lnTo>
                  <a:pt x="3585" y="214"/>
                </a:lnTo>
                <a:lnTo>
                  <a:pt x="3583" y="218"/>
                </a:lnTo>
                <a:lnTo>
                  <a:pt x="3581" y="221"/>
                </a:lnTo>
                <a:lnTo>
                  <a:pt x="3579" y="225"/>
                </a:lnTo>
                <a:lnTo>
                  <a:pt x="3573" y="231"/>
                </a:lnTo>
                <a:lnTo>
                  <a:pt x="3567" y="236"/>
                </a:lnTo>
                <a:lnTo>
                  <a:pt x="3559" y="241"/>
                </a:lnTo>
                <a:lnTo>
                  <a:pt x="3551" y="245"/>
                </a:lnTo>
                <a:lnTo>
                  <a:pt x="3542" y="248"/>
                </a:lnTo>
                <a:lnTo>
                  <a:pt x="3532" y="251"/>
                </a:lnTo>
                <a:lnTo>
                  <a:pt x="3521" y="252"/>
                </a:lnTo>
                <a:lnTo>
                  <a:pt x="3510" y="253"/>
                </a:lnTo>
                <a:lnTo>
                  <a:pt x="3502" y="252"/>
                </a:lnTo>
                <a:lnTo>
                  <a:pt x="3494" y="252"/>
                </a:lnTo>
                <a:lnTo>
                  <a:pt x="3486" y="250"/>
                </a:lnTo>
                <a:lnTo>
                  <a:pt x="3479" y="249"/>
                </a:lnTo>
                <a:lnTo>
                  <a:pt x="3472" y="247"/>
                </a:lnTo>
                <a:lnTo>
                  <a:pt x="3466" y="244"/>
                </a:lnTo>
                <a:lnTo>
                  <a:pt x="3460" y="241"/>
                </a:lnTo>
                <a:lnTo>
                  <a:pt x="3454" y="238"/>
                </a:lnTo>
                <a:lnTo>
                  <a:pt x="3449" y="234"/>
                </a:lnTo>
                <a:lnTo>
                  <a:pt x="3445" y="230"/>
                </a:lnTo>
                <a:lnTo>
                  <a:pt x="3441" y="225"/>
                </a:lnTo>
                <a:lnTo>
                  <a:pt x="3437" y="221"/>
                </a:lnTo>
                <a:lnTo>
                  <a:pt x="3434" y="215"/>
                </a:lnTo>
                <a:lnTo>
                  <a:pt x="3432" y="210"/>
                </a:lnTo>
                <a:lnTo>
                  <a:pt x="3430" y="204"/>
                </a:lnTo>
                <a:lnTo>
                  <a:pt x="3429" y="198"/>
                </a:lnTo>
                <a:lnTo>
                  <a:pt x="3478" y="195"/>
                </a:lnTo>
                <a:lnTo>
                  <a:pt x="3480" y="200"/>
                </a:lnTo>
                <a:lnTo>
                  <a:pt x="3482" y="205"/>
                </a:lnTo>
                <a:lnTo>
                  <a:pt x="3485" y="209"/>
                </a:lnTo>
                <a:lnTo>
                  <a:pt x="3489" y="212"/>
                </a:lnTo>
                <a:lnTo>
                  <a:pt x="3493" y="214"/>
                </a:lnTo>
                <a:lnTo>
                  <a:pt x="3498" y="216"/>
                </a:lnTo>
                <a:lnTo>
                  <a:pt x="3504" y="217"/>
                </a:lnTo>
                <a:lnTo>
                  <a:pt x="3510" y="217"/>
                </a:lnTo>
                <a:lnTo>
                  <a:pt x="3516" y="217"/>
                </a:lnTo>
                <a:lnTo>
                  <a:pt x="3522" y="216"/>
                </a:lnTo>
                <a:lnTo>
                  <a:pt x="3527" y="214"/>
                </a:lnTo>
                <a:lnTo>
                  <a:pt x="3529" y="213"/>
                </a:lnTo>
                <a:lnTo>
                  <a:pt x="3531" y="212"/>
                </a:lnTo>
                <a:lnTo>
                  <a:pt x="3535" y="209"/>
                </a:lnTo>
                <a:lnTo>
                  <a:pt x="3537" y="206"/>
                </a:lnTo>
                <a:lnTo>
                  <a:pt x="3538" y="205"/>
                </a:lnTo>
                <a:lnTo>
                  <a:pt x="3539" y="203"/>
                </a:lnTo>
                <a:lnTo>
                  <a:pt x="3539" y="199"/>
                </a:lnTo>
                <a:lnTo>
                  <a:pt x="3539" y="196"/>
                </a:lnTo>
                <a:lnTo>
                  <a:pt x="3538" y="193"/>
                </a:lnTo>
                <a:lnTo>
                  <a:pt x="3536" y="191"/>
                </a:lnTo>
                <a:lnTo>
                  <a:pt x="3533" y="188"/>
                </a:lnTo>
                <a:lnTo>
                  <a:pt x="3530" y="186"/>
                </a:lnTo>
                <a:lnTo>
                  <a:pt x="3526" y="184"/>
                </a:lnTo>
                <a:lnTo>
                  <a:pt x="3522" y="183"/>
                </a:lnTo>
                <a:lnTo>
                  <a:pt x="3516" y="182"/>
                </a:lnTo>
                <a:lnTo>
                  <a:pt x="3486" y="176"/>
                </a:lnTo>
                <a:lnTo>
                  <a:pt x="3480" y="174"/>
                </a:lnTo>
                <a:lnTo>
                  <a:pt x="3474" y="173"/>
                </a:lnTo>
                <a:lnTo>
                  <a:pt x="3463" y="169"/>
                </a:lnTo>
                <a:lnTo>
                  <a:pt x="3459" y="166"/>
                </a:lnTo>
                <a:lnTo>
                  <a:pt x="3455" y="164"/>
                </a:lnTo>
                <a:lnTo>
                  <a:pt x="3451" y="161"/>
                </a:lnTo>
                <a:lnTo>
                  <a:pt x="3447" y="158"/>
                </a:lnTo>
                <a:lnTo>
                  <a:pt x="3444" y="155"/>
                </a:lnTo>
                <a:lnTo>
                  <a:pt x="3442" y="151"/>
                </a:lnTo>
                <a:lnTo>
                  <a:pt x="3440" y="147"/>
                </a:lnTo>
                <a:lnTo>
                  <a:pt x="3437" y="143"/>
                </a:lnTo>
                <a:lnTo>
                  <a:pt x="3435" y="139"/>
                </a:lnTo>
                <a:lnTo>
                  <a:pt x="3434" y="135"/>
                </a:lnTo>
                <a:lnTo>
                  <a:pt x="3434" y="130"/>
                </a:lnTo>
                <a:lnTo>
                  <a:pt x="3434" y="125"/>
                </a:lnTo>
                <a:lnTo>
                  <a:pt x="3434" y="119"/>
                </a:lnTo>
                <a:lnTo>
                  <a:pt x="3435" y="113"/>
                </a:lnTo>
                <a:lnTo>
                  <a:pt x="3437" y="107"/>
                </a:lnTo>
                <a:lnTo>
                  <a:pt x="3440" y="102"/>
                </a:lnTo>
                <a:lnTo>
                  <a:pt x="3443" y="97"/>
                </a:lnTo>
                <a:lnTo>
                  <a:pt x="3446" y="93"/>
                </a:lnTo>
                <a:lnTo>
                  <a:pt x="3450" y="89"/>
                </a:lnTo>
                <a:lnTo>
                  <a:pt x="3455" y="85"/>
                </a:lnTo>
                <a:lnTo>
                  <a:pt x="3460" y="81"/>
                </a:lnTo>
                <a:lnTo>
                  <a:pt x="3466" y="78"/>
                </a:lnTo>
                <a:lnTo>
                  <a:pt x="3472" y="76"/>
                </a:lnTo>
                <a:lnTo>
                  <a:pt x="3479" y="74"/>
                </a:lnTo>
                <a:lnTo>
                  <a:pt x="3482" y="73"/>
                </a:lnTo>
                <a:lnTo>
                  <a:pt x="3486" y="72"/>
                </a:lnTo>
                <a:lnTo>
                  <a:pt x="3493" y="71"/>
                </a:lnTo>
                <a:lnTo>
                  <a:pt x="3501" y="70"/>
                </a:lnTo>
                <a:lnTo>
                  <a:pt x="3510" y="70"/>
                </a:lnTo>
                <a:lnTo>
                  <a:pt x="3518" y="70"/>
                </a:lnTo>
                <a:lnTo>
                  <a:pt x="3525" y="71"/>
                </a:lnTo>
                <a:lnTo>
                  <a:pt x="3533" y="72"/>
                </a:lnTo>
                <a:lnTo>
                  <a:pt x="3540" y="74"/>
                </a:lnTo>
                <a:lnTo>
                  <a:pt x="3546" y="76"/>
                </a:lnTo>
                <a:lnTo>
                  <a:pt x="3552" y="78"/>
                </a:lnTo>
                <a:lnTo>
                  <a:pt x="3557" y="81"/>
                </a:lnTo>
                <a:lnTo>
                  <a:pt x="3562" y="84"/>
                </a:lnTo>
                <a:lnTo>
                  <a:pt x="3567" y="88"/>
                </a:lnTo>
                <a:lnTo>
                  <a:pt x="3571" y="92"/>
                </a:lnTo>
                <a:lnTo>
                  <a:pt x="3575" y="96"/>
                </a:lnTo>
                <a:lnTo>
                  <a:pt x="3578" y="101"/>
                </a:lnTo>
                <a:lnTo>
                  <a:pt x="3580" y="106"/>
                </a:lnTo>
                <a:lnTo>
                  <a:pt x="3582" y="111"/>
                </a:lnTo>
                <a:lnTo>
                  <a:pt x="3584" y="117"/>
                </a:lnTo>
                <a:lnTo>
                  <a:pt x="3585" y="123"/>
                </a:lnTo>
                <a:close/>
                <a:moveTo>
                  <a:pt x="3714" y="72"/>
                </a:moveTo>
                <a:lnTo>
                  <a:pt x="3714" y="109"/>
                </a:lnTo>
                <a:lnTo>
                  <a:pt x="3680" y="109"/>
                </a:lnTo>
                <a:lnTo>
                  <a:pt x="3680" y="195"/>
                </a:lnTo>
                <a:lnTo>
                  <a:pt x="3681" y="199"/>
                </a:lnTo>
                <a:lnTo>
                  <a:pt x="3682" y="203"/>
                </a:lnTo>
                <a:lnTo>
                  <a:pt x="3682" y="205"/>
                </a:lnTo>
                <a:lnTo>
                  <a:pt x="3683" y="206"/>
                </a:lnTo>
                <a:lnTo>
                  <a:pt x="3685" y="208"/>
                </a:lnTo>
                <a:lnTo>
                  <a:pt x="3687" y="210"/>
                </a:lnTo>
                <a:lnTo>
                  <a:pt x="3690" y="211"/>
                </a:lnTo>
                <a:lnTo>
                  <a:pt x="3693" y="212"/>
                </a:lnTo>
                <a:lnTo>
                  <a:pt x="3697" y="212"/>
                </a:lnTo>
                <a:lnTo>
                  <a:pt x="3704" y="211"/>
                </a:lnTo>
                <a:lnTo>
                  <a:pt x="3709" y="210"/>
                </a:lnTo>
                <a:lnTo>
                  <a:pt x="3717" y="247"/>
                </a:lnTo>
                <a:lnTo>
                  <a:pt x="3707" y="250"/>
                </a:lnTo>
                <a:lnTo>
                  <a:pt x="3699" y="251"/>
                </a:lnTo>
                <a:lnTo>
                  <a:pt x="3690" y="252"/>
                </a:lnTo>
                <a:lnTo>
                  <a:pt x="3684" y="252"/>
                </a:lnTo>
                <a:lnTo>
                  <a:pt x="3678" y="251"/>
                </a:lnTo>
                <a:lnTo>
                  <a:pt x="3672" y="250"/>
                </a:lnTo>
                <a:lnTo>
                  <a:pt x="3666" y="249"/>
                </a:lnTo>
                <a:lnTo>
                  <a:pt x="3661" y="248"/>
                </a:lnTo>
                <a:lnTo>
                  <a:pt x="3656" y="245"/>
                </a:lnTo>
                <a:lnTo>
                  <a:pt x="3652" y="243"/>
                </a:lnTo>
                <a:lnTo>
                  <a:pt x="3647" y="240"/>
                </a:lnTo>
                <a:lnTo>
                  <a:pt x="3644" y="237"/>
                </a:lnTo>
                <a:lnTo>
                  <a:pt x="3640" y="233"/>
                </a:lnTo>
                <a:lnTo>
                  <a:pt x="3638" y="229"/>
                </a:lnTo>
                <a:lnTo>
                  <a:pt x="3635" y="224"/>
                </a:lnTo>
                <a:lnTo>
                  <a:pt x="3634" y="219"/>
                </a:lnTo>
                <a:lnTo>
                  <a:pt x="3632" y="213"/>
                </a:lnTo>
                <a:lnTo>
                  <a:pt x="3632" y="208"/>
                </a:lnTo>
                <a:lnTo>
                  <a:pt x="3631" y="201"/>
                </a:lnTo>
                <a:lnTo>
                  <a:pt x="3631" y="109"/>
                </a:lnTo>
                <a:lnTo>
                  <a:pt x="3607" y="109"/>
                </a:lnTo>
                <a:lnTo>
                  <a:pt x="3607" y="72"/>
                </a:lnTo>
                <a:lnTo>
                  <a:pt x="3631" y="72"/>
                </a:lnTo>
                <a:lnTo>
                  <a:pt x="3631" y="30"/>
                </a:lnTo>
                <a:lnTo>
                  <a:pt x="3680" y="30"/>
                </a:lnTo>
                <a:lnTo>
                  <a:pt x="3680" y="72"/>
                </a:lnTo>
                <a:lnTo>
                  <a:pt x="3714" y="72"/>
                </a:lnTo>
                <a:close/>
                <a:moveTo>
                  <a:pt x="3821" y="253"/>
                </a:moveTo>
                <a:lnTo>
                  <a:pt x="3808" y="252"/>
                </a:lnTo>
                <a:lnTo>
                  <a:pt x="3801" y="251"/>
                </a:lnTo>
                <a:lnTo>
                  <a:pt x="3796" y="250"/>
                </a:lnTo>
                <a:lnTo>
                  <a:pt x="3784" y="246"/>
                </a:lnTo>
                <a:lnTo>
                  <a:pt x="3779" y="244"/>
                </a:lnTo>
                <a:lnTo>
                  <a:pt x="3774" y="241"/>
                </a:lnTo>
                <a:lnTo>
                  <a:pt x="3765" y="235"/>
                </a:lnTo>
                <a:lnTo>
                  <a:pt x="3761" y="231"/>
                </a:lnTo>
                <a:lnTo>
                  <a:pt x="3757" y="227"/>
                </a:lnTo>
                <a:lnTo>
                  <a:pt x="3750" y="219"/>
                </a:lnTo>
                <a:lnTo>
                  <a:pt x="3747" y="214"/>
                </a:lnTo>
                <a:lnTo>
                  <a:pt x="3744" y="209"/>
                </a:lnTo>
                <a:lnTo>
                  <a:pt x="3740" y="198"/>
                </a:lnTo>
                <a:lnTo>
                  <a:pt x="3738" y="193"/>
                </a:lnTo>
                <a:lnTo>
                  <a:pt x="3736" y="187"/>
                </a:lnTo>
                <a:lnTo>
                  <a:pt x="3735" y="181"/>
                </a:lnTo>
                <a:lnTo>
                  <a:pt x="3734" y="175"/>
                </a:lnTo>
                <a:lnTo>
                  <a:pt x="3734" y="168"/>
                </a:lnTo>
                <a:lnTo>
                  <a:pt x="3734" y="161"/>
                </a:lnTo>
                <a:lnTo>
                  <a:pt x="3734" y="155"/>
                </a:lnTo>
                <a:lnTo>
                  <a:pt x="3734" y="148"/>
                </a:lnTo>
                <a:lnTo>
                  <a:pt x="3735" y="142"/>
                </a:lnTo>
                <a:lnTo>
                  <a:pt x="3736" y="136"/>
                </a:lnTo>
                <a:lnTo>
                  <a:pt x="3740" y="124"/>
                </a:lnTo>
                <a:lnTo>
                  <a:pt x="3742" y="119"/>
                </a:lnTo>
                <a:lnTo>
                  <a:pt x="3744" y="114"/>
                </a:lnTo>
                <a:lnTo>
                  <a:pt x="3750" y="104"/>
                </a:lnTo>
                <a:lnTo>
                  <a:pt x="3753" y="99"/>
                </a:lnTo>
                <a:lnTo>
                  <a:pt x="3757" y="95"/>
                </a:lnTo>
                <a:lnTo>
                  <a:pt x="3761" y="91"/>
                </a:lnTo>
                <a:lnTo>
                  <a:pt x="3765" y="88"/>
                </a:lnTo>
                <a:lnTo>
                  <a:pt x="3770" y="85"/>
                </a:lnTo>
                <a:lnTo>
                  <a:pt x="3774" y="82"/>
                </a:lnTo>
                <a:lnTo>
                  <a:pt x="3779" y="79"/>
                </a:lnTo>
                <a:lnTo>
                  <a:pt x="3784" y="77"/>
                </a:lnTo>
                <a:lnTo>
                  <a:pt x="3790" y="75"/>
                </a:lnTo>
                <a:lnTo>
                  <a:pt x="3796" y="73"/>
                </a:lnTo>
                <a:lnTo>
                  <a:pt x="3801" y="72"/>
                </a:lnTo>
                <a:lnTo>
                  <a:pt x="3808" y="71"/>
                </a:lnTo>
                <a:lnTo>
                  <a:pt x="3821" y="70"/>
                </a:lnTo>
                <a:lnTo>
                  <a:pt x="3834" y="71"/>
                </a:lnTo>
                <a:lnTo>
                  <a:pt x="3840" y="72"/>
                </a:lnTo>
                <a:lnTo>
                  <a:pt x="3846" y="73"/>
                </a:lnTo>
                <a:lnTo>
                  <a:pt x="3857" y="77"/>
                </a:lnTo>
                <a:lnTo>
                  <a:pt x="3862" y="79"/>
                </a:lnTo>
                <a:lnTo>
                  <a:pt x="3867" y="82"/>
                </a:lnTo>
                <a:lnTo>
                  <a:pt x="3876" y="88"/>
                </a:lnTo>
                <a:lnTo>
                  <a:pt x="3880" y="91"/>
                </a:lnTo>
                <a:lnTo>
                  <a:pt x="3884" y="95"/>
                </a:lnTo>
                <a:lnTo>
                  <a:pt x="3891" y="104"/>
                </a:lnTo>
                <a:lnTo>
                  <a:pt x="3894" y="109"/>
                </a:lnTo>
                <a:lnTo>
                  <a:pt x="3897" y="114"/>
                </a:lnTo>
                <a:lnTo>
                  <a:pt x="3903" y="124"/>
                </a:lnTo>
                <a:lnTo>
                  <a:pt x="3904" y="130"/>
                </a:lnTo>
                <a:lnTo>
                  <a:pt x="3906" y="136"/>
                </a:lnTo>
                <a:lnTo>
                  <a:pt x="3907" y="142"/>
                </a:lnTo>
                <a:lnTo>
                  <a:pt x="3908" y="148"/>
                </a:lnTo>
                <a:lnTo>
                  <a:pt x="3908" y="155"/>
                </a:lnTo>
                <a:lnTo>
                  <a:pt x="3909" y="161"/>
                </a:lnTo>
                <a:lnTo>
                  <a:pt x="3908" y="168"/>
                </a:lnTo>
                <a:lnTo>
                  <a:pt x="3908" y="175"/>
                </a:lnTo>
                <a:lnTo>
                  <a:pt x="3907" y="181"/>
                </a:lnTo>
                <a:lnTo>
                  <a:pt x="3906" y="187"/>
                </a:lnTo>
                <a:lnTo>
                  <a:pt x="3903" y="198"/>
                </a:lnTo>
                <a:lnTo>
                  <a:pt x="3900" y="204"/>
                </a:lnTo>
                <a:lnTo>
                  <a:pt x="3897" y="209"/>
                </a:lnTo>
                <a:lnTo>
                  <a:pt x="3891" y="219"/>
                </a:lnTo>
                <a:lnTo>
                  <a:pt x="3888" y="223"/>
                </a:lnTo>
                <a:lnTo>
                  <a:pt x="3884" y="227"/>
                </a:lnTo>
                <a:lnTo>
                  <a:pt x="3880" y="231"/>
                </a:lnTo>
                <a:lnTo>
                  <a:pt x="3876" y="235"/>
                </a:lnTo>
                <a:lnTo>
                  <a:pt x="3872" y="238"/>
                </a:lnTo>
                <a:lnTo>
                  <a:pt x="3867" y="241"/>
                </a:lnTo>
                <a:lnTo>
                  <a:pt x="3862" y="244"/>
                </a:lnTo>
                <a:lnTo>
                  <a:pt x="3857" y="246"/>
                </a:lnTo>
                <a:lnTo>
                  <a:pt x="3851" y="248"/>
                </a:lnTo>
                <a:lnTo>
                  <a:pt x="3846" y="250"/>
                </a:lnTo>
                <a:lnTo>
                  <a:pt x="3840" y="251"/>
                </a:lnTo>
                <a:lnTo>
                  <a:pt x="3834" y="252"/>
                </a:lnTo>
                <a:lnTo>
                  <a:pt x="3821" y="253"/>
                </a:lnTo>
                <a:close/>
                <a:moveTo>
                  <a:pt x="3821" y="215"/>
                </a:moveTo>
                <a:lnTo>
                  <a:pt x="3825" y="214"/>
                </a:lnTo>
                <a:lnTo>
                  <a:pt x="3829" y="214"/>
                </a:lnTo>
                <a:lnTo>
                  <a:pt x="3833" y="212"/>
                </a:lnTo>
                <a:lnTo>
                  <a:pt x="3837" y="211"/>
                </a:lnTo>
                <a:lnTo>
                  <a:pt x="3840" y="209"/>
                </a:lnTo>
                <a:lnTo>
                  <a:pt x="3843" y="206"/>
                </a:lnTo>
                <a:lnTo>
                  <a:pt x="3846" y="203"/>
                </a:lnTo>
                <a:lnTo>
                  <a:pt x="3848" y="199"/>
                </a:lnTo>
                <a:lnTo>
                  <a:pt x="3851" y="195"/>
                </a:lnTo>
                <a:lnTo>
                  <a:pt x="3852" y="191"/>
                </a:lnTo>
                <a:lnTo>
                  <a:pt x="3854" y="187"/>
                </a:lnTo>
                <a:lnTo>
                  <a:pt x="3855" y="182"/>
                </a:lnTo>
                <a:lnTo>
                  <a:pt x="3857" y="172"/>
                </a:lnTo>
                <a:lnTo>
                  <a:pt x="3858" y="167"/>
                </a:lnTo>
                <a:lnTo>
                  <a:pt x="3858" y="161"/>
                </a:lnTo>
                <a:lnTo>
                  <a:pt x="3857" y="150"/>
                </a:lnTo>
                <a:lnTo>
                  <a:pt x="3855" y="140"/>
                </a:lnTo>
                <a:lnTo>
                  <a:pt x="3854" y="135"/>
                </a:lnTo>
                <a:lnTo>
                  <a:pt x="3852" y="131"/>
                </a:lnTo>
                <a:lnTo>
                  <a:pt x="3848" y="123"/>
                </a:lnTo>
                <a:lnTo>
                  <a:pt x="3846" y="119"/>
                </a:lnTo>
                <a:lnTo>
                  <a:pt x="3843" y="116"/>
                </a:lnTo>
                <a:lnTo>
                  <a:pt x="3840" y="113"/>
                </a:lnTo>
                <a:lnTo>
                  <a:pt x="3837" y="111"/>
                </a:lnTo>
                <a:lnTo>
                  <a:pt x="3833" y="110"/>
                </a:lnTo>
                <a:lnTo>
                  <a:pt x="3829" y="108"/>
                </a:lnTo>
                <a:lnTo>
                  <a:pt x="3825" y="108"/>
                </a:lnTo>
                <a:lnTo>
                  <a:pt x="3821" y="107"/>
                </a:lnTo>
                <a:lnTo>
                  <a:pt x="3816" y="108"/>
                </a:lnTo>
                <a:lnTo>
                  <a:pt x="3812" y="108"/>
                </a:lnTo>
                <a:lnTo>
                  <a:pt x="3808" y="110"/>
                </a:lnTo>
                <a:lnTo>
                  <a:pt x="3805" y="111"/>
                </a:lnTo>
                <a:lnTo>
                  <a:pt x="3801" y="113"/>
                </a:lnTo>
                <a:lnTo>
                  <a:pt x="3798" y="116"/>
                </a:lnTo>
                <a:lnTo>
                  <a:pt x="3795" y="119"/>
                </a:lnTo>
                <a:lnTo>
                  <a:pt x="3793" y="123"/>
                </a:lnTo>
                <a:lnTo>
                  <a:pt x="3789" y="131"/>
                </a:lnTo>
                <a:lnTo>
                  <a:pt x="3787" y="135"/>
                </a:lnTo>
                <a:lnTo>
                  <a:pt x="3786" y="140"/>
                </a:lnTo>
                <a:lnTo>
                  <a:pt x="3785" y="145"/>
                </a:lnTo>
                <a:lnTo>
                  <a:pt x="3784" y="150"/>
                </a:lnTo>
                <a:lnTo>
                  <a:pt x="3784" y="155"/>
                </a:lnTo>
                <a:lnTo>
                  <a:pt x="3783" y="161"/>
                </a:lnTo>
                <a:lnTo>
                  <a:pt x="3784" y="172"/>
                </a:lnTo>
                <a:lnTo>
                  <a:pt x="3786" y="182"/>
                </a:lnTo>
                <a:lnTo>
                  <a:pt x="3787" y="187"/>
                </a:lnTo>
                <a:lnTo>
                  <a:pt x="3789" y="191"/>
                </a:lnTo>
                <a:lnTo>
                  <a:pt x="3791" y="195"/>
                </a:lnTo>
                <a:lnTo>
                  <a:pt x="3793" y="199"/>
                </a:lnTo>
                <a:lnTo>
                  <a:pt x="3795" y="203"/>
                </a:lnTo>
                <a:lnTo>
                  <a:pt x="3798" y="206"/>
                </a:lnTo>
                <a:lnTo>
                  <a:pt x="3801" y="209"/>
                </a:lnTo>
                <a:lnTo>
                  <a:pt x="3805" y="211"/>
                </a:lnTo>
                <a:lnTo>
                  <a:pt x="3808" y="212"/>
                </a:lnTo>
                <a:lnTo>
                  <a:pt x="3812" y="214"/>
                </a:lnTo>
                <a:lnTo>
                  <a:pt x="3816" y="214"/>
                </a:lnTo>
                <a:lnTo>
                  <a:pt x="3821" y="215"/>
                </a:lnTo>
                <a:close/>
                <a:moveTo>
                  <a:pt x="1623" y="930"/>
                </a:moveTo>
                <a:lnTo>
                  <a:pt x="1569" y="930"/>
                </a:lnTo>
                <a:lnTo>
                  <a:pt x="1651" y="694"/>
                </a:lnTo>
                <a:lnTo>
                  <a:pt x="1715" y="694"/>
                </a:lnTo>
                <a:lnTo>
                  <a:pt x="1797" y="930"/>
                </a:lnTo>
                <a:lnTo>
                  <a:pt x="1743" y="930"/>
                </a:lnTo>
                <a:lnTo>
                  <a:pt x="1726" y="876"/>
                </a:lnTo>
                <a:lnTo>
                  <a:pt x="1641" y="876"/>
                </a:lnTo>
                <a:lnTo>
                  <a:pt x="1623" y="930"/>
                </a:lnTo>
                <a:close/>
                <a:moveTo>
                  <a:pt x="1653" y="837"/>
                </a:moveTo>
                <a:lnTo>
                  <a:pt x="1713" y="837"/>
                </a:lnTo>
                <a:lnTo>
                  <a:pt x="1684" y="748"/>
                </a:lnTo>
                <a:lnTo>
                  <a:pt x="1653" y="837"/>
                </a:lnTo>
                <a:close/>
                <a:moveTo>
                  <a:pt x="1874" y="933"/>
                </a:moveTo>
                <a:lnTo>
                  <a:pt x="1867" y="933"/>
                </a:lnTo>
                <a:lnTo>
                  <a:pt x="1861" y="932"/>
                </a:lnTo>
                <a:lnTo>
                  <a:pt x="1856" y="931"/>
                </a:lnTo>
                <a:lnTo>
                  <a:pt x="1850" y="930"/>
                </a:lnTo>
                <a:lnTo>
                  <a:pt x="1845" y="928"/>
                </a:lnTo>
                <a:lnTo>
                  <a:pt x="1840" y="926"/>
                </a:lnTo>
                <a:lnTo>
                  <a:pt x="1836" y="923"/>
                </a:lnTo>
                <a:lnTo>
                  <a:pt x="1832" y="920"/>
                </a:lnTo>
                <a:lnTo>
                  <a:pt x="1828" y="916"/>
                </a:lnTo>
                <a:lnTo>
                  <a:pt x="1824" y="913"/>
                </a:lnTo>
                <a:lnTo>
                  <a:pt x="1821" y="908"/>
                </a:lnTo>
                <a:lnTo>
                  <a:pt x="1820" y="906"/>
                </a:lnTo>
                <a:lnTo>
                  <a:pt x="1819" y="903"/>
                </a:lnTo>
                <a:lnTo>
                  <a:pt x="1817" y="898"/>
                </a:lnTo>
                <a:lnTo>
                  <a:pt x="1816" y="893"/>
                </a:lnTo>
                <a:lnTo>
                  <a:pt x="1815" y="887"/>
                </a:lnTo>
                <a:lnTo>
                  <a:pt x="1815" y="880"/>
                </a:lnTo>
                <a:lnTo>
                  <a:pt x="1815" y="871"/>
                </a:lnTo>
                <a:lnTo>
                  <a:pt x="1817" y="863"/>
                </a:lnTo>
                <a:lnTo>
                  <a:pt x="1818" y="859"/>
                </a:lnTo>
                <a:lnTo>
                  <a:pt x="1820" y="856"/>
                </a:lnTo>
                <a:lnTo>
                  <a:pt x="1824" y="849"/>
                </a:lnTo>
                <a:lnTo>
                  <a:pt x="1827" y="847"/>
                </a:lnTo>
                <a:lnTo>
                  <a:pt x="1829" y="844"/>
                </a:lnTo>
                <a:lnTo>
                  <a:pt x="1832" y="842"/>
                </a:lnTo>
                <a:lnTo>
                  <a:pt x="1835" y="840"/>
                </a:lnTo>
                <a:lnTo>
                  <a:pt x="1838" y="838"/>
                </a:lnTo>
                <a:lnTo>
                  <a:pt x="1841" y="836"/>
                </a:lnTo>
                <a:lnTo>
                  <a:pt x="1845" y="834"/>
                </a:lnTo>
                <a:lnTo>
                  <a:pt x="1849" y="833"/>
                </a:lnTo>
                <a:lnTo>
                  <a:pt x="1856" y="831"/>
                </a:lnTo>
                <a:lnTo>
                  <a:pt x="1864" y="829"/>
                </a:lnTo>
                <a:lnTo>
                  <a:pt x="1873" y="827"/>
                </a:lnTo>
                <a:lnTo>
                  <a:pt x="1881" y="826"/>
                </a:lnTo>
                <a:lnTo>
                  <a:pt x="1901" y="824"/>
                </a:lnTo>
                <a:lnTo>
                  <a:pt x="1908" y="822"/>
                </a:lnTo>
                <a:lnTo>
                  <a:pt x="1914" y="821"/>
                </a:lnTo>
                <a:lnTo>
                  <a:pt x="1918" y="820"/>
                </a:lnTo>
                <a:lnTo>
                  <a:pt x="1920" y="818"/>
                </a:lnTo>
                <a:lnTo>
                  <a:pt x="1922" y="817"/>
                </a:lnTo>
                <a:lnTo>
                  <a:pt x="1923" y="816"/>
                </a:lnTo>
                <a:lnTo>
                  <a:pt x="1923" y="814"/>
                </a:lnTo>
                <a:lnTo>
                  <a:pt x="1924" y="812"/>
                </a:lnTo>
                <a:lnTo>
                  <a:pt x="1924" y="810"/>
                </a:lnTo>
                <a:lnTo>
                  <a:pt x="1924" y="805"/>
                </a:lnTo>
                <a:lnTo>
                  <a:pt x="1922" y="800"/>
                </a:lnTo>
                <a:lnTo>
                  <a:pt x="1921" y="798"/>
                </a:lnTo>
                <a:lnTo>
                  <a:pt x="1920" y="796"/>
                </a:lnTo>
                <a:lnTo>
                  <a:pt x="1919" y="794"/>
                </a:lnTo>
                <a:lnTo>
                  <a:pt x="1917" y="793"/>
                </a:lnTo>
                <a:lnTo>
                  <a:pt x="1913" y="790"/>
                </a:lnTo>
                <a:lnTo>
                  <a:pt x="1909" y="788"/>
                </a:lnTo>
                <a:lnTo>
                  <a:pt x="1904" y="787"/>
                </a:lnTo>
                <a:lnTo>
                  <a:pt x="1898" y="787"/>
                </a:lnTo>
                <a:lnTo>
                  <a:pt x="1892" y="787"/>
                </a:lnTo>
                <a:lnTo>
                  <a:pt x="1886" y="788"/>
                </a:lnTo>
                <a:lnTo>
                  <a:pt x="1881" y="790"/>
                </a:lnTo>
                <a:lnTo>
                  <a:pt x="1877" y="792"/>
                </a:lnTo>
                <a:lnTo>
                  <a:pt x="1873" y="795"/>
                </a:lnTo>
                <a:lnTo>
                  <a:pt x="1870" y="799"/>
                </a:lnTo>
                <a:lnTo>
                  <a:pt x="1868" y="803"/>
                </a:lnTo>
                <a:lnTo>
                  <a:pt x="1867" y="805"/>
                </a:lnTo>
                <a:lnTo>
                  <a:pt x="1866" y="807"/>
                </a:lnTo>
                <a:lnTo>
                  <a:pt x="1821" y="803"/>
                </a:lnTo>
                <a:lnTo>
                  <a:pt x="1823" y="797"/>
                </a:lnTo>
                <a:lnTo>
                  <a:pt x="1825" y="792"/>
                </a:lnTo>
                <a:lnTo>
                  <a:pt x="1827" y="787"/>
                </a:lnTo>
                <a:lnTo>
                  <a:pt x="1830" y="782"/>
                </a:lnTo>
                <a:lnTo>
                  <a:pt x="1833" y="777"/>
                </a:lnTo>
                <a:lnTo>
                  <a:pt x="1837" y="773"/>
                </a:lnTo>
                <a:lnTo>
                  <a:pt x="1841" y="769"/>
                </a:lnTo>
                <a:lnTo>
                  <a:pt x="1846" y="765"/>
                </a:lnTo>
                <a:lnTo>
                  <a:pt x="1851" y="762"/>
                </a:lnTo>
                <a:lnTo>
                  <a:pt x="1857" y="759"/>
                </a:lnTo>
                <a:lnTo>
                  <a:pt x="1863" y="756"/>
                </a:lnTo>
                <a:lnTo>
                  <a:pt x="1869" y="754"/>
                </a:lnTo>
                <a:lnTo>
                  <a:pt x="1876" y="753"/>
                </a:lnTo>
                <a:lnTo>
                  <a:pt x="1883" y="752"/>
                </a:lnTo>
                <a:lnTo>
                  <a:pt x="1890" y="751"/>
                </a:lnTo>
                <a:lnTo>
                  <a:pt x="1898" y="751"/>
                </a:lnTo>
                <a:lnTo>
                  <a:pt x="1908" y="751"/>
                </a:lnTo>
                <a:lnTo>
                  <a:pt x="1917" y="752"/>
                </a:lnTo>
                <a:lnTo>
                  <a:pt x="1926" y="754"/>
                </a:lnTo>
                <a:lnTo>
                  <a:pt x="1935" y="757"/>
                </a:lnTo>
                <a:lnTo>
                  <a:pt x="1943" y="761"/>
                </a:lnTo>
                <a:lnTo>
                  <a:pt x="1947" y="763"/>
                </a:lnTo>
                <a:lnTo>
                  <a:pt x="1950" y="765"/>
                </a:lnTo>
                <a:lnTo>
                  <a:pt x="1957" y="770"/>
                </a:lnTo>
                <a:lnTo>
                  <a:pt x="1963" y="776"/>
                </a:lnTo>
                <a:lnTo>
                  <a:pt x="1965" y="780"/>
                </a:lnTo>
                <a:lnTo>
                  <a:pt x="1967" y="784"/>
                </a:lnTo>
                <a:lnTo>
                  <a:pt x="1969" y="787"/>
                </a:lnTo>
                <a:lnTo>
                  <a:pt x="1970" y="792"/>
                </a:lnTo>
                <a:lnTo>
                  <a:pt x="1972" y="796"/>
                </a:lnTo>
                <a:lnTo>
                  <a:pt x="1972" y="801"/>
                </a:lnTo>
                <a:lnTo>
                  <a:pt x="1973" y="806"/>
                </a:lnTo>
                <a:lnTo>
                  <a:pt x="1973" y="811"/>
                </a:lnTo>
                <a:lnTo>
                  <a:pt x="1973" y="930"/>
                </a:lnTo>
                <a:lnTo>
                  <a:pt x="1927" y="930"/>
                </a:lnTo>
                <a:lnTo>
                  <a:pt x="1927" y="905"/>
                </a:lnTo>
                <a:lnTo>
                  <a:pt x="1922" y="911"/>
                </a:lnTo>
                <a:lnTo>
                  <a:pt x="1917" y="917"/>
                </a:lnTo>
                <a:lnTo>
                  <a:pt x="1912" y="921"/>
                </a:lnTo>
                <a:lnTo>
                  <a:pt x="1906" y="925"/>
                </a:lnTo>
                <a:lnTo>
                  <a:pt x="1899" y="929"/>
                </a:lnTo>
                <a:lnTo>
                  <a:pt x="1891" y="931"/>
                </a:lnTo>
                <a:lnTo>
                  <a:pt x="1887" y="932"/>
                </a:lnTo>
                <a:lnTo>
                  <a:pt x="1883" y="933"/>
                </a:lnTo>
                <a:lnTo>
                  <a:pt x="1874" y="933"/>
                </a:lnTo>
                <a:close/>
                <a:moveTo>
                  <a:pt x="1888" y="899"/>
                </a:moveTo>
                <a:lnTo>
                  <a:pt x="1895" y="899"/>
                </a:lnTo>
                <a:lnTo>
                  <a:pt x="1902" y="897"/>
                </a:lnTo>
                <a:lnTo>
                  <a:pt x="1905" y="896"/>
                </a:lnTo>
                <a:lnTo>
                  <a:pt x="1908" y="894"/>
                </a:lnTo>
                <a:lnTo>
                  <a:pt x="1914" y="890"/>
                </a:lnTo>
                <a:lnTo>
                  <a:pt x="1916" y="888"/>
                </a:lnTo>
                <a:lnTo>
                  <a:pt x="1919" y="885"/>
                </a:lnTo>
                <a:lnTo>
                  <a:pt x="1922" y="879"/>
                </a:lnTo>
                <a:lnTo>
                  <a:pt x="1924" y="873"/>
                </a:lnTo>
                <a:lnTo>
                  <a:pt x="1924" y="870"/>
                </a:lnTo>
                <a:lnTo>
                  <a:pt x="1924" y="867"/>
                </a:lnTo>
                <a:lnTo>
                  <a:pt x="1924" y="848"/>
                </a:lnTo>
                <a:lnTo>
                  <a:pt x="1921" y="850"/>
                </a:lnTo>
                <a:lnTo>
                  <a:pt x="1915" y="851"/>
                </a:lnTo>
                <a:lnTo>
                  <a:pt x="1903" y="854"/>
                </a:lnTo>
                <a:lnTo>
                  <a:pt x="1890" y="856"/>
                </a:lnTo>
                <a:lnTo>
                  <a:pt x="1884" y="857"/>
                </a:lnTo>
                <a:lnTo>
                  <a:pt x="1879" y="859"/>
                </a:lnTo>
                <a:lnTo>
                  <a:pt x="1874" y="861"/>
                </a:lnTo>
                <a:lnTo>
                  <a:pt x="1870" y="863"/>
                </a:lnTo>
                <a:lnTo>
                  <a:pt x="1866" y="866"/>
                </a:lnTo>
                <a:lnTo>
                  <a:pt x="1864" y="870"/>
                </a:lnTo>
                <a:lnTo>
                  <a:pt x="1863" y="872"/>
                </a:lnTo>
                <a:lnTo>
                  <a:pt x="1862" y="874"/>
                </a:lnTo>
                <a:lnTo>
                  <a:pt x="1862" y="879"/>
                </a:lnTo>
                <a:lnTo>
                  <a:pt x="1862" y="884"/>
                </a:lnTo>
                <a:lnTo>
                  <a:pt x="1863" y="888"/>
                </a:lnTo>
                <a:lnTo>
                  <a:pt x="1865" y="890"/>
                </a:lnTo>
                <a:lnTo>
                  <a:pt x="1866" y="891"/>
                </a:lnTo>
                <a:lnTo>
                  <a:pt x="1869" y="894"/>
                </a:lnTo>
                <a:lnTo>
                  <a:pt x="1873" y="896"/>
                </a:lnTo>
                <a:lnTo>
                  <a:pt x="1875" y="897"/>
                </a:lnTo>
                <a:lnTo>
                  <a:pt x="1877" y="898"/>
                </a:lnTo>
                <a:lnTo>
                  <a:pt x="1882" y="899"/>
                </a:lnTo>
                <a:lnTo>
                  <a:pt x="1888" y="899"/>
                </a:lnTo>
                <a:close/>
                <a:moveTo>
                  <a:pt x="2063" y="930"/>
                </a:moveTo>
                <a:lnTo>
                  <a:pt x="2013" y="930"/>
                </a:lnTo>
                <a:lnTo>
                  <a:pt x="2013" y="694"/>
                </a:lnTo>
                <a:lnTo>
                  <a:pt x="2063" y="694"/>
                </a:lnTo>
                <a:lnTo>
                  <a:pt x="2063" y="930"/>
                </a:lnTo>
                <a:close/>
                <a:moveTo>
                  <a:pt x="2197" y="753"/>
                </a:moveTo>
                <a:lnTo>
                  <a:pt x="2197" y="790"/>
                </a:lnTo>
                <a:lnTo>
                  <a:pt x="2164" y="790"/>
                </a:lnTo>
                <a:lnTo>
                  <a:pt x="2164" y="876"/>
                </a:lnTo>
                <a:lnTo>
                  <a:pt x="2164" y="880"/>
                </a:lnTo>
                <a:lnTo>
                  <a:pt x="2165" y="884"/>
                </a:lnTo>
                <a:lnTo>
                  <a:pt x="2166" y="886"/>
                </a:lnTo>
                <a:lnTo>
                  <a:pt x="2167" y="887"/>
                </a:lnTo>
                <a:lnTo>
                  <a:pt x="2169" y="889"/>
                </a:lnTo>
                <a:lnTo>
                  <a:pt x="2171" y="891"/>
                </a:lnTo>
                <a:lnTo>
                  <a:pt x="2174" y="892"/>
                </a:lnTo>
                <a:lnTo>
                  <a:pt x="2177" y="893"/>
                </a:lnTo>
                <a:lnTo>
                  <a:pt x="2181" y="893"/>
                </a:lnTo>
                <a:lnTo>
                  <a:pt x="2188" y="892"/>
                </a:lnTo>
                <a:lnTo>
                  <a:pt x="2193" y="891"/>
                </a:lnTo>
                <a:lnTo>
                  <a:pt x="2201" y="928"/>
                </a:lnTo>
                <a:lnTo>
                  <a:pt x="2190" y="930"/>
                </a:lnTo>
                <a:lnTo>
                  <a:pt x="2183" y="932"/>
                </a:lnTo>
                <a:lnTo>
                  <a:pt x="2174" y="932"/>
                </a:lnTo>
                <a:lnTo>
                  <a:pt x="2168" y="932"/>
                </a:lnTo>
                <a:lnTo>
                  <a:pt x="2161" y="932"/>
                </a:lnTo>
                <a:lnTo>
                  <a:pt x="2156" y="931"/>
                </a:lnTo>
                <a:lnTo>
                  <a:pt x="2150" y="930"/>
                </a:lnTo>
                <a:lnTo>
                  <a:pt x="2145" y="928"/>
                </a:lnTo>
                <a:lnTo>
                  <a:pt x="2140" y="926"/>
                </a:lnTo>
                <a:lnTo>
                  <a:pt x="2135" y="924"/>
                </a:lnTo>
                <a:lnTo>
                  <a:pt x="2131" y="921"/>
                </a:lnTo>
                <a:lnTo>
                  <a:pt x="2127" y="917"/>
                </a:lnTo>
                <a:lnTo>
                  <a:pt x="2124" y="914"/>
                </a:lnTo>
                <a:lnTo>
                  <a:pt x="2121" y="909"/>
                </a:lnTo>
                <a:lnTo>
                  <a:pt x="2119" y="905"/>
                </a:lnTo>
                <a:lnTo>
                  <a:pt x="2117" y="900"/>
                </a:lnTo>
                <a:lnTo>
                  <a:pt x="2116" y="894"/>
                </a:lnTo>
                <a:lnTo>
                  <a:pt x="2115" y="888"/>
                </a:lnTo>
                <a:lnTo>
                  <a:pt x="2115" y="882"/>
                </a:lnTo>
                <a:lnTo>
                  <a:pt x="2115" y="790"/>
                </a:lnTo>
                <a:lnTo>
                  <a:pt x="2091" y="790"/>
                </a:lnTo>
                <a:lnTo>
                  <a:pt x="2091" y="753"/>
                </a:lnTo>
                <a:lnTo>
                  <a:pt x="2115" y="753"/>
                </a:lnTo>
                <a:lnTo>
                  <a:pt x="2115" y="711"/>
                </a:lnTo>
                <a:lnTo>
                  <a:pt x="2164" y="711"/>
                </a:lnTo>
                <a:lnTo>
                  <a:pt x="2164" y="753"/>
                </a:lnTo>
                <a:lnTo>
                  <a:pt x="2197" y="753"/>
                </a:lnTo>
                <a:close/>
                <a:moveTo>
                  <a:pt x="2304" y="933"/>
                </a:moveTo>
                <a:lnTo>
                  <a:pt x="2291" y="933"/>
                </a:lnTo>
                <a:lnTo>
                  <a:pt x="2285" y="932"/>
                </a:lnTo>
                <a:lnTo>
                  <a:pt x="2279" y="930"/>
                </a:lnTo>
                <a:lnTo>
                  <a:pt x="2268" y="927"/>
                </a:lnTo>
                <a:lnTo>
                  <a:pt x="2263" y="925"/>
                </a:lnTo>
                <a:lnTo>
                  <a:pt x="2258" y="922"/>
                </a:lnTo>
                <a:lnTo>
                  <a:pt x="2249" y="916"/>
                </a:lnTo>
                <a:lnTo>
                  <a:pt x="2245" y="912"/>
                </a:lnTo>
                <a:lnTo>
                  <a:pt x="2241" y="908"/>
                </a:lnTo>
                <a:lnTo>
                  <a:pt x="2234" y="900"/>
                </a:lnTo>
                <a:lnTo>
                  <a:pt x="2231" y="895"/>
                </a:lnTo>
                <a:lnTo>
                  <a:pt x="2228" y="890"/>
                </a:lnTo>
                <a:lnTo>
                  <a:pt x="2223" y="879"/>
                </a:lnTo>
                <a:lnTo>
                  <a:pt x="2221" y="874"/>
                </a:lnTo>
                <a:lnTo>
                  <a:pt x="2220" y="868"/>
                </a:lnTo>
                <a:lnTo>
                  <a:pt x="2219" y="862"/>
                </a:lnTo>
                <a:lnTo>
                  <a:pt x="2218" y="855"/>
                </a:lnTo>
                <a:lnTo>
                  <a:pt x="2218" y="849"/>
                </a:lnTo>
                <a:lnTo>
                  <a:pt x="2217" y="842"/>
                </a:lnTo>
                <a:lnTo>
                  <a:pt x="2218" y="835"/>
                </a:lnTo>
                <a:lnTo>
                  <a:pt x="2218" y="829"/>
                </a:lnTo>
                <a:lnTo>
                  <a:pt x="2219" y="823"/>
                </a:lnTo>
                <a:lnTo>
                  <a:pt x="2220" y="816"/>
                </a:lnTo>
                <a:lnTo>
                  <a:pt x="2223" y="805"/>
                </a:lnTo>
                <a:lnTo>
                  <a:pt x="2225" y="799"/>
                </a:lnTo>
                <a:lnTo>
                  <a:pt x="2228" y="794"/>
                </a:lnTo>
                <a:lnTo>
                  <a:pt x="2234" y="785"/>
                </a:lnTo>
                <a:lnTo>
                  <a:pt x="2237" y="780"/>
                </a:lnTo>
                <a:lnTo>
                  <a:pt x="2241" y="776"/>
                </a:lnTo>
                <a:lnTo>
                  <a:pt x="2245" y="772"/>
                </a:lnTo>
                <a:lnTo>
                  <a:pt x="2249" y="769"/>
                </a:lnTo>
                <a:lnTo>
                  <a:pt x="2253" y="765"/>
                </a:lnTo>
                <a:lnTo>
                  <a:pt x="2258" y="762"/>
                </a:lnTo>
                <a:lnTo>
                  <a:pt x="2263" y="760"/>
                </a:lnTo>
                <a:lnTo>
                  <a:pt x="2268" y="757"/>
                </a:lnTo>
                <a:lnTo>
                  <a:pt x="2274" y="755"/>
                </a:lnTo>
                <a:lnTo>
                  <a:pt x="2279" y="754"/>
                </a:lnTo>
                <a:lnTo>
                  <a:pt x="2285" y="752"/>
                </a:lnTo>
                <a:lnTo>
                  <a:pt x="2291" y="752"/>
                </a:lnTo>
                <a:lnTo>
                  <a:pt x="2304" y="751"/>
                </a:lnTo>
                <a:lnTo>
                  <a:pt x="2317" y="752"/>
                </a:lnTo>
                <a:lnTo>
                  <a:pt x="2323" y="752"/>
                </a:lnTo>
                <a:lnTo>
                  <a:pt x="2329" y="754"/>
                </a:lnTo>
                <a:lnTo>
                  <a:pt x="2340" y="757"/>
                </a:lnTo>
                <a:lnTo>
                  <a:pt x="2346" y="760"/>
                </a:lnTo>
                <a:lnTo>
                  <a:pt x="2351" y="762"/>
                </a:lnTo>
                <a:lnTo>
                  <a:pt x="2360" y="769"/>
                </a:lnTo>
                <a:lnTo>
                  <a:pt x="2364" y="772"/>
                </a:lnTo>
                <a:lnTo>
                  <a:pt x="2368" y="776"/>
                </a:lnTo>
                <a:lnTo>
                  <a:pt x="2375" y="785"/>
                </a:lnTo>
                <a:lnTo>
                  <a:pt x="2378" y="789"/>
                </a:lnTo>
                <a:lnTo>
                  <a:pt x="2381" y="794"/>
                </a:lnTo>
                <a:lnTo>
                  <a:pt x="2385" y="805"/>
                </a:lnTo>
                <a:lnTo>
                  <a:pt x="2387" y="811"/>
                </a:lnTo>
                <a:lnTo>
                  <a:pt x="2389" y="816"/>
                </a:lnTo>
                <a:lnTo>
                  <a:pt x="2390" y="823"/>
                </a:lnTo>
                <a:lnTo>
                  <a:pt x="2391" y="829"/>
                </a:lnTo>
                <a:lnTo>
                  <a:pt x="2391" y="835"/>
                </a:lnTo>
                <a:lnTo>
                  <a:pt x="2391" y="842"/>
                </a:lnTo>
                <a:lnTo>
                  <a:pt x="2391" y="849"/>
                </a:lnTo>
                <a:lnTo>
                  <a:pt x="2391" y="855"/>
                </a:lnTo>
                <a:lnTo>
                  <a:pt x="2390" y="862"/>
                </a:lnTo>
                <a:lnTo>
                  <a:pt x="2389" y="868"/>
                </a:lnTo>
                <a:lnTo>
                  <a:pt x="2385" y="879"/>
                </a:lnTo>
                <a:lnTo>
                  <a:pt x="2383" y="885"/>
                </a:lnTo>
                <a:lnTo>
                  <a:pt x="2381" y="890"/>
                </a:lnTo>
                <a:lnTo>
                  <a:pt x="2375" y="900"/>
                </a:lnTo>
                <a:lnTo>
                  <a:pt x="2372" y="904"/>
                </a:lnTo>
                <a:lnTo>
                  <a:pt x="2368" y="908"/>
                </a:lnTo>
                <a:lnTo>
                  <a:pt x="2364" y="912"/>
                </a:lnTo>
                <a:lnTo>
                  <a:pt x="2360" y="916"/>
                </a:lnTo>
                <a:lnTo>
                  <a:pt x="2355" y="919"/>
                </a:lnTo>
                <a:lnTo>
                  <a:pt x="2351" y="922"/>
                </a:lnTo>
                <a:lnTo>
                  <a:pt x="2346" y="925"/>
                </a:lnTo>
                <a:lnTo>
                  <a:pt x="2340" y="927"/>
                </a:lnTo>
                <a:lnTo>
                  <a:pt x="2335" y="929"/>
                </a:lnTo>
                <a:lnTo>
                  <a:pt x="2329" y="930"/>
                </a:lnTo>
                <a:lnTo>
                  <a:pt x="2323" y="932"/>
                </a:lnTo>
                <a:lnTo>
                  <a:pt x="2317" y="933"/>
                </a:lnTo>
                <a:lnTo>
                  <a:pt x="2304" y="933"/>
                </a:lnTo>
                <a:close/>
                <a:moveTo>
                  <a:pt x="2305" y="895"/>
                </a:moveTo>
                <a:lnTo>
                  <a:pt x="2309" y="895"/>
                </a:lnTo>
                <a:lnTo>
                  <a:pt x="2313" y="894"/>
                </a:lnTo>
                <a:lnTo>
                  <a:pt x="2317" y="893"/>
                </a:lnTo>
                <a:lnTo>
                  <a:pt x="2321" y="892"/>
                </a:lnTo>
                <a:lnTo>
                  <a:pt x="2324" y="889"/>
                </a:lnTo>
                <a:lnTo>
                  <a:pt x="2327" y="887"/>
                </a:lnTo>
                <a:lnTo>
                  <a:pt x="2330" y="884"/>
                </a:lnTo>
                <a:lnTo>
                  <a:pt x="2332" y="880"/>
                </a:lnTo>
                <a:lnTo>
                  <a:pt x="2334" y="876"/>
                </a:lnTo>
                <a:lnTo>
                  <a:pt x="2336" y="872"/>
                </a:lnTo>
                <a:lnTo>
                  <a:pt x="2338" y="868"/>
                </a:lnTo>
                <a:lnTo>
                  <a:pt x="2339" y="863"/>
                </a:lnTo>
                <a:lnTo>
                  <a:pt x="2341" y="853"/>
                </a:lnTo>
                <a:lnTo>
                  <a:pt x="2341" y="847"/>
                </a:lnTo>
                <a:lnTo>
                  <a:pt x="2342" y="842"/>
                </a:lnTo>
                <a:lnTo>
                  <a:pt x="2341" y="831"/>
                </a:lnTo>
                <a:lnTo>
                  <a:pt x="2339" y="821"/>
                </a:lnTo>
                <a:lnTo>
                  <a:pt x="2338" y="816"/>
                </a:lnTo>
                <a:lnTo>
                  <a:pt x="2336" y="812"/>
                </a:lnTo>
                <a:lnTo>
                  <a:pt x="2332" y="803"/>
                </a:lnTo>
                <a:lnTo>
                  <a:pt x="2330" y="800"/>
                </a:lnTo>
                <a:lnTo>
                  <a:pt x="2327" y="797"/>
                </a:lnTo>
                <a:lnTo>
                  <a:pt x="2324" y="794"/>
                </a:lnTo>
                <a:lnTo>
                  <a:pt x="2321" y="792"/>
                </a:lnTo>
                <a:lnTo>
                  <a:pt x="2317" y="790"/>
                </a:lnTo>
                <a:lnTo>
                  <a:pt x="2313" y="789"/>
                </a:lnTo>
                <a:lnTo>
                  <a:pt x="2309" y="788"/>
                </a:lnTo>
                <a:lnTo>
                  <a:pt x="2305" y="788"/>
                </a:lnTo>
                <a:lnTo>
                  <a:pt x="2300" y="788"/>
                </a:lnTo>
                <a:lnTo>
                  <a:pt x="2296" y="789"/>
                </a:lnTo>
                <a:lnTo>
                  <a:pt x="2292" y="790"/>
                </a:lnTo>
                <a:lnTo>
                  <a:pt x="2288" y="792"/>
                </a:lnTo>
                <a:lnTo>
                  <a:pt x="2285" y="794"/>
                </a:lnTo>
                <a:lnTo>
                  <a:pt x="2282" y="797"/>
                </a:lnTo>
                <a:lnTo>
                  <a:pt x="2279" y="800"/>
                </a:lnTo>
                <a:lnTo>
                  <a:pt x="2277" y="803"/>
                </a:lnTo>
                <a:lnTo>
                  <a:pt x="2272" y="812"/>
                </a:lnTo>
                <a:lnTo>
                  <a:pt x="2271" y="816"/>
                </a:lnTo>
                <a:lnTo>
                  <a:pt x="2270" y="821"/>
                </a:lnTo>
                <a:lnTo>
                  <a:pt x="2269" y="826"/>
                </a:lnTo>
                <a:lnTo>
                  <a:pt x="2268" y="831"/>
                </a:lnTo>
                <a:lnTo>
                  <a:pt x="2267" y="836"/>
                </a:lnTo>
                <a:lnTo>
                  <a:pt x="2267" y="842"/>
                </a:lnTo>
                <a:lnTo>
                  <a:pt x="2268" y="853"/>
                </a:lnTo>
                <a:lnTo>
                  <a:pt x="2270" y="863"/>
                </a:lnTo>
                <a:lnTo>
                  <a:pt x="2271" y="868"/>
                </a:lnTo>
                <a:lnTo>
                  <a:pt x="2272" y="872"/>
                </a:lnTo>
                <a:lnTo>
                  <a:pt x="2274" y="876"/>
                </a:lnTo>
                <a:lnTo>
                  <a:pt x="2277" y="880"/>
                </a:lnTo>
                <a:lnTo>
                  <a:pt x="2279" y="884"/>
                </a:lnTo>
                <a:lnTo>
                  <a:pt x="2282" y="887"/>
                </a:lnTo>
                <a:lnTo>
                  <a:pt x="2285" y="889"/>
                </a:lnTo>
                <a:lnTo>
                  <a:pt x="2288" y="892"/>
                </a:lnTo>
                <a:lnTo>
                  <a:pt x="2292" y="893"/>
                </a:lnTo>
                <a:lnTo>
                  <a:pt x="2296" y="894"/>
                </a:lnTo>
                <a:lnTo>
                  <a:pt x="2300" y="895"/>
                </a:lnTo>
                <a:lnTo>
                  <a:pt x="2305" y="895"/>
                </a:lnTo>
                <a:close/>
                <a:moveTo>
                  <a:pt x="2646" y="694"/>
                </a:moveTo>
                <a:lnTo>
                  <a:pt x="2696" y="694"/>
                </a:lnTo>
                <a:lnTo>
                  <a:pt x="2696" y="847"/>
                </a:lnTo>
                <a:lnTo>
                  <a:pt x="2696" y="854"/>
                </a:lnTo>
                <a:lnTo>
                  <a:pt x="2695" y="860"/>
                </a:lnTo>
                <a:lnTo>
                  <a:pt x="2694" y="866"/>
                </a:lnTo>
                <a:lnTo>
                  <a:pt x="2693" y="871"/>
                </a:lnTo>
                <a:lnTo>
                  <a:pt x="2691" y="877"/>
                </a:lnTo>
                <a:lnTo>
                  <a:pt x="2689" y="882"/>
                </a:lnTo>
                <a:lnTo>
                  <a:pt x="2686" y="887"/>
                </a:lnTo>
                <a:lnTo>
                  <a:pt x="2684" y="892"/>
                </a:lnTo>
                <a:lnTo>
                  <a:pt x="2680" y="897"/>
                </a:lnTo>
                <a:lnTo>
                  <a:pt x="2677" y="901"/>
                </a:lnTo>
                <a:lnTo>
                  <a:pt x="2673" y="906"/>
                </a:lnTo>
                <a:lnTo>
                  <a:pt x="2669" y="910"/>
                </a:lnTo>
                <a:lnTo>
                  <a:pt x="2664" y="913"/>
                </a:lnTo>
                <a:lnTo>
                  <a:pt x="2660" y="917"/>
                </a:lnTo>
                <a:lnTo>
                  <a:pt x="2655" y="920"/>
                </a:lnTo>
                <a:lnTo>
                  <a:pt x="2649" y="922"/>
                </a:lnTo>
                <a:lnTo>
                  <a:pt x="2638" y="927"/>
                </a:lnTo>
                <a:lnTo>
                  <a:pt x="2632" y="929"/>
                </a:lnTo>
                <a:lnTo>
                  <a:pt x="2626" y="930"/>
                </a:lnTo>
                <a:lnTo>
                  <a:pt x="2619" y="932"/>
                </a:lnTo>
                <a:lnTo>
                  <a:pt x="2612" y="932"/>
                </a:lnTo>
                <a:lnTo>
                  <a:pt x="2605" y="933"/>
                </a:lnTo>
                <a:lnTo>
                  <a:pt x="2598" y="933"/>
                </a:lnTo>
                <a:lnTo>
                  <a:pt x="2591" y="933"/>
                </a:lnTo>
                <a:lnTo>
                  <a:pt x="2584" y="932"/>
                </a:lnTo>
                <a:lnTo>
                  <a:pt x="2577" y="932"/>
                </a:lnTo>
                <a:lnTo>
                  <a:pt x="2571" y="930"/>
                </a:lnTo>
                <a:lnTo>
                  <a:pt x="2558" y="927"/>
                </a:lnTo>
                <a:lnTo>
                  <a:pt x="2552" y="925"/>
                </a:lnTo>
                <a:lnTo>
                  <a:pt x="2547" y="922"/>
                </a:lnTo>
                <a:lnTo>
                  <a:pt x="2541" y="920"/>
                </a:lnTo>
                <a:lnTo>
                  <a:pt x="2536" y="917"/>
                </a:lnTo>
                <a:lnTo>
                  <a:pt x="2527" y="910"/>
                </a:lnTo>
                <a:lnTo>
                  <a:pt x="2518" y="901"/>
                </a:lnTo>
                <a:lnTo>
                  <a:pt x="2515" y="897"/>
                </a:lnTo>
                <a:lnTo>
                  <a:pt x="2512" y="892"/>
                </a:lnTo>
                <a:lnTo>
                  <a:pt x="2509" y="887"/>
                </a:lnTo>
                <a:lnTo>
                  <a:pt x="2506" y="882"/>
                </a:lnTo>
                <a:lnTo>
                  <a:pt x="2504" y="877"/>
                </a:lnTo>
                <a:lnTo>
                  <a:pt x="2502" y="871"/>
                </a:lnTo>
                <a:lnTo>
                  <a:pt x="2501" y="866"/>
                </a:lnTo>
                <a:lnTo>
                  <a:pt x="2500" y="860"/>
                </a:lnTo>
                <a:lnTo>
                  <a:pt x="2500" y="854"/>
                </a:lnTo>
                <a:lnTo>
                  <a:pt x="2499" y="847"/>
                </a:lnTo>
                <a:lnTo>
                  <a:pt x="2499" y="694"/>
                </a:lnTo>
                <a:lnTo>
                  <a:pt x="2550" y="694"/>
                </a:lnTo>
                <a:lnTo>
                  <a:pt x="2550" y="843"/>
                </a:lnTo>
                <a:lnTo>
                  <a:pt x="2551" y="853"/>
                </a:lnTo>
                <a:lnTo>
                  <a:pt x="2552" y="857"/>
                </a:lnTo>
                <a:lnTo>
                  <a:pt x="2553" y="861"/>
                </a:lnTo>
                <a:lnTo>
                  <a:pt x="2555" y="865"/>
                </a:lnTo>
                <a:lnTo>
                  <a:pt x="2558" y="869"/>
                </a:lnTo>
                <a:lnTo>
                  <a:pt x="2560" y="873"/>
                </a:lnTo>
                <a:lnTo>
                  <a:pt x="2563" y="876"/>
                </a:lnTo>
                <a:lnTo>
                  <a:pt x="2567" y="879"/>
                </a:lnTo>
                <a:lnTo>
                  <a:pt x="2570" y="882"/>
                </a:lnTo>
                <a:lnTo>
                  <a:pt x="2574" y="884"/>
                </a:lnTo>
                <a:lnTo>
                  <a:pt x="2579" y="886"/>
                </a:lnTo>
                <a:lnTo>
                  <a:pt x="2583" y="887"/>
                </a:lnTo>
                <a:lnTo>
                  <a:pt x="2588" y="889"/>
                </a:lnTo>
                <a:lnTo>
                  <a:pt x="2598" y="889"/>
                </a:lnTo>
                <a:lnTo>
                  <a:pt x="2608" y="889"/>
                </a:lnTo>
                <a:lnTo>
                  <a:pt x="2613" y="887"/>
                </a:lnTo>
                <a:lnTo>
                  <a:pt x="2618" y="886"/>
                </a:lnTo>
                <a:lnTo>
                  <a:pt x="2622" y="884"/>
                </a:lnTo>
                <a:lnTo>
                  <a:pt x="2626" y="882"/>
                </a:lnTo>
                <a:lnTo>
                  <a:pt x="2629" y="879"/>
                </a:lnTo>
                <a:lnTo>
                  <a:pt x="2633" y="876"/>
                </a:lnTo>
                <a:lnTo>
                  <a:pt x="2636" y="873"/>
                </a:lnTo>
                <a:lnTo>
                  <a:pt x="2639" y="869"/>
                </a:lnTo>
                <a:lnTo>
                  <a:pt x="2641" y="865"/>
                </a:lnTo>
                <a:lnTo>
                  <a:pt x="2643" y="861"/>
                </a:lnTo>
                <a:lnTo>
                  <a:pt x="2644" y="857"/>
                </a:lnTo>
                <a:lnTo>
                  <a:pt x="2645" y="853"/>
                </a:lnTo>
                <a:lnTo>
                  <a:pt x="2646" y="848"/>
                </a:lnTo>
                <a:lnTo>
                  <a:pt x="2646" y="843"/>
                </a:lnTo>
                <a:lnTo>
                  <a:pt x="2646" y="694"/>
                </a:lnTo>
                <a:close/>
                <a:moveTo>
                  <a:pt x="2788" y="828"/>
                </a:moveTo>
                <a:lnTo>
                  <a:pt x="2788" y="930"/>
                </a:lnTo>
                <a:lnTo>
                  <a:pt x="2739" y="930"/>
                </a:lnTo>
                <a:lnTo>
                  <a:pt x="2739" y="753"/>
                </a:lnTo>
                <a:lnTo>
                  <a:pt x="2786" y="753"/>
                </a:lnTo>
                <a:lnTo>
                  <a:pt x="2786" y="784"/>
                </a:lnTo>
                <a:lnTo>
                  <a:pt x="2790" y="777"/>
                </a:lnTo>
                <a:lnTo>
                  <a:pt x="2796" y="770"/>
                </a:lnTo>
                <a:lnTo>
                  <a:pt x="2801" y="765"/>
                </a:lnTo>
                <a:lnTo>
                  <a:pt x="2808" y="760"/>
                </a:lnTo>
                <a:lnTo>
                  <a:pt x="2815" y="756"/>
                </a:lnTo>
                <a:lnTo>
                  <a:pt x="2819" y="754"/>
                </a:lnTo>
                <a:lnTo>
                  <a:pt x="2823" y="753"/>
                </a:lnTo>
                <a:lnTo>
                  <a:pt x="2832" y="751"/>
                </a:lnTo>
                <a:lnTo>
                  <a:pt x="2836" y="751"/>
                </a:lnTo>
                <a:lnTo>
                  <a:pt x="2841" y="751"/>
                </a:lnTo>
                <a:lnTo>
                  <a:pt x="2848" y="751"/>
                </a:lnTo>
                <a:lnTo>
                  <a:pt x="2854" y="752"/>
                </a:lnTo>
                <a:lnTo>
                  <a:pt x="2860" y="753"/>
                </a:lnTo>
                <a:lnTo>
                  <a:pt x="2866" y="755"/>
                </a:lnTo>
                <a:lnTo>
                  <a:pt x="2871" y="758"/>
                </a:lnTo>
                <a:lnTo>
                  <a:pt x="2876" y="761"/>
                </a:lnTo>
                <a:lnTo>
                  <a:pt x="2881" y="764"/>
                </a:lnTo>
                <a:lnTo>
                  <a:pt x="2885" y="769"/>
                </a:lnTo>
                <a:lnTo>
                  <a:pt x="2889" y="773"/>
                </a:lnTo>
                <a:lnTo>
                  <a:pt x="2893" y="778"/>
                </a:lnTo>
                <a:lnTo>
                  <a:pt x="2895" y="784"/>
                </a:lnTo>
                <a:lnTo>
                  <a:pt x="2897" y="787"/>
                </a:lnTo>
                <a:lnTo>
                  <a:pt x="2898" y="790"/>
                </a:lnTo>
                <a:lnTo>
                  <a:pt x="2900" y="796"/>
                </a:lnTo>
                <a:lnTo>
                  <a:pt x="2901" y="803"/>
                </a:lnTo>
                <a:lnTo>
                  <a:pt x="2902" y="810"/>
                </a:lnTo>
                <a:lnTo>
                  <a:pt x="2902" y="817"/>
                </a:lnTo>
                <a:lnTo>
                  <a:pt x="2902" y="930"/>
                </a:lnTo>
                <a:lnTo>
                  <a:pt x="2853" y="930"/>
                </a:lnTo>
                <a:lnTo>
                  <a:pt x="2853" y="826"/>
                </a:lnTo>
                <a:lnTo>
                  <a:pt x="2853" y="818"/>
                </a:lnTo>
                <a:lnTo>
                  <a:pt x="2852" y="815"/>
                </a:lnTo>
                <a:lnTo>
                  <a:pt x="2851" y="812"/>
                </a:lnTo>
                <a:lnTo>
                  <a:pt x="2848" y="806"/>
                </a:lnTo>
                <a:lnTo>
                  <a:pt x="2847" y="803"/>
                </a:lnTo>
                <a:lnTo>
                  <a:pt x="2845" y="801"/>
                </a:lnTo>
                <a:lnTo>
                  <a:pt x="2840" y="797"/>
                </a:lnTo>
                <a:lnTo>
                  <a:pt x="2837" y="795"/>
                </a:lnTo>
                <a:lnTo>
                  <a:pt x="2835" y="794"/>
                </a:lnTo>
                <a:lnTo>
                  <a:pt x="2829" y="792"/>
                </a:lnTo>
                <a:lnTo>
                  <a:pt x="2825" y="792"/>
                </a:lnTo>
                <a:lnTo>
                  <a:pt x="2822" y="792"/>
                </a:lnTo>
                <a:lnTo>
                  <a:pt x="2814" y="792"/>
                </a:lnTo>
                <a:lnTo>
                  <a:pt x="2808" y="794"/>
                </a:lnTo>
                <a:lnTo>
                  <a:pt x="2805" y="795"/>
                </a:lnTo>
                <a:lnTo>
                  <a:pt x="2802" y="797"/>
                </a:lnTo>
                <a:lnTo>
                  <a:pt x="2800" y="799"/>
                </a:lnTo>
                <a:lnTo>
                  <a:pt x="2797" y="801"/>
                </a:lnTo>
                <a:lnTo>
                  <a:pt x="2795" y="804"/>
                </a:lnTo>
                <a:lnTo>
                  <a:pt x="2793" y="806"/>
                </a:lnTo>
                <a:lnTo>
                  <a:pt x="2792" y="809"/>
                </a:lnTo>
                <a:lnTo>
                  <a:pt x="2790" y="812"/>
                </a:lnTo>
                <a:lnTo>
                  <a:pt x="2789" y="820"/>
                </a:lnTo>
                <a:lnTo>
                  <a:pt x="2788" y="824"/>
                </a:lnTo>
                <a:lnTo>
                  <a:pt x="2788" y="828"/>
                </a:lnTo>
                <a:close/>
                <a:moveTo>
                  <a:pt x="2966" y="730"/>
                </a:moveTo>
                <a:lnTo>
                  <a:pt x="2961" y="730"/>
                </a:lnTo>
                <a:lnTo>
                  <a:pt x="2956" y="729"/>
                </a:lnTo>
                <a:lnTo>
                  <a:pt x="2952" y="726"/>
                </a:lnTo>
                <a:lnTo>
                  <a:pt x="2948" y="723"/>
                </a:lnTo>
                <a:lnTo>
                  <a:pt x="2944" y="719"/>
                </a:lnTo>
                <a:lnTo>
                  <a:pt x="2942" y="715"/>
                </a:lnTo>
                <a:lnTo>
                  <a:pt x="2940" y="710"/>
                </a:lnTo>
                <a:lnTo>
                  <a:pt x="2940" y="705"/>
                </a:lnTo>
                <a:lnTo>
                  <a:pt x="2940" y="701"/>
                </a:lnTo>
                <a:lnTo>
                  <a:pt x="2942" y="696"/>
                </a:lnTo>
                <a:lnTo>
                  <a:pt x="2944" y="692"/>
                </a:lnTo>
                <a:lnTo>
                  <a:pt x="2948" y="688"/>
                </a:lnTo>
                <a:lnTo>
                  <a:pt x="2952" y="685"/>
                </a:lnTo>
                <a:lnTo>
                  <a:pt x="2956" y="683"/>
                </a:lnTo>
                <a:lnTo>
                  <a:pt x="2961" y="681"/>
                </a:lnTo>
                <a:lnTo>
                  <a:pt x="2966" y="681"/>
                </a:lnTo>
                <a:lnTo>
                  <a:pt x="2972" y="681"/>
                </a:lnTo>
                <a:lnTo>
                  <a:pt x="2977" y="683"/>
                </a:lnTo>
                <a:lnTo>
                  <a:pt x="2982" y="685"/>
                </a:lnTo>
                <a:lnTo>
                  <a:pt x="2986" y="688"/>
                </a:lnTo>
                <a:lnTo>
                  <a:pt x="2990" y="692"/>
                </a:lnTo>
                <a:lnTo>
                  <a:pt x="2992" y="696"/>
                </a:lnTo>
                <a:lnTo>
                  <a:pt x="2994" y="701"/>
                </a:lnTo>
                <a:lnTo>
                  <a:pt x="2994" y="705"/>
                </a:lnTo>
                <a:lnTo>
                  <a:pt x="2994" y="710"/>
                </a:lnTo>
                <a:lnTo>
                  <a:pt x="2992" y="715"/>
                </a:lnTo>
                <a:lnTo>
                  <a:pt x="2990" y="719"/>
                </a:lnTo>
                <a:lnTo>
                  <a:pt x="2986" y="723"/>
                </a:lnTo>
                <a:lnTo>
                  <a:pt x="2982" y="726"/>
                </a:lnTo>
                <a:lnTo>
                  <a:pt x="2977" y="729"/>
                </a:lnTo>
                <a:lnTo>
                  <a:pt x="2972" y="730"/>
                </a:lnTo>
                <a:lnTo>
                  <a:pt x="2966" y="730"/>
                </a:lnTo>
                <a:close/>
                <a:moveTo>
                  <a:pt x="2942" y="753"/>
                </a:moveTo>
                <a:lnTo>
                  <a:pt x="2992" y="753"/>
                </a:lnTo>
                <a:lnTo>
                  <a:pt x="2992" y="930"/>
                </a:lnTo>
                <a:lnTo>
                  <a:pt x="2942" y="930"/>
                </a:lnTo>
                <a:lnTo>
                  <a:pt x="2942" y="753"/>
                </a:lnTo>
                <a:close/>
                <a:moveTo>
                  <a:pt x="3195" y="753"/>
                </a:moveTo>
                <a:lnTo>
                  <a:pt x="3134" y="930"/>
                </a:lnTo>
                <a:lnTo>
                  <a:pt x="3078" y="930"/>
                </a:lnTo>
                <a:lnTo>
                  <a:pt x="3017" y="753"/>
                </a:lnTo>
                <a:lnTo>
                  <a:pt x="3068" y="753"/>
                </a:lnTo>
                <a:lnTo>
                  <a:pt x="3105" y="880"/>
                </a:lnTo>
                <a:lnTo>
                  <a:pt x="3143" y="753"/>
                </a:lnTo>
                <a:lnTo>
                  <a:pt x="3195" y="753"/>
                </a:lnTo>
                <a:close/>
                <a:moveTo>
                  <a:pt x="3294" y="933"/>
                </a:moveTo>
                <a:lnTo>
                  <a:pt x="3287" y="933"/>
                </a:lnTo>
                <a:lnTo>
                  <a:pt x="3280" y="933"/>
                </a:lnTo>
                <a:lnTo>
                  <a:pt x="3268" y="931"/>
                </a:lnTo>
                <a:lnTo>
                  <a:pt x="3263" y="929"/>
                </a:lnTo>
                <a:lnTo>
                  <a:pt x="3257" y="927"/>
                </a:lnTo>
                <a:lnTo>
                  <a:pt x="3247" y="922"/>
                </a:lnTo>
                <a:lnTo>
                  <a:pt x="3242" y="919"/>
                </a:lnTo>
                <a:lnTo>
                  <a:pt x="3237" y="916"/>
                </a:lnTo>
                <a:lnTo>
                  <a:pt x="3233" y="913"/>
                </a:lnTo>
                <a:lnTo>
                  <a:pt x="3229" y="909"/>
                </a:lnTo>
                <a:lnTo>
                  <a:pt x="3222" y="900"/>
                </a:lnTo>
                <a:lnTo>
                  <a:pt x="3219" y="896"/>
                </a:lnTo>
                <a:lnTo>
                  <a:pt x="3216" y="891"/>
                </a:lnTo>
                <a:lnTo>
                  <a:pt x="3212" y="880"/>
                </a:lnTo>
                <a:lnTo>
                  <a:pt x="3210" y="874"/>
                </a:lnTo>
                <a:lnTo>
                  <a:pt x="3209" y="868"/>
                </a:lnTo>
                <a:lnTo>
                  <a:pt x="3207" y="862"/>
                </a:lnTo>
                <a:lnTo>
                  <a:pt x="3207" y="856"/>
                </a:lnTo>
                <a:lnTo>
                  <a:pt x="3206" y="849"/>
                </a:lnTo>
                <a:lnTo>
                  <a:pt x="3206" y="842"/>
                </a:lnTo>
                <a:lnTo>
                  <a:pt x="3206" y="836"/>
                </a:lnTo>
                <a:lnTo>
                  <a:pt x="3207" y="829"/>
                </a:lnTo>
                <a:lnTo>
                  <a:pt x="3207" y="823"/>
                </a:lnTo>
                <a:lnTo>
                  <a:pt x="3209" y="817"/>
                </a:lnTo>
                <a:lnTo>
                  <a:pt x="3212" y="805"/>
                </a:lnTo>
                <a:lnTo>
                  <a:pt x="3214" y="800"/>
                </a:lnTo>
                <a:lnTo>
                  <a:pt x="3216" y="794"/>
                </a:lnTo>
                <a:lnTo>
                  <a:pt x="3222" y="785"/>
                </a:lnTo>
                <a:lnTo>
                  <a:pt x="3226" y="780"/>
                </a:lnTo>
                <a:lnTo>
                  <a:pt x="3229" y="776"/>
                </a:lnTo>
                <a:lnTo>
                  <a:pt x="3233" y="772"/>
                </a:lnTo>
                <a:lnTo>
                  <a:pt x="3237" y="769"/>
                </a:lnTo>
                <a:lnTo>
                  <a:pt x="3246" y="762"/>
                </a:lnTo>
                <a:lnTo>
                  <a:pt x="3251" y="760"/>
                </a:lnTo>
                <a:lnTo>
                  <a:pt x="3256" y="757"/>
                </a:lnTo>
                <a:lnTo>
                  <a:pt x="3262" y="755"/>
                </a:lnTo>
                <a:lnTo>
                  <a:pt x="3267" y="754"/>
                </a:lnTo>
                <a:lnTo>
                  <a:pt x="3273" y="752"/>
                </a:lnTo>
                <a:lnTo>
                  <a:pt x="3279" y="752"/>
                </a:lnTo>
                <a:lnTo>
                  <a:pt x="3292" y="751"/>
                </a:lnTo>
                <a:lnTo>
                  <a:pt x="3303" y="751"/>
                </a:lnTo>
                <a:lnTo>
                  <a:pt x="3314" y="753"/>
                </a:lnTo>
                <a:lnTo>
                  <a:pt x="3319" y="755"/>
                </a:lnTo>
                <a:lnTo>
                  <a:pt x="3324" y="756"/>
                </a:lnTo>
                <a:lnTo>
                  <a:pt x="3334" y="761"/>
                </a:lnTo>
                <a:lnTo>
                  <a:pt x="3343" y="766"/>
                </a:lnTo>
                <a:lnTo>
                  <a:pt x="3347" y="770"/>
                </a:lnTo>
                <a:lnTo>
                  <a:pt x="3351" y="773"/>
                </a:lnTo>
                <a:lnTo>
                  <a:pt x="3358" y="781"/>
                </a:lnTo>
                <a:lnTo>
                  <a:pt x="3361" y="786"/>
                </a:lnTo>
                <a:lnTo>
                  <a:pt x="3364" y="791"/>
                </a:lnTo>
                <a:lnTo>
                  <a:pt x="3366" y="796"/>
                </a:lnTo>
                <a:lnTo>
                  <a:pt x="3368" y="801"/>
                </a:lnTo>
                <a:lnTo>
                  <a:pt x="3370" y="807"/>
                </a:lnTo>
                <a:lnTo>
                  <a:pt x="3372" y="813"/>
                </a:lnTo>
                <a:lnTo>
                  <a:pt x="3373" y="819"/>
                </a:lnTo>
                <a:lnTo>
                  <a:pt x="3374" y="826"/>
                </a:lnTo>
                <a:lnTo>
                  <a:pt x="3374" y="833"/>
                </a:lnTo>
                <a:lnTo>
                  <a:pt x="3375" y="841"/>
                </a:lnTo>
                <a:lnTo>
                  <a:pt x="3375" y="854"/>
                </a:lnTo>
                <a:lnTo>
                  <a:pt x="3254" y="854"/>
                </a:lnTo>
                <a:lnTo>
                  <a:pt x="3254" y="859"/>
                </a:lnTo>
                <a:lnTo>
                  <a:pt x="3255" y="863"/>
                </a:lnTo>
                <a:lnTo>
                  <a:pt x="3256" y="868"/>
                </a:lnTo>
                <a:lnTo>
                  <a:pt x="3257" y="872"/>
                </a:lnTo>
                <a:lnTo>
                  <a:pt x="3260" y="879"/>
                </a:lnTo>
                <a:lnTo>
                  <a:pt x="3263" y="882"/>
                </a:lnTo>
                <a:lnTo>
                  <a:pt x="3265" y="885"/>
                </a:lnTo>
                <a:lnTo>
                  <a:pt x="3268" y="888"/>
                </a:lnTo>
                <a:lnTo>
                  <a:pt x="3271" y="890"/>
                </a:lnTo>
                <a:lnTo>
                  <a:pt x="3274" y="892"/>
                </a:lnTo>
                <a:lnTo>
                  <a:pt x="3278" y="894"/>
                </a:lnTo>
                <a:lnTo>
                  <a:pt x="3282" y="895"/>
                </a:lnTo>
                <a:lnTo>
                  <a:pt x="3286" y="896"/>
                </a:lnTo>
                <a:lnTo>
                  <a:pt x="3294" y="897"/>
                </a:lnTo>
                <a:lnTo>
                  <a:pt x="3300" y="896"/>
                </a:lnTo>
                <a:lnTo>
                  <a:pt x="3306" y="895"/>
                </a:lnTo>
                <a:lnTo>
                  <a:pt x="3311" y="894"/>
                </a:lnTo>
                <a:lnTo>
                  <a:pt x="3316" y="892"/>
                </a:lnTo>
                <a:lnTo>
                  <a:pt x="3318" y="890"/>
                </a:lnTo>
                <a:lnTo>
                  <a:pt x="3320" y="889"/>
                </a:lnTo>
                <a:lnTo>
                  <a:pt x="3323" y="885"/>
                </a:lnTo>
                <a:lnTo>
                  <a:pt x="3326" y="881"/>
                </a:lnTo>
                <a:lnTo>
                  <a:pt x="3328" y="876"/>
                </a:lnTo>
                <a:lnTo>
                  <a:pt x="3374" y="879"/>
                </a:lnTo>
                <a:lnTo>
                  <a:pt x="3372" y="885"/>
                </a:lnTo>
                <a:lnTo>
                  <a:pt x="3370" y="891"/>
                </a:lnTo>
                <a:lnTo>
                  <a:pt x="3367" y="896"/>
                </a:lnTo>
                <a:lnTo>
                  <a:pt x="3364" y="901"/>
                </a:lnTo>
                <a:lnTo>
                  <a:pt x="3361" y="906"/>
                </a:lnTo>
                <a:lnTo>
                  <a:pt x="3357" y="911"/>
                </a:lnTo>
                <a:lnTo>
                  <a:pt x="3352" y="915"/>
                </a:lnTo>
                <a:lnTo>
                  <a:pt x="3347" y="919"/>
                </a:lnTo>
                <a:lnTo>
                  <a:pt x="3342" y="922"/>
                </a:lnTo>
                <a:lnTo>
                  <a:pt x="3336" y="925"/>
                </a:lnTo>
                <a:lnTo>
                  <a:pt x="3330" y="928"/>
                </a:lnTo>
                <a:lnTo>
                  <a:pt x="3323" y="930"/>
                </a:lnTo>
                <a:lnTo>
                  <a:pt x="3320" y="930"/>
                </a:lnTo>
                <a:lnTo>
                  <a:pt x="3316" y="931"/>
                </a:lnTo>
                <a:lnTo>
                  <a:pt x="3309" y="932"/>
                </a:lnTo>
                <a:lnTo>
                  <a:pt x="3302" y="933"/>
                </a:lnTo>
                <a:lnTo>
                  <a:pt x="3294" y="933"/>
                </a:lnTo>
                <a:close/>
                <a:moveTo>
                  <a:pt x="3254" y="824"/>
                </a:moveTo>
                <a:lnTo>
                  <a:pt x="3329" y="824"/>
                </a:lnTo>
                <a:lnTo>
                  <a:pt x="3328" y="820"/>
                </a:lnTo>
                <a:lnTo>
                  <a:pt x="3328" y="816"/>
                </a:lnTo>
                <a:lnTo>
                  <a:pt x="3327" y="813"/>
                </a:lnTo>
                <a:lnTo>
                  <a:pt x="3326" y="809"/>
                </a:lnTo>
                <a:lnTo>
                  <a:pt x="3324" y="806"/>
                </a:lnTo>
                <a:lnTo>
                  <a:pt x="3323" y="803"/>
                </a:lnTo>
                <a:lnTo>
                  <a:pt x="3321" y="800"/>
                </a:lnTo>
                <a:lnTo>
                  <a:pt x="3318" y="798"/>
                </a:lnTo>
                <a:lnTo>
                  <a:pt x="3313" y="793"/>
                </a:lnTo>
                <a:lnTo>
                  <a:pt x="3307" y="790"/>
                </a:lnTo>
                <a:lnTo>
                  <a:pt x="3300" y="788"/>
                </a:lnTo>
                <a:lnTo>
                  <a:pt x="3292" y="787"/>
                </a:lnTo>
                <a:lnTo>
                  <a:pt x="3285" y="788"/>
                </a:lnTo>
                <a:lnTo>
                  <a:pt x="3281" y="789"/>
                </a:lnTo>
                <a:lnTo>
                  <a:pt x="3278" y="790"/>
                </a:lnTo>
                <a:lnTo>
                  <a:pt x="3271" y="793"/>
                </a:lnTo>
                <a:lnTo>
                  <a:pt x="3268" y="796"/>
                </a:lnTo>
                <a:lnTo>
                  <a:pt x="3266" y="798"/>
                </a:lnTo>
                <a:lnTo>
                  <a:pt x="3261" y="804"/>
                </a:lnTo>
                <a:lnTo>
                  <a:pt x="3258" y="810"/>
                </a:lnTo>
                <a:lnTo>
                  <a:pt x="3256" y="813"/>
                </a:lnTo>
                <a:lnTo>
                  <a:pt x="3255" y="816"/>
                </a:lnTo>
                <a:lnTo>
                  <a:pt x="3254" y="824"/>
                </a:lnTo>
                <a:close/>
                <a:moveTo>
                  <a:pt x="3409" y="930"/>
                </a:moveTo>
                <a:lnTo>
                  <a:pt x="3409" y="753"/>
                </a:lnTo>
                <a:lnTo>
                  <a:pt x="3457" y="753"/>
                </a:lnTo>
                <a:lnTo>
                  <a:pt x="3457" y="784"/>
                </a:lnTo>
                <a:lnTo>
                  <a:pt x="3461" y="776"/>
                </a:lnTo>
                <a:lnTo>
                  <a:pt x="3465" y="769"/>
                </a:lnTo>
                <a:lnTo>
                  <a:pt x="3470" y="764"/>
                </a:lnTo>
                <a:lnTo>
                  <a:pt x="3475" y="759"/>
                </a:lnTo>
                <a:lnTo>
                  <a:pt x="3478" y="757"/>
                </a:lnTo>
                <a:lnTo>
                  <a:pt x="3481" y="755"/>
                </a:lnTo>
                <a:lnTo>
                  <a:pt x="3487" y="753"/>
                </a:lnTo>
                <a:lnTo>
                  <a:pt x="3494" y="751"/>
                </a:lnTo>
                <a:lnTo>
                  <a:pt x="3501" y="751"/>
                </a:lnTo>
                <a:lnTo>
                  <a:pt x="3509" y="751"/>
                </a:lnTo>
                <a:lnTo>
                  <a:pt x="3517" y="752"/>
                </a:lnTo>
                <a:lnTo>
                  <a:pt x="3517" y="796"/>
                </a:lnTo>
                <a:lnTo>
                  <a:pt x="3513" y="795"/>
                </a:lnTo>
                <a:lnTo>
                  <a:pt x="3507" y="794"/>
                </a:lnTo>
                <a:lnTo>
                  <a:pt x="3496" y="793"/>
                </a:lnTo>
                <a:lnTo>
                  <a:pt x="3488" y="794"/>
                </a:lnTo>
                <a:lnTo>
                  <a:pt x="3485" y="795"/>
                </a:lnTo>
                <a:lnTo>
                  <a:pt x="3481" y="796"/>
                </a:lnTo>
                <a:lnTo>
                  <a:pt x="3478" y="797"/>
                </a:lnTo>
                <a:lnTo>
                  <a:pt x="3475" y="799"/>
                </a:lnTo>
                <a:lnTo>
                  <a:pt x="3472" y="801"/>
                </a:lnTo>
                <a:lnTo>
                  <a:pt x="3469" y="803"/>
                </a:lnTo>
                <a:lnTo>
                  <a:pt x="3465" y="809"/>
                </a:lnTo>
                <a:lnTo>
                  <a:pt x="3463" y="812"/>
                </a:lnTo>
                <a:lnTo>
                  <a:pt x="3461" y="815"/>
                </a:lnTo>
                <a:lnTo>
                  <a:pt x="3460" y="818"/>
                </a:lnTo>
                <a:lnTo>
                  <a:pt x="3459" y="822"/>
                </a:lnTo>
                <a:lnTo>
                  <a:pt x="3459" y="826"/>
                </a:lnTo>
                <a:lnTo>
                  <a:pt x="3459" y="830"/>
                </a:lnTo>
                <a:lnTo>
                  <a:pt x="3459" y="930"/>
                </a:lnTo>
                <a:lnTo>
                  <a:pt x="3409" y="930"/>
                </a:lnTo>
                <a:close/>
                <a:moveTo>
                  <a:pt x="3690" y="804"/>
                </a:moveTo>
                <a:lnTo>
                  <a:pt x="3645" y="806"/>
                </a:lnTo>
                <a:lnTo>
                  <a:pt x="3644" y="802"/>
                </a:lnTo>
                <a:lnTo>
                  <a:pt x="3642" y="798"/>
                </a:lnTo>
                <a:lnTo>
                  <a:pt x="3639" y="795"/>
                </a:lnTo>
                <a:lnTo>
                  <a:pt x="3636" y="792"/>
                </a:lnTo>
                <a:lnTo>
                  <a:pt x="3632" y="789"/>
                </a:lnTo>
                <a:lnTo>
                  <a:pt x="3627" y="787"/>
                </a:lnTo>
                <a:lnTo>
                  <a:pt x="3622" y="786"/>
                </a:lnTo>
                <a:lnTo>
                  <a:pt x="3616" y="786"/>
                </a:lnTo>
                <a:lnTo>
                  <a:pt x="3610" y="786"/>
                </a:lnTo>
                <a:lnTo>
                  <a:pt x="3605" y="787"/>
                </a:lnTo>
                <a:lnTo>
                  <a:pt x="3601" y="788"/>
                </a:lnTo>
                <a:lnTo>
                  <a:pt x="3596" y="790"/>
                </a:lnTo>
                <a:lnTo>
                  <a:pt x="3593" y="793"/>
                </a:lnTo>
                <a:lnTo>
                  <a:pt x="3591" y="796"/>
                </a:lnTo>
                <a:lnTo>
                  <a:pt x="3589" y="799"/>
                </a:lnTo>
                <a:lnTo>
                  <a:pt x="3589" y="803"/>
                </a:lnTo>
                <a:lnTo>
                  <a:pt x="3589" y="806"/>
                </a:lnTo>
                <a:lnTo>
                  <a:pt x="3590" y="809"/>
                </a:lnTo>
                <a:lnTo>
                  <a:pt x="3591" y="811"/>
                </a:lnTo>
                <a:lnTo>
                  <a:pt x="3594" y="814"/>
                </a:lnTo>
                <a:lnTo>
                  <a:pt x="3597" y="816"/>
                </a:lnTo>
                <a:lnTo>
                  <a:pt x="3601" y="818"/>
                </a:lnTo>
                <a:lnTo>
                  <a:pt x="3605" y="819"/>
                </a:lnTo>
                <a:lnTo>
                  <a:pt x="3611" y="821"/>
                </a:lnTo>
                <a:lnTo>
                  <a:pt x="3643" y="827"/>
                </a:lnTo>
                <a:lnTo>
                  <a:pt x="3649" y="829"/>
                </a:lnTo>
                <a:lnTo>
                  <a:pt x="3655" y="830"/>
                </a:lnTo>
                <a:lnTo>
                  <a:pt x="3660" y="832"/>
                </a:lnTo>
                <a:lnTo>
                  <a:pt x="3665" y="834"/>
                </a:lnTo>
                <a:lnTo>
                  <a:pt x="3674" y="839"/>
                </a:lnTo>
                <a:lnTo>
                  <a:pt x="3681" y="844"/>
                </a:lnTo>
                <a:lnTo>
                  <a:pt x="3684" y="848"/>
                </a:lnTo>
                <a:lnTo>
                  <a:pt x="3687" y="851"/>
                </a:lnTo>
                <a:lnTo>
                  <a:pt x="3689" y="854"/>
                </a:lnTo>
                <a:lnTo>
                  <a:pt x="3691" y="858"/>
                </a:lnTo>
                <a:lnTo>
                  <a:pt x="3693" y="866"/>
                </a:lnTo>
                <a:lnTo>
                  <a:pt x="3694" y="870"/>
                </a:lnTo>
                <a:lnTo>
                  <a:pt x="3694" y="875"/>
                </a:lnTo>
                <a:lnTo>
                  <a:pt x="3694" y="879"/>
                </a:lnTo>
                <a:lnTo>
                  <a:pt x="3694" y="883"/>
                </a:lnTo>
                <a:lnTo>
                  <a:pt x="3693" y="888"/>
                </a:lnTo>
                <a:lnTo>
                  <a:pt x="3692" y="891"/>
                </a:lnTo>
                <a:lnTo>
                  <a:pt x="3690" y="895"/>
                </a:lnTo>
                <a:lnTo>
                  <a:pt x="3688" y="899"/>
                </a:lnTo>
                <a:lnTo>
                  <a:pt x="3686" y="902"/>
                </a:lnTo>
                <a:lnTo>
                  <a:pt x="3684" y="906"/>
                </a:lnTo>
                <a:lnTo>
                  <a:pt x="3678" y="912"/>
                </a:lnTo>
                <a:lnTo>
                  <a:pt x="3672" y="917"/>
                </a:lnTo>
                <a:lnTo>
                  <a:pt x="3664" y="922"/>
                </a:lnTo>
                <a:lnTo>
                  <a:pt x="3656" y="926"/>
                </a:lnTo>
                <a:lnTo>
                  <a:pt x="3647" y="929"/>
                </a:lnTo>
                <a:lnTo>
                  <a:pt x="3637" y="931"/>
                </a:lnTo>
                <a:lnTo>
                  <a:pt x="3627" y="933"/>
                </a:lnTo>
                <a:lnTo>
                  <a:pt x="3615" y="933"/>
                </a:lnTo>
                <a:lnTo>
                  <a:pt x="3607" y="933"/>
                </a:lnTo>
                <a:lnTo>
                  <a:pt x="3599" y="932"/>
                </a:lnTo>
                <a:lnTo>
                  <a:pt x="3591" y="931"/>
                </a:lnTo>
                <a:lnTo>
                  <a:pt x="3584" y="930"/>
                </a:lnTo>
                <a:lnTo>
                  <a:pt x="3577" y="928"/>
                </a:lnTo>
                <a:lnTo>
                  <a:pt x="3571" y="925"/>
                </a:lnTo>
                <a:lnTo>
                  <a:pt x="3565" y="922"/>
                </a:lnTo>
                <a:lnTo>
                  <a:pt x="3560" y="919"/>
                </a:lnTo>
                <a:lnTo>
                  <a:pt x="3555" y="915"/>
                </a:lnTo>
                <a:lnTo>
                  <a:pt x="3550" y="911"/>
                </a:lnTo>
                <a:lnTo>
                  <a:pt x="3546" y="906"/>
                </a:lnTo>
                <a:lnTo>
                  <a:pt x="3543" y="901"/>
                </a:lnTo>
                <a:lnTo>
                  <a:pt x="3540" y="896"/>
                </a:lnTo>
                <a:lnTo>
                  <a:pt x="3538" y="891"/>
                </a:lnTo>
                <a:lnTo>
                  <a:pt x="3536" y="885"/>
                </a:lnTo>
                <a:lnTo>
                  <a:pt x="3535" y="879"/>
                </a:lnTo>
                <a:lnTo>
                  <a:pt x="3584" y="876"/>
                </a:lnTo>
                <a:lnTo>
                  <a:pt x="3585" y="881"/>
                </a:lnTo>
                <a:lnTo>
                  <a:pt x="3587" y="886"/>
                </a:lnTo>
                <a:lnTo>
                  <a:pt x="3590" y="889"/>
                </a:lnTo>
                <a:lnTo>
                  <a:pt x="3594" y="892"/>
                </a:lnTo>
                <a:lnTo>
                  <a:pt x="3599" y="895"/>
                </a:lnTo>
                <a:lnTo>
                  <a:pt x="3604" y="897"/>
                </a:lnTo>
                <a:lnTo>
                  <a:pt x="3609" y="898"/>
                </a:lnTo>
                <a:lnTo>
                  <a:pt x="3616" y="898"/>
                </a:lnTo>
                <a:lnTo>
                  <a:pt x="3622" y="898"/>
                </a:lnTo>
                <a:lnTo>
                  <a:pt x="3627" y="897"/>
                </a:lnTo>
                <a:lnTo>
                  <a:pt x="3632" y="895"/>
                </a:lnTo>
                <a:lnTo>
                  <a:pt x="3634" y="894"/>
                </a:lnTo>
                <a:lnTo>
                  <a:pt x="3636" y="893"/>
                </a:lnTo>
                <a:lnTo>
                  <a:pt x="3640" y="890"/>
                </a:lnTo>
                <a:lnTo>
                  <a:pt x="3642" y="887"/>
                </a:lnTo>
                <a:lnTo>
                  <a:pt x="3643" y="886"/>
                </a:lnTo>
                <a:lnTo>
                  <a:pt x="3644" y="884"/>
                </a:lnTo>
                <a:lnTo>
                  <a:pt x="3644" y="880"/>
                </a:lnTo>
                <a:lnTo>
                  <a:pt x="3644" y="877"/>
                </a:lnTo>
                <a:lnTo>
                  <a:pt x="3643" y="874"/>
                </a:lnTo>
                <a:lnTo>
                  <a:pt x="3641" y="871"/>
                </a:lnTo>
                <a:lnTo>
                  <a:pt x="3639" y="869"/>
                </a:lnTo>
                <a:lnTo>
                  <a:pt x="3635" y="867"/>
                </a:lnTo>
                <a:lnTo>
                  <a:pt x="3631" y="865"/>
                </a:lnTo>
                <a:lnTo>
                  <a:pt x="3627" y="864"/>
                </a:lnTo>
                <a:lnTo>
                  <a:pt x="3622" y="862"/>
                </a:lnTo>
                <a:lnTo>
                  <a:pt x="3591" y="856"/>
                </a:lnTo>
                <a:lnTo>
                  <a:pt x="3585" y="855"/>
                </a:lnTo>
                <a:lnTo>
                  <a:pt x="3579" y="853"/>
                </a:lnTo>
                <a:lnTo>
                  <a:pt x="3569" y="849"/>
                </a:lnTo>
                <a:lnTo>
                  <a:pt x="3564" y="847"/>
                </a:lnTo>
                <a:lnTo>
                  <a:pt x="3560" y="844"/>
                </a:lnTo>
                <a:lnTo>
                  <a:pt x="3556" y="842"/>
                </a:lnTo>
                <a:lnTo>
                  <a:pt x="3553" y="839"/>
                </a:lnTo>
                <a:lnTo>
                  <a:pt x="3550" y="835"/>
                </a:lnTo>
                <a:lnTo>
                  <a:pt x="3547" y="832"/>
                </a:lnTo>
                <a:lnTo>
                  <a:pt x="3545" y="828"/>
                </a:lnTo>
                <a:lnTo>
                  <a:pt x="3543" y="824"/>
                </a:lnTo>
                <a:lnTo>
                  <a:pt x="3542" y="820"/>
                </a:lnTo>
                <a:lnTo>
                  <a:pt x="3541" y="815"/>
                </a:lnTo>
                <a:lnTo>
                  <a:pt x="3540" y="811"/>
                </a:lnTo>
                <a:lnTo>
                  <a:pt x="3540" y="806"/>
                </a:lnTo>
                <a:lnTo>
                  <a:pt x="3540" y="800"/>
                </a:lnTo>
                <a:lnTo>
                  <a:pt x="3541" y="794"/>
                </a:lnTo>
                <a:lnTo>
                  <a:pt x="3543" y="788"/>
                </a:lnTo>
                <a:lnTo>
                  <a:pt x="3545" y="783"/>
                </a:lnTo>
                <a:lnTo>
                  <a:pt x="3548" y="778"/>
                </a:lnTo>
                <a:lnTo>
                  <a:pt x="3551" y="774"/>
                </a:lnTo>
                <a:lnTo>
                  <a:pt x="3556" y="769"/>
                </a:lnTo>
                <a:lnTo>
                  <a:pt x="3560" y="766"/>
                </a:lnTo>
                <a:lnTo>
                  <a:pt x="3566" y="762"/>
                </a:lnTo>
                <a:lnTo>
                  <a:pt x="3572" y="759"/>
                </a:lnTo>
                <a:lnTo>
                  <a:pt x="3578" y="757"/>
                </a:lnTo>
                <a:lnTo>
                  <a:pt x="3584" y="754"/>
                </a:lnTo>
                <a:lnTo>
                  <a:pt x="3588" y="754"/>
                </a:lnTo>
                <a:lnTo>
                  <a:pt x="3591" y="753"/>
                </a:lnTo>
                <a:lnTo>
                  <a:pt x="3599" y="752"/>
                </a:lnTo>
                <a:lnTo>
                  <a:pt x="3607" y="751"/>
                </a:lnTo>
                <a:lnTo>
                  <a:pt x="3615" y="751"/>
                </a:lnTo>
                <a:lnTo>
                  <a:pt x="3623" y="751"/>
                </a:lnTo>
                <a:lnTo>
                  <a:pt x="3631" y="752"/>
                </a:lnTo>
                <a:lnTo>
                  <a:pt x="3638" y="753"/>
                </a:lnTo>
                <a:lnTo>
                  <a:pt x="3645" y="754"/>
                </a:lnTo>
                <a:lnTo>
                  <a:pt x="3651" y="756"/>
                </a:lnTo>
                <a:lnTo>
                  <a:pt x="3657" y="759"/>
                </a:lnTo>
                <a:lnTo>
                  <a:pt x="3663" y="762"/>
                </a:lnTo>
                <a:lnTo>
                  <a:pt x="3668" y="765"/>
                </a:lnTo>
                <a:lnTo>
                  <a:pt x="3672" y="769"/>
                </a:lnTo>
                <a:lnTo>
                  <a:pt x="3676" y="773"/>
                </a:lnTo>
                <a:lnTo>
                  <a:pt x="3680" y="777"/>
                </a:lnTo>
                <a:lnTo>
                  <a:pt x="3683" y="782"/>
                </a:lnTo>
                <a:lnTo>
                  <a:pt x="3685" y="787"/>
                </a:lnTo>
                <a:lnTo>
                  <a:pt x="3688" y="792"/>
                </a:lnTo>
                <a:lnTo>
                  <a:pt x="3689" y="798"/>
                </a:lnTo>
                <a:lnTo>
                  <a:pt x="3690" y="804"/>
                </a:lnTo>
                <a:close/>
                <a:moveTo>
                  <a:pt x="3751" y="730"/>
                </a:moveTo>
                <a:lnTo>
                  <a:pt x="3746" y="730"/>
                </a:lnTo>
                <a:lnTo>
                  <a:pt x="3741" y="729"/>
                </a:lnTo>
                <a:lnTo>
                  <a:pt x="3736" y="726"/>
                </a:lnTo>
                <a:lnTo>
                  <a:pt x="3732" y="723"/>
                </a:lnTo>
                <a:lnTo>
                  <a:pt x="3729" y="719"/>
                </a:lnTo>
                <a:lnTo>
                  <a:pt x="3726" y="715"/>
                </a:lnTo>
                <a:lnTo>
                  <a:pt x="3725" y="710"/>
                </a:lnTo>
                <a:lnTo>
                  <a:pt x="3724" y="705"/>
                </a:lnTo>
                <a:lnTo>
                  <a:pt x="3725" y="701"/>
                </a:lnTo>
                <a:lnTo>
                  <a:pt x="3726" y="696"/>
                </a:lnTo>
                <a:lnTo>
                  <a:pt x="3729" y="692"/>
                </a:lnTo>
                <a:lnTo>
                  <a:pt x="3732" y="688"/>
                </a:lnTo>
                <a:lnTo>
                  <a:pt x="3736" y="685"/>
                </a:lnTo>
                <a:lnTo>
                  <a:pt x="3741" y="683"/>
                </a:lnTo>
                <a:lnTo>
                  <a:pt x="3746" y="681"/>
                </a:lnTo>
                <a:lnTo>
                  <a:pt x="3751" y="681"/>
                </a:lnTo>
                <a:lnTo>
                  <a:pt x="3756" y="681"/>
                </a:lnTo>
                <a:lnTo>
                  <a:pt x="3761" y="683"/>
                </a:lnTo>
                <a:lnTo>
                  <a:pt x="3765" y="685"/>
                </a:lnTo>
                <a:lnTo>
                  <a:pt x="3770" y="688"/>
                </a:lnTo>
                <a:lnTo>
                  <a:pt x="3773" y="692"/>
                </a:lnTo>
                <a:lnTo>
                  <a:pt x="3775" y="696"/>
                </a:lnTo>
                <a:lnTo>
                  <a:pt x="3777" y="701"/>
                </a:lnTo>
                <a:lnTo>
                  <a:pt x="3777" y="705"/>
                </a:lnTo>
                <a:lnTo>
                  <a:pt x="3777" y="710"/>
                </a:lnTo>
                <a:lnTo>
                  <a:pt x="3775" y="715"/>
                </a:lnTo>
                <a:lnTo>
                  <a:pt x="3773" y="719"/>
                </a:lnTo>
                <a:lnTo>
                  <a:pt x="3770" y="723"/>
                </a:lnTo>
                <a:lnTo>
                  <a:pt x="3765" y="726"/>
                </a:lnTo>
                <a:lnTo>
                  <a:pt x="3761" y="729"/>
                </a:lnTo>
                <a:lnTo>
                  <a:pt x="3756" y="730"/>
                </a:lnTo>
                <a:lnTo>
                  <a:pt x="3751" y="730"/>
                </a:lnTo>
                <a:close/>
                <a:moveTo>
                  <a:pt x="3726" y="753"/>
                </a:moveTo>
                <a:lnTo>
                  <a:pt x="3775" y="753"/>
                </a:lnTo>
                <a:lnTo>
                  <a:pt x="3775" y="930"/>
                </a:lnTo>
                <a:lnTo>
                  <a:pt x="3726" y="930"/>
                </a:lnTo>
                <a:lnTo>
                  <a:pt x="3726" y="753"/>
                </a:lnTo>
                <a:close/>
                <a:moveTo>
                  <a:pt x="3908" y="753"/>
                </a:moveTo>
                <a:lnTo>
                  <a:pt x="3908" y="790"/>
                </a:lnTo>
                <a:lnTo>
                  <a:pt x="3874" y="790"/>
                </a:lnTo>
                <a:lnTo>
                  <a:pt x="3874" y="876"/>
                </a:lnTo>
                <a:lnTo>
                  <a:pt x="3874" y="880"/>
                </a:lnTo>
                <a:lnTo>
                  <a:pt x="3875" y="884"/>
                </a:lnTo>
                <a:lnTo>
                  <a:pt x="3876" y="886"/>
                </a:lnTo>
                <a:lnTo>
                  <a:pt x="3877" y="887"/>
                </a:lnTo>
                <a:lnTo>
                  <a:pt x="3879" y="889"/>
                </a:lnTo>
                <a:lnTo>
                  <a:pt x="3881" y="891"/>
                </a:lnTo>
                <a:lnTo>
                  <a:pt x="3884" y="892"/>
                </a:lnTo>
                <a:lnTo>
                  <a:pt x="3887" y="893"/>
                </a:lnTo>
                <a:lnTo>
                  <a:pt x="3891" y="893"/>
                </a:lnTo>
                <a:lnTo>
                  <a:pt x="3899" y="892"/>
                </a:lnTo>
                <a:lnTo>
                  <a:pt x="3904" y="891"/>
                </a:lnTo>
                <a:lnTo>
                  <a:pt x="3912" y="928"/>
                </a:lnTo>
                <a:lnTo>
                  <a:pt x="3901" y="930"/>
                </a:lnTo>
                <a:lnTo>
                  <a:pt x="3893" y="932"/>
                </a:lnTo>
                <a:lnTo>
                  <a:pt x="3884" y="932"/>
                </a:lnTo>
                <a:lnTo>
                  <a:pt x="3878" y="932"/>
                </a:lnTo>
                <a:lnTo>
                  <a:pt x="3871" y="932"/>
                </a:lnTo>
                <a:lnTo>
                  <a:pt x="3866" y="931"/>
                </a:lnTo>
                <a:lnTo>
                  <a:pt x="3860" y="930"/>
                </a:lnTo>
                <a:lnTo>
                  <a:pt x="3855" y="928"/>
                </a:lnTo>
                <a:lnTo>
                  <a:pt x="3850" y="926"/>
                </a:lnTo>
                <a:lnTo>
                  <a:pt x="3845" y="924"/>
                </a:lnTo>
                <a:lnTo>
                  <a:pt x="3841" y="921"/>
                </a:lnTo>
                <a:lnTo>
                  <a:pt x="3837" y="917"/>
                </a:lnTo>
                <a:lnTo>
                  <a:pt x="3834" y="914"/>
                </a:lnTo>
                <a:lnTo>
                  <a:pt x="3831" y="909"/>
                </a:lnTo>
                <a:lnTo>
                  <a:pt x="3829" y="905"/>
                </a:lnTo>
                <a:lnTo>
                  <a:pt x="3827" y="900"/>
                </a:lnTo>
                <a:lnTo>
                  <a:pt x="3826" y="894"/>
                </a:lnTo>
                <a:lnTo>
                  <a:pt x="3825" y="888"/>
                </a:lnTo>
                <a:lnTo>
                  <a:pt x="3825" y="882"/>
                </a:lnTo>
                <a:lnTo>
                  <a:pt x="3825" y="790"/>
                </a:lnTo>
                <a:lnTo>
                  <a:pt x="3801" y="790"/>
                </a:lnTo>
                <a:lnTo>
                  <a:pt x="3801" y="753"/>
                </a:lnTo>
                <a:lnTo>
                  <a:pt x="3825" y="753"/>
                </a:lnTo>
                <a:lnTo>
                  <a:pt x="3825" y="711"/>
                </a:lnTo>
                <a:lnTo>
                  <a:pt x="3874" y="711"/>
                </a:lnTo>
                <a:lnTo>
                  <a:pt x="3874" y="753"/>
                </a:lnTo>
                <a:lnTo>
                  <a:pt x="3908" y="753"/>
                </a:lnTo>
                <a:close/>
                <a:moveTo>
                  <a:pt x="3974" y="996"/>
                </a:moveTo>
                <a:lnTo>
                  <a:pt x="3965" y="996"/>
                </a:lnTo>
                <a:lnTo>
                  <a:pt x="3956" y="995"/>
                </a:lnTo>
                <a:lnTo>
                  <a:pt x="3949" y="993"/>
                </a:lnTo>
                <a:lnTo>
                  <a:pt x="3943" y="991"/>
                </a:lnTo>
                <a:lnTo>
                  <a:pt x="3954" y="954"/>
                </a:lnTo>
                <a:lnTo>
                  <a:pt x="3960" y="956"/>
                </a:lnTo>
                <a:lnTo>
                  <a:pt x="3966" y="957"/>
                </a:lnTo>
                <a:lnTo>
                  <a:pt x="3971" y="957"/>
                </a:lnTo>
                <a:lnTo>
                  <a:pt x="3976" y="957"/>
                </a:lnTo>
                <a:lnTo>
                  <a:pt x="3978" y="956"/>
                </a:lnTo>
                <a:lnTo>
                  <a:pt x="3980" y="955"/>
                </a:lnTo>
                <a:lnTo>
                  <a:pt x="3984" y="952"/>
                </a:lnTo>
                <a:lnTo>
                  <a:pt x="3987" y="948"/>
                </a:lnTo>
                <a:lnTo>
                  <a:pt x="3990" y="942"/>
                </a:lnTo>
                <a:lnTo>
                  <a:pt x="3993" y="935"/>
                </a:lnTo>
                <a:lnTo>
                  <a:pt x="3930" y="753"/>
                </a:lnTo>
                <a:lnTo>
                  <a:pt x="3981" y="753"/>
                </a:lnTo>
                <a:lnTo>
                  <a:pt x="4018" y="883"/>
                </a:lnTo>
                <a:lnTo>
                  <a:pt x="4056" y="753"/>
                </a:lnTo>
                <a:lnTo>
                  <a:pt x="4108" y="753"/>
                </a:lnTo>
                <a:lnTo>
                  <a:pt x="4040" y="949"/>
                </a:lnTo>
                <a:lnTo>
                  <a:pt x="4035" y="959"/>
                </a:lnTo>
                <a:lnTo>
                  <a:pt x="4033" y="964"/>
                </a:lnTo>
                <a:lnTo>
                  <a:pt x="4030" y="968"/>
                </a:lnTo>
                <a:lnTo>
                  <a:pt x="4024" y="976"/>
                </a:lnTo>
                <a:lnTo>
                  <a:pt x="4017" y="983"/>
                </a:lnTo>
                <a:lnTo>
                  <a:pt x="4013" y="986"/>
                </a:lnTo>
                <a:lnTo>
                  <a:pt x="4008" y="989"/>
                </a:lnTo>
                <a:lnTo>
                  <a:pt x="4003" y="991"/>
                </a:lnTo>
                <a:lnTo>
                  <a:pt x="3998" y="993"/>
                </a:lnTo>
                <a:lnTo>
                  <a:pt x="3993" y="994"/>
                </a:lnTo>
                <a:lnTo>
                  <a:pt x="3987" y="995"/>
                </a:lnTo>
                <a:lnTo>
                  <a:pt x="3980" y="996"/>
                </a:lnTo>
                <a:lnTo>
                  <a:pt x="3974" y="996"/>
                </a:lnTo>
                <a:close/>
                <a:moveTo>
                  <a:pt x="1623" y="590"/>
                </a:moveTo>
                <a:lnTo>
                  <a:pt x="1569" y="590"/>
                </a:lnTo>
                <a:lnTo>
                  <a:pt x="1651" y="354"/>
                </a:lnTo>
                <a:lnTo>
                  <a:pt x="1715" y="354"/>
                </a:lnTo>
                <a:lnTo>
                  <a:pt x="1797" y="590"/>
                </a:lnTo>
                <a:lnTo>
                  <a:pt x="1743" y="590"/>
                </a:lnTo>
                <a:lnTo>
                  <a:pt x="1726" y="536"/>
                </a:lnTo>
                <a:lnTo>
                  <a:pt x="1641" y="536"/>
                </a:lnTo>
                <a:lnTo>
                  <a:pt x="1623" y="590"/>
                </a:lnTo>
                <a:close/>
                <a:moveTo>
                  <a:pt x="1653" y="497"/>
                </a:moveTo>
                <a:lnTo>
                  <a:pt x="1713" y="497"/>
                </a:lnTo>
                <a:lnTo>
                  <a:pt x="1684" y="408"/>
                </a:lnTo>
                <a:lnTo>
                  <a:pt x="1653" y="497"/>
                </a:lnTo>
                <a:close/>
                <a:moveTo>
                  <a:pt x="1874" y="593"/>
                </a:moveTo>
                <a:lnTo>
                  <a:pt x="1867" y="593"/>
                </a:lnTo>
                <a:lnTo>
                  <a:pt x="1861" y="592"/>
                </a:lnTo>
                <a:lnTo>
                  <a:pt x="1856" y="591"/>
                </a:lnTo>
                <a:lnTo>
                  <a:pt x="1850" y="590"/>
                </a:lnTo>
                <a:lnTo>
                  <a:pt x="1845" y="588"/>
                </a:lnTo>
                <a:lnTo>
                  <a:pt x="1840" y="586"/>
                </a:lnTo>
                <a:lnTo>
                  <a:pt x="1836" y="583"/>
                </a:lnTo>
                <a:lnTo>
                  <a:pt x="1832" y="580"/>
                </a:lnTo>
                <a:lnTo>
                  <a:pt x="1828" y="576"/>
                </a:lnTo>
                <a:lnTo>
                  <a:pt x="1824" y="572"/>
                </a:lnTo>
                <a:lnTo>
                  <a:pt x="1821" y="568"/>
                </a:lnTo>
                <a:lnTo>
                  <a:pt x="1820" y="566"/>
                </a:lnTo>
                <a:lnTo>
                  <a:pt x="1819" y="563"/>
                </a:lnTo>
                <a:lnTo>
                  <a:pt x="1817" y="558"/>
                </a:lnTo>
                <a:lnTo>
                  <a:pt x="1816" y="553"/>
                </a:lnTo>
                <a:lnTo>
                  <a:pt x="1815" y="547"/>
                </a:lnTo>
                <a:lnTo>
                  <a:pt x="1815" y="540"/>
                </a:lnTo>
                <a:lnTo>
                  <a:pt x="1815" y="531"/>
                </a:lnTo>
                <a:lnTo>
                  <a:pt x="1817" y="523"/>
                </a:lnTo>
                <a:lnTo>
                  <a:pt x="1818" y="519"/>
                </a:lnTo>
                <a:lnTo>
                  <a:pt x="1820" y="515"/>
                </a:lnTo>
                <a:lnTo>
                  <a:pt x="1824" y="509"/>
                </a:lnTo>
                <a:lnTo>
                  <a:pt x="1827" y="507"/>
                </a:lnTo>
                <a:lnTo>
                  <a:pt x="1829" y="504"/>
                </a:lnTo>
                <a:lnTo>
                  <a:pt x="1832" y="502"/>
                </a:lnTo>
                <a:lnTo>
                  <a:pt x="1835" y="499"/>
                </a:lnTo>
                <a:lnTo>
                  <a:pt x="1838" y="497"/>
                </a:lnTo>
                <a:lnTo>
                  <a:pt x="1841" y="496"/>
                </a:lnTo>
                <a:lnTo>
                  <a:pt x="1845" y="494"/>
                </a:lnTo>
                <a:lnTo>
                  <a:pt x="1849" y="493"/>
                </a:lnTo>
                <a:lnTo>
                  <a:pt x="1856" y="490"/>
                </a:lnTo>
                <a:lnTo>
                  <a:pt x="1864" y="488"/>
                </a:lnTo>
                <a:lnTo>
                  <a:pt x="1873" y="487"/>
                </a:lnTo>
                <a:lnTo>
                  <a:pt x="1881" y="486"/>
                </a:lnTo>
                <a:lnTo>
                  <a:pt x="1901" y="484"/>
                </a:lnTo>
                <a:lnTo>
                  <a:pt x="1908" y="482"/>
                </a:lnTo>
                <a:lnTo>
                  <a:pt x="1914" y="481"/>
                </a:lnTo>
                <a:lnTo>
                  <a:pt x="1918" y="479"/>
                </a:lnTo>
                <a:lnTo>
                  <a:pt x="1920" y="478"/>
                </a:lnTo>
                <a:lnTo>
                  <a:pt x="1922" y="477"/>
                </a:lnTo>
                <a:lnTo>
                  <a:pt x="1923" y="476"/>
                </a:lnTo>
                <a:lnTo>
                  <a:pt x="1923" y="474"/>
                </a:lnTo>
                <a:lnTo>
                  <a:pt x="1924" y="472"/>
                </a:lnTo>
                <a:lnTo>
                  <a:pt x="1924" y="470"/>
                </a:lnTo>
                <a:lnTo>
                  <a:pt x="1924" y="464"/>
                </a:lnTo>
                <a:lnTo>
                  <a:pt x="1922" y="460"/>
                </a:lnTo>
                <a:lnTo>
                  <a:pt x="1921" y="458"/>
                </a:lnTo>
                <a:lnTo>
                  <a:pt x="1920" y="456"/>
                </a:lnTo>
                <a:lnTo>
                  <a:pt x="1919" y="454"/>
                </a:lnTo>
                <a:lnTo>
                  <a:pt x="1917" y="452"/>
                </a:lnTo>
                <a:lnTo>
                  <a:pt x="1913" y="450"/>
                </a:lnTo>
                <a:lnTo>
                  <a:pt x="1909" y="448"/>
                </a:lnTo>
                <a:lnTo>
                  <a:pt x="1904" y="447"/>
                </a:lnTo>
                <a:lnTo>
                  <a:pt x="1898" y="446"/>
                </a:lnTo>
                <a:lnTo>
                  <a:pt x="1892" y="447"/>
                </a:lnTo>
                <a:lnTo>
                  <a:pt x="1886" y="448"/>
                </a:lnTo>
                <a:lnTo>
                  <a:pt x="1881" y="450"/>
                </a:lnTo>
                <a:lnTo>
                  <a:pt x="1877" y="452"/>
                </a:lnTo>
                <a:lnTo>
                  <a:pt x="1873" y="455"/>
                </a:lnTo>
                <a:lnTo>
                  <a:pt x="1870" y="459"/>
                </a:lnTo>
                <a:lnTo>
                  <a:pt x="1868" y="463"/>
                </a:lnTo>
                <a:lnTo>
                  <a:pt x="1867" y="465"/>
                </a:lnTo>
                <a:lnTo>
                  <a:pt x="1866" y="467"/>
                </a:lnTo>
                <a:lnTo>
                  <a:pt x="1821" y="463"/>
                </a:lnTo>
                <a:lnTo>
                  <a:pt x="1823" y="457"/>
                </a:lnTo>
                <a:lnTo>
                  <a:pt x="1825" y="452"/>
                </a:lnTo>
                <a:lnTo>
                  <a:pt x="1827" y="446"/>
                </a:lnTo>
                <a:lnTo>
                  <a:pt x="1830" y="441"/>
                </a:lnTo>
                <a:lnTo>
                  <a:pt x="1833" y="437"/>
                </a:lnTo>
                <a:lnTo>
                  <a:pt x="1837" y="432"/>
                </a:lnTo>
                <a:lnTo>
                  <a:pt x="1841" y="428"/>
                </a:lnTo>
                <a:lnTo>
                  <a:pt x="1846" y="425"/>
                </a:lnTo>
                <a:lnTo>
                  <a:pt x="1851" y="421"/>
                </a:lnTo>
                <a:lnTo>
                  <a:pt x="1857" y="419"/>
                </a:lnTo>
                <a:lnTo>
                  <a:pt x="1863" y="416"/>
                </a:lnTo>
                <a:lnTo>
                  <a:pt x="1869" y="414"/>
                </a:lnTo>
                <a:lnTo>
                  <a:pt x="1876" y="413"/>
                </a:lnTo>
                <a:lnTo>
                  <a:pt x="1883" y="412"/>
                </a:lnTo>
                <a:lnTo>
                  <a:pt x="1890" y="411"/>
                </a:lnTo>
                <a:lnTo>
                  <a:pt x="1898" y="411"/>
                </a:lnTo>
                <a:lnTo>
                  <a:pt x="1908" y="411"/>
                </a:lnTo>
                <a:lnTo>
                  <a:pt x="1917" y="412"/>
                </a:lnTo>
                <a:lnTo>
                  <a:pt x="1926" y="414"/>
                </a:lnTo>
                <a:lnTo>
                  <a:pt x="1935" y="417"/>
                </a:lnTo>
                <a:lnTo>
                  <a:pt x="1943" y="420"/>
                </a:lnTo>
                <a:lnTo>
                  <a:pt x="1947" y="422"/>
                </a:lnTo>
                <a:lnTo>
                  <a:pt x="1950" y="425"/>
                </a:lnTo>
                <a:lnTo>
                  <a:pt x="1957" y="430"/>
                </a:lnTo>
                <a:lnTo>
                  <a:pt x="1963" y="436"/>
                </a:lnTo>
                <a:lnTo>
                  <a:pt x="1965" y="440"/>
                </a:lnTo>
                <a:lnTo>
                  <a:pt x="1967" y="443"/>
                </a:lnTo>
                <a:lnTo>
                  <a:pt x="1969" y="447"/>
                </a:lnTo>
                <a:lnTo>
                  <a:pt x="1970" y="451"/>
                </a:lnTo>
                <a:lnTo>
                  <a:pt x="1972" y="456"/>
                </a:lnTo>
                <a:lnTo>
                  <a:pt x="1972" y="460"/>
                </a:lnTo>
                <a:lnTo>
                  <a:pt x="1973" y="465"/>
                </a:lnTo>
                <a:lnTo>
                  <a:pt x="1973" y="470"/>
                </a:lnTo>
                <a:lnTo>
                  <a:pt x="1973" y="590"/>
                </a:lnTo>
                <a:lnTo>
                  <a:pt x="1927" y="590"/>
                </a:lnTo>
                <a:lnTo>
                  <a:pt x="1927" y="565"/>
                </a:lnTo>
                <a:lnTo>
                  <a:pt x="1922" y="571"/>
                </a:lnTo>
                <a:lnTo>
                  <a:pt x="1917" y="576"/>
                </a:lnTo>
                <a:lnTo>
                  <a:pt x="1912" y="581"/>
                </a:lnTo>
                <a:lnTo>
                  <a:pt x="1906" y="585"/>
                </a:lnTo>
                <a:lnTo>
                  <a:pt x="1899" y="589"/>
                </a:lnTo>
                <a:lnTo>
                  <a:pt x="1891" y="591"/>
                </a:lnTo>
                <a:lnTo>
                  <a:pt x="1887" y="592"/>
                </a:lnTo>
                <a:lnTo>
                  <a:pt x="1883" y="592"/>
                </a:lnTo>
                <a:lnTo>
                  <a:pt x="1874" y="593"/>
                </a:lnTo>
                <a:close/>
                <a:moveTo>
                  <a:pt x="1888" y="559"/>
                </a:moveTo>
                <a:lnTo>
                  <a:pt x="1895" y="559"/>
                </a:lnTo>
                <a:lnTo>
                  <a:pt x="1902" y="557"/>
                </a:lnTo>
                <a:lnTo>
                  <a:pt x="1905" y="556"/>
                </a:lnTo>
                <a:lnTo>
                  <a:pt x="1908" y="554"/>
                </a:lnTo>
                <a:lnTo>
                  <a:pt x="1914" y="550"/>
                </a:lnTo>
                <a:lnTo>
                  <a:pt x="1916" y="547"/>
                </a:lnTo>
                <a:lnTo>
                  <a:pt x="1919" y="545"/>
                </a:lnTo>
                <a:lnTo>
                  <a:pt x="1922" y="539"/>
                </a:lnTo>
                <a:lnTo>
                  <a:pt x="1924" y="533"/>
                </a:lnTo>
                <a:lnTo>
                  <a:pt x="1924" y="530"/>
                </a:lnTo>
                <a:lnTo>
                  <a:pt x="1924" y="527"/>
                </a:lnTo>
                <a:lnTo>
                  <a:pt x="1924" y="508"/>
                </a:lnTo>
                <a:lnTo>
                  <a:pt x="1921" y="510"/>
                </a:lnTo>
                <a:lnTo>
                  <a:pt x="1915" y="511"/>
                </a:lnTo>
                <a:lnTo>
                  <a:pt x="1903" y="514"/>
                </a:lnTo>
                <a:lnTo>
                  <a:pt x="1890" y="516"/>
                </a:lnTo>
                <a:lnTo>
                  <a:pt x="1884" y="517"/>
                </a:lnTo>
                <a:lnTo>
                  <a:pt x="1879" y="518"/>
                </a:lnTo>
                <a:lnTo>
                  <a:pt x="1874" y="520"/>
                </a:lnTo>
                <a:lnTo>
                  <a:pt x="1870" y="523"/>
                </a:lnTo>
                <a:lnTo>
                  <a:pt x="1866" y="526"/>
                </a:lnTo>
                <a:lnTo>
                  <a:pt x="1864" y="530"/>
                </a:lnTo>
                <a:lnTo>
                  <a:pt x="1863" y="532"/>
                </a:lnTo>
                <a:lnTo>
                  <a:pt x="1862" y="534"/>
                </a:lnTo>
                <a:lnTo>
                  <a:pt x="1862" y="539"/>
                </a:lnTo>
                <a:lnTo>
                  <a:pt x="1862" y="543"/>
                </a:lnTo>
                <a:lnTo>
                  <a:pt x="1863" y="548"/>
                </a:lnTo>
                <a:lnTo>
                  <a:pt x="1865" y="549"/>
                </a:lnTo>
                <a:lnTo>
                  <a:pt x="1866" y="551"/>
                </a:lnTo>
                <a:lnTo>
                  <a:pt x="1869" y="554"/>
                </a:lnTo>
                <a:lnTo>
                  <a:pt x="1873" y="556"/>
                </a:lnTo>
                <a:lnTo>
                  <a:pt x="1875" y="557"/>
                </a:lnTo>
                <a:lnTo>
                  <a:pt x="1877" y="558"/>
                </a:lnTo>
                <a:lnTo>
                  <a:pt x="1882" y="559"/>
                </a:lnTo>
                <a:lnTo>
                  <a:pt x="1888" y="559"/>
                </a:lnTo>
                <a:close/>
                <a:moveTo>
                  <a:pt x="2063" y="590"/>
                </a:moveTo>
                <a:lnTo>
                  <a:pt x="2013" y="590"/>
                </a:lnTo>
                <a:lnTo>
                  <a:pt x="2013" y="354"/>
                </a:lnTo>
                <a:lnTo>
                  <a:pt x="2063" y="354"/>
                </a:lnTo>
                <a:lnTo>
                  <a:pt x="2063" y="590"/>
                </a:lnTo>
                <a:close/>
                <a:moveTo>
                  <a:pt x="2197" y="413"/>
                </a:moveTo>
                <a:lnTo>
                  <a:pt x="2197" y="450"/>
                </a:lnTo>
                <a:lnTo>
                  <a:pt x="2164" y="450"/>
                </a:lnTo>
                <a:lnTo>
                  <a:pt x="2164" y="535"/>
                </a:lnTo>
                <a:lnTo>
                  <a:pt x="2164" y="540"/>
                </a:lnTo>
                <a:lnTo>
                  <a:pt x="2165" y="544"/>
                </a:lnTo>
                <a:lnTo>
                  <a:pt x="2166" y="545"/>
                </a:lnTo>
                <a:lnTo>
                  <a:pt x="2167" y="547"/>
                </a:lnTo>
                <a:lnTo>
                  <a:pt x="2169" y="549"/>
                </a:lnTo>
                <a:lnTo>
                  <a:pt x="2171" y="551"/>
                </a:lnTo>
                <a:lnTo>
                  <a:pt x="2174" y="552"/>
                </a:lnTo>
                <a:lnTo>
                  <a:pt x="2177" y="552"/>
                </a:lnTo>
                <a:lnTo>
                  <a:pt x="2181" y="553"/>
                </a:lnTo>
                <a:lnTo>
                  <a:pt x="2188" y="552"/>
                </a:lnTo>
                <a:lnTo>
                  <a:pt x="2193" y="551"/>
                </a:lnTo>
                <a:lnTo>
                  <a:pt x="2201" y="587"/>
                </a:lnTo>
                <a:lnTo>
                  <a:pt x="2190" y="590"/>
                </a:lnTo>
                <a:lnTo>
                  <a:pt x="2183" y="591"/>
                </a:lnTo>
                <a:lnTo>
                  <a:pt x="2174" y="592"/>
                </a:lnTo>
                <a:lnTo>
                  <a:pt x="2168" y="592"/>
                </a:lnTo>
                <a:lnTo>
                  <a:pt x="2161" y="592"/>
                </a:lnTo>
                <a:lnTo>
                  <a:pt x="2156" y="591"/>
                </a:lnTo>
                <a:lnTo>
                  <a:pt x="2150" y="590"/>
                </a:lnTo>
                <a:lnTo>
                  <a:pt x="2145" y="588"/>
                </a:lnTo>
                <a:lnTo>
                  <a:pt x="2140" y="586"/>
                </a:lnTo>
                <a:lnTo>
                  <a:pt x="2135" y="583"/>
                </a:lnTo>
                <a:lnTo>
                  <a:pt x="2131" y="581"/>
                </a:lnTo>
                <a:lnTo>
                  <a:pt x="2127" y="577"/>
                </a:lnTo>
                <a:lnTo>
                  <a:pt x="2124" y="573"/>
                </a:lnTo>
                <a:lnTo>
                  <a:pt x="2121" y="569"/>
                </a:lnTo>
                <a:lnTo>
                  <a:pt x="2119" y="564"/>
                </a:lnTo>
                <a:lnTo>
                  <a:pt x="2117" y="559"/>
                </a:lnTo>
                <a:lnTo>
                  <a:pt x="2116" y="554"/>
                </a:lnTo>
                <a:lnTo>
                  <a:pt x="2115" y="548"/>
                </a:lnTo>
                <a:lnTo>
                  <a:pt x="2115" y="542"/>
                </a:lnTo>
                <a:lnTo>
                  <a:pt x="2115" y="450"/>
                </a:lnTo>
                <a:lnTo>
                  <a:pt x="2091" y="450"/>
                </a:lnTo>
                <a:lnTo>
                  <a:pt x="2091" y="413"/>
                </a:lnTo>
                <a:lnTo>
                  <a:pt x="2115" y="413"/>
                </a:lnTo>
                <a:lnTo>
                  <a:pt x="2115" y="371"/>
                </a:lnTo>
                <a:lnTo>
                  <a:pt x="2164" y="371"/>
                </a:lnTo>
                <a:lnTo>
                  <a:pt x="2164" y="413"/>
                </a:lnTo>
                <a:lnTo>
                  <a:pt x="2197" y="413"/>
                </a:lnTo>
                <a:close/>
                <a:moveTo>
                  <a:pt x="2304" y="593"/>
                </a:moveTo>
                <a:lnTo>
                  <a:pt x="2291" y="592"/>
                </a:lnTo>
                <a:lnTo>
                  <a:pt x="2285" y="591"/>
                </a:lnTo>
                <a:lnTo>
                  <a:pt x="2279" y="590"/>
                </a:lnTo>
                <a:lnTo>
                  <a:pt x="2268" y="587"/>
                </a:lnTo>
                <a:lnTo>
                  <a:pt x="2263" y="584"/>
                </a:lnTo>
                <a:lnTo>
                  <a:pt x="2258" y="582"/>
                </a:lnTo>
                <a:lnTo>
                  <a:pt x="2249" y="575"/>
                </a:lnTo>
                <a:lnTo>
                  <a:pt x="2245" y="572"/>
                </a:lnTo>
                <a:lnTo>
                  <a:pt x="2241" y="568"/>
                </a:lnTo>
                <a:lnTo>
                  <a:pt x="2234" y="559"/>
                </a:lnTo>
                <a:lnTo>
                  <a:pt x="2231" y="555"/>
                </a:lnTo>
                <a:lnTo>
                  <a:pt x="2228" y="550"/>
                </a:lnTo>
                <a:lnTo>
                  <a:pt x="2223" y="539"/>
                </a:lnTo>
                <a:lnTo>
                  <a:pt x="2221" y="533"/>
                </a:lnTo>
                <a:lnTo>
                  <a:pt x="2220" y="527"/>
                </a:lnTo>
                <a:lnTo>
                  <a:pt x="2219" y="521"/>
                </a:lnTo>
                <a:lnTo>
                  <a:pt x="2218" y="515"/>
                </a:lnTo>
                <a:lnTo>
                  <a:pt x="2218" y="509"/>
                </a:lnTo>
                <a:lnTo>
                  <a:pt x="2217" y="502"/>
                </a:lnTo>
                <a:lnTo>
                  <a:pt x="2218" y="495"/>
                </a:lnTo>
                <a:lnTo>
                  <a:pt x="2218" y="489"/>
                </a:lnTo>
                <a:lnTo>
                  <a:pt x="2219" y="482"/>
                </a:lnTo>
                <a:lnTo>
                  <a:pt x="2220" y="476"/>
                </a:lnTo>
                <a:lnTo>
                  <a:pt x="2223" y="465"/>
                </a:lnTo>
                <a:lnTo>
                  <a:pt x="2225" y="459"/>
                </a:lnTo>
                <a:lnTo>
                  <a:pt x="2228" y="454"/>
                </a:lnTo>
                <a:lnTo>
                  <a:pt x="2234" y="444"/>
                </a:lnTo>
                <a:lnTo>
                  <a:pt x="2237" y="440"/>
                </a:lnTo>
                <a:lnTo>
                  <a:pt x="2241" y="436"/>
                </a:lnTo>
                <a:lnTo>
                  <a:pt x="2245" y="432"/>
                </a:lnTo>
                <a:lnTo>
                  <a:pt x="2249" y="428"/>
                </a:lnTo>
                <a:lnTo>
                  <a:pt x="2253" y="425"/>
                </a:lnTo>
                <a:lnTo>
                  <a:pt x="2258" y="422"/>
                </a:lnTo>
                <a:lnTo>
                  <a:pt x="2263" y="419"/>
                </a:lnTo>
                <a:lnTo>
                  <a:pt x="2268" y="417"/>
                </a:lnTo>
                <a:lnTo>
                  <a:pt x="2274" y="415"/>
                </a:lnTo>
                <a:lnTo>
                  <a:pt x="2279" y="413"/>
                </a:lnTo>
                <a:lnTo>
                  <a:pt x="2285" y="412"/>
                </a:lnTo>
                <a:lnTo>
                  <a:pt x="2291" y="411"/>
                </a:lnTo>
                <a:lnTo>
                  <a:pt x="2304" y="411"/>
                </a:lnTo>
                <a:lnTo>
                  <a:pt x="2317" y="411"/>
                </a:lnTo>
                <a:lnTo>
                  <a:pt x="2323" y="412"/>
                </a:lnTo>
                <a:lnTo>
                  <a:pt x="2329" y="413"/>
                </a:lnTo>
                <a:lnTo>
                  <a:pt x="2340" y="417"/>
                </a:lnTo>
                <a:lnTo>
                  <a:pt x="2346" y="419"/>
                </a:lnTo>
                <a:lnTo>
                  <a:pt x="2351" y="422"/>
                </a:lnTo>
                <a:lnTo>
                  <a:pt x="2360" y="428"/>
                </a:lnTo>
                <a:lnTo>
                  <a:pt x="2364" y="432"/>
                </a:lnTo>
                <a:lnTo>
                  <a:pt x="2368" y="436"/>
                </a:lnTo>
                <a:lnTo>
                  <a:pt x="2375" y="444"/>
                </a:lnTo>
                <a:lnTo>
                  <a:pt x="2378" y="449"/>
                </a:lnTo>
                <a:lnTo>
                  <a:pt x="2381" y="454"/>
                </a:lnTo>
                <a:lnTo>
                  <a:pt x="2385" y="465"/>
                </a:lnTo>
                <a:lnTo>
                  <a:pt x="2387" y="470"/>
                </a:lnTo>
                <a:lnTo>
                  <a:pt x="2389" y="476"/>
                </a:lnTo>
                <a:lnTo>
                  <a:pt x="2390" y="482"/>
                </a:lnTo>
                <a:lnTo>
                  <a:pt x="2391" y="489"/>
                </a:lnTo>
                <a:lnTo>
                  <a:pt x="2391" y="495"/>
                </a:lnTo>
                <a:lnTo>
                  <a:pt x="2391" y="502"/>
                </a:lnTo>
                <a:lnTo>
                  <a:pt x="2391" y="509"/>
                </a:lnTo>
                <a:lnTo>
                  <a:pt x="2391" y="515"/>
                </a:lnTo>
                <a:lnTo>
                  <a:pt x="2390" y="521"/>
                </a:lnTo>
                <a:lnTo>
                  <a:pt x="2389" y="527"/>
                </a:lnTo>
                <a:lnTo>
                  <a:pt x="2385" y="539"/>
                </a:lnTo>
                <a:lnTo>
                  <a:pt x="2383" y="544"/>
                </a:lnTo>
                <a:lnTo>
                  <a:pt x="2381" y="550"/>
                </a:lnTo>
                <a:lnTo>
                  <a:pt x="2375" y="559"/>
                </a:lnTo>
                <a:lnTo>
                  <a:pt x="2372" y="564"/>
                </a:lnTo>
                <a:lnTo>
                  <a:pt x="2368" y="568"/>
                </a:lnTo>
                <a:lnTo>
                  <a:pt x="2364" y="572"/>
                </a:lnTo>
                <a:lnTo>
                  <a:pt x="2360" y="575"/>
                </a:lnTo>
                <a:lnTo>
                  <a:pt x="2355" y="579"/>
                </a:lnTo>
                <a:lnTo>
                  <a:pt x="2351" y="582"/>
                </a:lnTo>
                <a:lnTo>
                  <a:pt x="2346" y="584"/>
                </a:lnTo>
                <a:lnTo>
                  <a:pt x="2340" y="587"/>
                </a:lnTo>
                <a:lnTo>
                  <a:pt x="2335" y="589"/>
                </a:lnTo>
                <a:lnTo>
                  <a:pt x="2329" y="590"/>
                </a:lnTo>
                <a:lnTo>
                  <a:pt x="2323" y="591"/>
                </a:lnTo>
                <a:lnTo>
                  <a:pt x="2317" y="592"/>
                </a:lnTo>
                <a:lnTo>
                  <a:pt x="2304" y="593"/>
                </a:lnTo>
                <a:close/>
                <a:moveTo>
                  <a:pt x="2305" y="555"/>
                </a:moveTo>
                <a:lnTo>
                  <a:pt x="2309" y="555"/>
                </a:lnTo>
                <a:lnTo>
                  <a:pt x="2313" y="554"/>
                </a:lnTo>
                <a:lnTo>
                  <a:pt x="2317" y="553"/>
                </a:lnTo>
                <a:lnTo>
                  <a:pt x="2321" y="551"/>
                </a:lnTo>
                <a:lnTo>
                  <a:pt x="2324" y="549"/>
                </a:lnTo>
                <a:lnTo>
                  <a:pt x="2327" y="547"/>
                </a:lnTo>
                <a:lnTo>
                  <a:pt x="2330" y="544"/>
                </a:lnTo>
                <a:lnTo>
                  <a:pt x="2332" y="540"/>
                </a:lnTo>
                <a:lnTo>
                  <a:pt x="2334" y="536"/>
                </a:lnTo>
                <a:lnTo>
                  <a:pt x="2336" y="532"/>
                </a:lnTo>
                <a:lnTo>
                  <a:pt x="2338" y="527"/>
                </a:lnTo>
                <a:lnTo>
                  <a:pt x="2339" y="523"/>
                </a:lnTo>
                <a:lnTo>
                  <a:pt x="2341" y="513"/>
                </a:lnTo>
                <a:lnTo>
                  <a:pt x="2341" y="507"/>
                </a:lnTo>
                <a:lnTo>
                  <a:pt x="2342" y="502"/>
                </a:lnTo>
                <a:lnTo>
                  <a:pt x="2341" y="491"/>
                </a:lnTo>
                <a:lnTo>
                  <a:pt x="2339" y="480"/>
                </a:lnTo>
                <a:lnTo>
                  <a:pt x="2338" y="476"/>
                </a:lnTo>
                <a:lnTo>
                  <a:pt x="2336" y="471"/>
                </a:lnTo>
                <a:lnTo>
                  <a:pt x="2332" y="463"/>
                </a:lnTo>
                <a:lnTo>
                  <a:pt x="2330" y="460"/>
                </a:lnTo>
                <a:lnTo>
                  <a:pt x="2327" y="457"/>
                </a:lnTo>
                <a:lnTo>
                  <a:pt x="2324" y="454"/>
                </a:lnTo>
                <a:lnTo>
                  <a:pt x="2321" y="452"/>
                </a:lnTo>
                <a:lnTo>
                  <a:pt x="2317" y="450"/>
                </a:lnTo>
                <a:lnTo>
                  <a:pt x="2313" y="449"/>
                </a:lnTo>
                <a:lnTo>
                  <a:pt x="2309" y="448"/>
                </a:lnTo>
                <a:lnTo>
                  <a:pt x="2305" y="448"/>
                </a:lnTo>
                <a:lnTo>
                  <a:pt x="2300" y="448"/>
                </a:lnTo>
                <a:lnTo>
                  <a:pt x="2296" y="449"/>
                </a:lnTo>
                <a:lnTo>
                  <a:pt x="2292" y="450"/>
                </a:lnTo>
                <a:lnTo>
                  <a:pt x="2288" y="452"/>
                </a:lnTo>
                <a:lnTo>
                  <a:pt x="2285" y="454"/>
                </a:lnTo>
                <a:lnTo>
                  <a:pt x="2282" y="457"/>
                </a:lnTo>
                <a:lnTo>
                  <a:pt x="2279" y="460"/>
                </a:lnTo>
                <a:lnTo>
                  <a:pt x="2277" y="463"/>
                </a:lnTo>
                <a:lnTo>
                  <a:pt x="2272" y="471"/>
                </a:lnTo>
                <a:lnTo>
                  <a:pt x="2271" y="476"/>
                </a:lnTo>
                <a:lnTo>
                  <a:pt x="2270" y="480"/>
                </a:lnTo>
                <a:lnTo>
                  <a:pt x="2269" y="485"/>
                </a:lnTo>
                <a:lnTo>
                  <a:pt x="2268" y="491"/>
                </a:lnTo>
                <a:lnTo>
                  <a:pt x="2267" y="496"/>
                </a:lnTo>
                <a:lnTo>
                  <a:pt x="2267" y="502"/>
                </a:lnTo>
                <a:lnTo>
                  <a:pt x="2268" y="513"/>
                </a:lnTo>
                <a:lnTo>
                  <a:pt x="2270" y="523"/>
                </a:lnTo>
                <a:lnTo>
                  <a:pt x="2271" y="527"/>
                </a:lnTo>
                <a:lnTo>
                  <a:pt x="2272" y="532"/>
                </a:lnTo>
                <a:lnTo>
                  <a:pt x="2274" y="536"/>
                </a:lnTo>
                <a:lnTo>
                  <a:pt x="2277" y="540"/>
                </a:lnTo>
                <a:lnTo>
                  <a:pt x="2279" y="544"/>
                </a:lnTo>
                <a:lnTo>
                  <a:pt x="2282" y="547"/>
                </a:lnTo>
                <a:lnTo>
                  <a:pt x="2285" y="549"/>
                </a:lnTo>
                <a:lnTo>
                  <a:pt x="2288" y="551"/>
                </a:lnTo>
                <a:lnTo>
                  <a:pt x="2292" y="553"/>
                </a:lnTo>
                <a:lnTo>
                  <a:pt x="2296" y="554"/>
                </a:lnTo>
                <a:lnTo>
                  <a:pt x="2300" y="555"/>
                </a:lnTo>
                <a:lnTo>
                  <a:pt x="2305" y="555"/>
                </a:lnTo>
                <a:close/>
                <a:moveTo>
                  <a:pt x="2539" y="512"/>
                </a:moveTo>
                <a:lnTo>
                  <a:pt x="2430" y="512"/>
                </a:lnTo>
                <a:lnTo>
                  <a:pt x="2430" y="473"/>
                </a:lnTo>
                <a:lnTo>
                  <a:pt x="2539" y="473"/>
                </a:lnTo>
                <a:lnTo>
                  <a:pt x="2539" y="512"/>
                </a:lnTo>
                <a:close/>
                <a:moveTo>
                  <a:pt x="2695" y="514"/>
                </a:moveTo>
                <a:lnTo>
                  <a:pt x="2695" y="413"/>
                </a:lnTo>
                <a:lnTo>
                  <a:pt x="2744" y="413"/>
                </a:lnTo>
                <a:lnTo>
                  <a:pt x="2744" y="590"/>
                </a:lnTo>
                <a:lnTo>
                  <a:pt x="2697" y="590"/>
                </a:lnTo>
                <a:lnTo>
                  <a:pt x="2697" y="558"/>
                </a:lnTo>
                <a:lnTo>
                  <a:pt x="2693" y="565"/>
                </a:lnTo>
                <a:lnTo>
                  <a:pt x="2688" y="572"/>
                </a:lnTo>
                <a:lnTo>
                  <a:pt x="2682" y="577"/>
                </a:lnTo>
                <a:lnTo>
                  <a:pt x="2675" y="583"/>
                </a:lnTo>
                <a:lnTo>
                  <a:pt x="2672" y="585"/>
                </a:lnTo>
                <a:lnTo>
                  <a:pt x="2668" y="587"/>
                </a:lnTo>
                <a:lnTo>
                  <a:pt x="2666" y="588"/>
                </a:lnTo>
                <a:lnTo>
                  <a:pt x="2664" y="588"/>
                </a:lnTo>
                <a:lnTo>
                  <a:pt x="2660" y="590"/>
                </a:lnTo>
                <a:lnTo>
                  <a:pt x="2651" y="591"/>
                </a:lnTo>
                <a:lnTo>
                  <a:pt x="2647" y="592"/>
                </a:lnTo>
                <a:lnTo>
                  <a:pt x="2642" y="592"/>
                </a:lnTo>
                <a:lnTo>
                  <a:pt x="2635" y="592"/>
                </a:lnTo>
                <a:lnTo>
                  <a:pt x="2629" y="591"/>
                </a:lnTo>
                <a:lnTo>
                  <a:pt x="2623" y="589"/>
                </a:lnTo>
                <a:lnTo>
                  <a:pt x="2618" y="588"/>
                </a:lnTo>
                <a:lnTo>
                  <a:pt x="2612" y="585"/>
                </a:lnTo>
                <a:lnTo>
                  <a:pt x="2607" y="582"/>
                </a:lnTo>
                <a:lnTo>
                  <a:pt x="2603" y="578"/>
                </a:lnTo>
                <a:lnTo>
                  <a:pt x="2598" y="574"/>
                </a:lnTo>
                <a:lnTo>
                  <a:pt x="2596" y="572"/>
                </a:lnTo>
                <a:lnTo>
                  <a:pt x="2595" y="570"/>
                </a:lnTo>
                <a:lnTo>
                  <a:pt x="2591" y="564"/>
                </a:lnTo>
                <a:lnTo>
                  <a:pt x="2588" y="559"/>
                </a:lnTo>
                <a:lnTo>
                  <a:pt x="2587" y="556"/>
                </a:lnTo>
                <a:lnTo>
                  <a:pt x="2586" y="553"/>
                </a:lnTo>
                <a:lnTo>
                  <a:pt x="2584" y="547"/>
                </a:lnTo>
                <a:lnTo>
                  <a:pt x="2583" y="540"/>
                </a:lnTo>
                <a:lnTo>
                  <a:pt x="2582" y="533"/>
                </a:lnTo>
                <a:lnTo>
                  <a:pt x="2582" y="525"/>
                </a:lnTo>
                <a:lnTo>
                  <a:pt x="2582" y="413"/>
                </a:lnTo>
                <a:lnTo>
                  <a:pt x="2631" y="413"/>
                </a:lnTo>
                <a:lnTo>
                  <a:pt x="2631" y="517"/>
                </a:lnTo>
                <a:lnTo>
                  <a:pt x="2631" y="524"/>
                </a:lnTo>
                <a:lnTo>
                  <a:pt x="2633" y="531"/>
                </a:lnTo>
                <a:lnTo>
                  <a:pt x="2636" y="536"/>
                </a:lnTo>
                <a:lnTo>
                  <a:pt x="2637" y="539"/>
                </a:lnTo>
                <a:lnTo>
                  <a:pt x="2639" y="541"/>
                </a:lnTo>
                <a:lnTo>
                  <a:pt x="2644" y="545"/>
                </a:lnTo>
                <a:lnTo>
                  <a:pt x="2646" y="547"/>
                </a:lnTo>
                <a:lnTo>
                  <a:pt x="2649" y="548"/>
                </a:lnTo>
                <a:lnTo>
                  <a:pt x="2655" y="550"/>
                </a:lnTo>
                <a:lnTo>
                  <a:pt x="2658" y="550"/>
                </a:lnTo>
                <a:lnTo>
                  <a:pt x="2661" y="551"/>
                </a:lnTo>
                <a:lnTo>
                  <a:pt x="2668" y="550"/>
                </a:lnTo>
                <a:lnTo>
                  <a:pt x="2674" y="548"/>
                </a:lnTo>
                <a:lnTo>
                  <a:pt x="2680" y="545"/>
                </a:lnTo>
                <a:lnTo>
                  <a:pt x="2685" y="541"/>
                </a:lnTo>
                <a:lnTo>
                  <a:pt x="2687" y="539"/>
                </a:lnTo>
                <a:lnTo>
                  <a:pt x="2689" y="536"/>
                </a:lnTo>
                <a:lnTo>
                  <a:pt x="2693" y="530"/>
                </a:lnTo>
                <a:lnTo>
                  <a:pt x="2695" y="523"/>
                </a:lnTo>
                <a:lnTo>
                  <a:pt x="2695" y="519"/>
                </a:lnTo>
                <a:lnTo>
                  <a:pt x="2695" y="514"/>
                </a:lnTo>
                <a:close/>
                <a:moveTo>
                  <a:pt x="2834" y="487"/>
                </a:moveTo>
                <a:lnTo>
                  <a:pt x="2834" y="590"/>
                </a:lnTo>
                <a:lnTo>
                  <a:pt x="2785" y="590"/>
                </a:lnTo>
                <a:lnTo>
                  <a:pt x="2785" y="413"/>
                </a:lnTo>
                <a:lnTo>
                  <a:pt x="2832" y="413"/>
                </a:lnTo>
                <a:lnTo>
                  <a:pt x="2832" y="444"/>
                </a:lnTo>
                <a:lnTo>
                  <a:pt x="2837" y="437"/>
                </a:lnTo>
                <a:lnTo>
                  <a:pt x="2842" y="430"/>
                </a:lnTo>
                <a:lnTo>
                  <a:pt x="2847" y="425"/>
                </a:lnTo>
                <a:lnTo>
                  <a:pt x="2854" y="420"/>
                </a:lnTo>
                <a:lnTo>
                  <a:pt x="2861" y="416"/>
                </a:lnTo>
                <a:lnTo>
                  <a:pt x="2865" y="414"/>
                </a:lnTo>
                <a:lnTo>
                  <a:pt x="2869" y="413"/>
                </a:lnTo>
                <a:lnTo>
                  <a:pt x="2878" y="411"/>
                </a:lnTo>
                <a:lnTo>
                  <a:pt x="2882" y="411"/>
                </a:lnTo>
                <a:lnTo>
                  <a:pt x="2887" y="411"/>
                </a:lnTo>
                <a:lnTo>
                  <a:pt x="2894" y="411"/>
                </a:lnTo>
                <a:lnTo>
                  <a:pt x="2900" y="412"/>
                </a:lnTo>
                <a:lnTo>
                  <a:pt x="2906" y="413"/>
                </a:lnTo>
                <a:lnTo>
                  <a:pt x="2912" y="415"/>
                </a:lnTo>
                <a:lnTo>
                  <a:pt x="2917" y="418"/>
                </a:lnTo>
                <a:lnTo>
                  <a:pt x="2922" y="421"/>
                </a:lnTo>
                <a:lnTo>
                  <a:pt x="2927" y="424"/>
                </a:lnTo>
                <a:lnTo>
                  <a:pt x="2932" y="428"/>
                </a:lnTo>
                <a:lnTo>
                  <a:pt x="2935" y="433"/>
                </a:lnTo>
                <a:lnTo>
                  <a:pt x="2939" y="438"/>
                </a:lnTo>
                <a:lnTo>
                  <a:pt x="2942" y="444"/>
                </a:lnTo>
                <a:lnTo>
                  <a:pt x="2943" y="446"/>
                </a:lnTo>
                <a:lnTo>
                  <a:pt x="2944" y="449"/>
                </a:lnTo>
                <a:lnTo>
                  <a:pt x="2946" y="456"/>
                </a:lnTo>
                <a:lnTo>
                  <a:pt x="2947" y="462"/>
                </a:lnTo>
                <a:lnTo>
                  <a:pt x="2948" y="470"/>
                </a:lnTo>
                <a:lnTo>
                  <a:pt x="2948" y="477"/>
                </a:lnTo>
                <a:lnTo>
                  <a:pt x="2948" y="590"/>
                </a:lnTo>
                <a:lnTo>
                  <a:pt x="2899" y="590"/>
                </a:lnTo>
                <a:lnTo>
                  <a:pt x="2899" y="486"/>
                </a:lnTo>
                <a:lnTo>
                  <a:pt x="2899" y="478"/>
                </a:lnTo>
                <a:lnTo>
                  <a:pt x="2898" y="475"/>
                </a:lnTo>
                <a:lnTo>
                  <a:pt x="2897" y="471"/>
                </a:lnTo>
                <a:lnTo>
                  <a:pt x="2895" y="466"/>
                </a:lnTo>
                <a:lnTo>
                  <a:pt x="2893" y="463"/>
                </a:lnTo>
                <a:lnTo>
                  <a:pt x="2891" y="461"/>
                </a:lnTo>
                <a:lnTo>
                  <a:pt x="2886" y="457"/>
                </a:lnTo>
                <a:lnTo>
                  <a:pt x="2884" y="455"/>
                </a:lnTo>
                <a:lnTo>
                  <a:pt x="2881" y="454"/>
                </a:lnTo>
                <a:lnTo>
                  <a:pt x="2875" y="452"/>
                </a:lnTo>
                <a:lnTo>
                  <a:pt x="2871" y="451"/>
                </a:lnTo>
                <a:lnTo>
                  <a:pt x="2868" y="451"/>
                </a:lnTo>
                <a:lnTo>
                  <a:pt x="2861" y="452"/>
                </a:lnTo>
                <a:lnTo>
                  <a:pt x="2854" y="454"/>
                </a:lnTo>
                <a:lnTo>
                  <a:pt x="2851" y="455"/>
                </a:lnTo>
                <a:lnTo>
                  <a:pt x="2849" y="457"/>
                </a:lnTo>
                <a:lnTo>
                  <a:pt x="2846" y="459"/>
                </a:lnTo>
                <a:lnTo>
                  <a:pt x="2844" y="461"/>
                </a:lnTo>
                <a:lnTo>
                  <a:pt x="2842" y="463"/>
                </a:lnTo>
                <a:lnTo>
                  <a:pt x="2840" y="466"/>
                </a:lnTo>
                <a:lnTo>
                  <a:pt x="2838" y="469"/>
                </a:lnTo>
                <a:lnTo>
                  <a:pt x="2837" y="472"/>
                </a:lnTo>
                <a:lnTo>
                  <a:pt x="2835" y="479"/>
                </a:lnTo>
                <a:lnTo>
                  <a:pt x="2834" y="483"/>
                </a:lnTo>
                <a:lnTo>
                  <a:pt x="2834" y="487"/>
                </a:lnTo>
                <a:close/>
                <a:moveTo>
                  <a:pt x="3014" y="390"/>
                </a:moveTo>
                <a:lnTo>
                  <a:pt x="3008" y="390"/>
                </a:lnTo>
                <a:lnTo>
                  <a:pt x="3004" y="388"/>
                </a:lnTo>
                <a:lnTo>
                  <a:pt x="2999" y="386"/>
                </a:lnTo>
                <a:lnTo>
                  <a:pt x="2995" y="383"/>
                </a:lnTo>
                <a:lnTo>
                  <a:pt x="2992" y="379"/>
                </a:lnTo>
                <a:lnTo>
                  <a:pt x="2989" y="375"/>
                </a:lnTo>
                <a:lnTo>
                  <a:pt x="2988" y="370"/>
                </a:lnTo>
                <a:lnTo>
                  <a:pt x="2987" y="365"/>
                </a:lnTo>
                <a:lnTo>
                  <a:pt x="2988" y="360"/>
                </a:lnTo>
                <a:lnTo>
                  <a:pt x="2989" y="356"/>
                </a:lnTo>
                <a:lnTo>
                  <a:pt x="2992" y="352"/>
                </a:lnTo>
                <a:lnTo>
                  <a:pt x="2995" y="348"/>
                </a:lnTo>
                <a:lnTo>
                  <a:pt x="2999" y="345"/>
                </a:lnTo>
                <a:lnTo>
                  <a:pt x="3004" y="342"/>
                </a:lnTo>
                <a:lnTo>
                  <a:pt x="3008" y="341"/>
                </a:lnTo>
                <a:lnTo>
                  <a:pt x="3014" y="341"/>
                </a:lnTo>
                <a:lnTo>
                  <a:pt x="3019" y="341"/>
                </a:lnTo>
                <a:lnTo>
                  <a:pt x="3024" y="342"/>
                </a:lnTo>
                <a:lnTo>
                  <a:pt x="3028" y="345"/>
                </a:lnTo>
                <a:lnTo>
                  <a:pt x="3032" y="348"/>
                </a:lnTo>
                <a:lnTo>
                  <a:pt x="3036" y="352"/>
                </a:lnTo>
                <a:lnTo>
                  <a:pt x="3038" y="356"/>
                </a:lnTo>
                <a:lnTo>
                  <a:pt x="3040" y="360"/>
                </a:lnTo>
                <a:lnTo>
                  <a:pt x="3040" y="365"/>
                </a:lnTo>
                <a:lnTo>
                  <a:pt x="3040" y="370"/>
                </a:lnTo>
                <a:lnTo>
                  <a:pt x="3038" y="375"/>
                </a:lnTo>
                <a:lnTo>
                  <a:pt x="3036" y="379"/>
                </a:lnTo>
                <a:lnTo>
                  <a:pt x="3032" y="383"/>
                </a:lnTo>
                <a:lnTo>
                  <a:pt x="3028" y="386"/>
                </a:lnTo>
                <a:lnTo>
                  <a:pt x="3024" y="388"/>
                </a:lnTo>
                <a:lnTo>
                  <a:pt x="3019" y="390"/>
                </a:lnTo>
                <a:lnTo>
                  <a:pt x="3014" y="390"/>
                </a:lnTo>
                <a:close/>
                <a:moveTo>
                  <a:pt x="2989" y="413"/>
                </a:moveTo>
                <a:lnTo>
                  <a:pt x="3038" y="413"/>
                </a:lnTo>
                <a:lnTo>
                  <a:pt x="3038" y="590"/>
                </a:lnTo>
                <a:lnTo>
                  <a:pt x="2989" y="590"/>
                </a:lnTo>
                <a:lnTo>
                  <a:pt x="2989" y="413"/>
                </a:lnTo>
                <a:close/>
                <a:moveTo>
                  <a:pt x="3242" y="413"/>
                </a:moveTo>
                <a:lnTo>
                  <a:pt x="3180" y="590"/>
                </a:lnTo>
                <a:lnTo>
                  <a:pt x="3125" y="590"/>
                </a:lnTo>
                <a:lnTo>
                  <a:pt x="3063" y="413"/>
                </a:lnTo>
                <a:lnTo>
                  <a:pt x="3115" y="413"/>
                </a:lnTo>
                <a:lnTo>
                  <a:pt x="3151" y="539"/>
                </a:lnTo>
                <a:lnTo>
                  <a:pt x="3190" y="413"/>
                </a:lnTo>
                <a:lnTo>
                  <a:pt x="3242" y="413"/>
                </a:lnTo>
                <a:close/>
                <a:moveTo>
                  <a:pt x="3340" y="593"/>
                </a:moveTo>
                <a:lnTo>
                  <a:pt x="3333" y="593"/>
                </a:lnTo>
                <a:lnTo>
                  <a:pt x="3327" y="592"/>
                </a:lnTo>
                <a:lnTo>
                  <a:pt x="3315" y="590"/>
                </a:lnTo>
                <a:lnTo>
                  <a:pt x="3309" y="589"/>
                </a:lnTo>
                <a:lnTo>
                  <a:pt x="3303" y="587"/>
                </a:lnTo>
                <a:lnTo>
                  <a:pt x="3293" y="582"/>
                </a:lnTo>
                <a:lnTo>
                  <a:pt x="3288" y="579"/>
                </a:lnTo>
                <a:lnTo>
                  <a:pt x="3284" y="576"/>
                </a:lnTo>
                <a:lnTo>
                  <a:pt x="3279" y="572"/>
                </a:lnTo>
                <a:lnTo>
                  <a:pt x="3276" y="569"/>
                </a:lnTo>
                <a:lnTo>
                  <a:pt x="3269" y="560"/>
                </a:lnTo>
                <a:lnTo>
                  <a:pt x="3266" y="555"/>
                </a:lnTo>
                <a:lnTo>
                  <a:pt x="3263" y="550"/>
                </a:lnTo>
                <a:lnTo>
                  <a:pt x="3258" y="540"/>
                </a:lnTo>
                <a:lnTo>
                  <a:pt x="3256" y="534"/>
                </a:lnTo>
                <a:lnTo>
                  <a:pt x="3255" y="528"/>
                </a:lnTo>
                <a:lnTo>
                  <a:pt x="3254" y="522"/>
                </a:lnTo>
                <a:lnTo>
                  <a:pt x="3253" y="516"/>
                </a:lnTo>
                <a:lnTo>
                  <a:pt x="3252" y="509"/>
                </a:lnTo>
                <a:lnTo>
                  <a:pt x="3252" y="502"/>
                </a:lnTo>
                <a:lnTo>
                  <a:pt x="3252" y="495"/>
                </a:lnTo>
                <a:lnTo>
                  <a:pt x="3253" y="489"/>
                </a:lnTo>
                <a:lnTo>
                  <a:pt x="3254" y="483"/>
                </a:lnTo>
                <a:lnTo>
                  <a:pt x="3255" y="477"/>
                </a:lnTo>
                <a:lnTo>
                  <a:pt x="3258" y="465"/>
                </a:lnTo>
                <a:lnTo>
                  <a:pt x="3260" y="459"/>
                </a:lnTo>
                <a:lnTo>
                  <a:pt x="3263" y="454"/>
                </a:lnTo>
                <a:lnTo>
                  <a:pt x="3269" y="445"/>
                </a:lnTo>
                <a:lnTo>
                  <a:pt x="3272" y="440"/>
                </a:lnTo>
                <a:lnTo>
                  <a:pt x="3275" y="436"/>
                </a:lnTo>
                <a:lnTo>
                  <a:pt x="3279" y="432"/>
                </a:lnTo>
                <a:lnTo>
                  <a:pt x="3283" y="428"/>
                </a:lnTo>
                <a:lnTo>
                  <a:pt x="3293" y="422"/>
                </a:lnTo>
                <a:lnTo>
                  <a:pt x="3297" y="419"/>
                </a:lnTo>
                <a:lnTo>
                  <a:pt x="3303" y="417"/>
                </a:lnTo>
                <a:lnTo>
                  <a:pt x="3308" y="415"/>
                </a:lnTo>
                <a:lnTo>
                  <a:pt x="3314" y="413"/>
                </a:lnTo>
                <a:lnTo>
                  <a:pt x="3319" y="412"/>
                </a:lnTo>
                <a:lnTo>
                  <a:pt x="3325" y="411"/>
                </a:lnTo>
                <a:lnTo>
                  <a:pt x="3338" y="411"/>
                </a:lnTo>
                <a:lnTo>
                  <a:pt x="3349" y="411"/>
                </a:lnTo>
                <a:lnTo>
                  <a:pt x="3360" y="413"/>
                </a:lnTo>
                <a:lnTo>
                  <a:pt x="3365" y="414"/>
                </a:lnTo>
                <a:lnTo>
                  <a:pt x="3370" y="416"/>
                </a:lnTo>
                <a:lnTo>
                  <a:pt x="3380" y="421"/>
                </a:lnTo>
                <a:lnTo>
                  <a:pt x="3389" y="426"/>
                </a:lnTo>
                <a:lnTo>
                  <a:pt x="3393" y="429"/>
                </a:lnTo>
                <a:lnTo>
                  <a:pt x="3397" y="433"/>
                </a:lnTo>
                <a:lnTo>
                  <a:pt x="3404" y="441"/>
                </a:lnTo>
                <a:lnTo>
                  <a:pt x="3407" y="446"/>
                </a:lnTo>
                <a:lnTo>
                  <a:pt x="3410" y="450"/>
                </a:lnTo>
                <a:lnTo>
                  <a:pt x="3412" y="456"/>
                </a:lnTo>
                <a:lnTo>
                  <a:pt x="3415" y="461"/>
                </a:lnTo>
                <a:lnTo>
                  <a:pt x="3417" y="467"/>
                </a:lnTo>
                <a:lnTo>
                  <a:pt x="3418" y="473"/>
                </a:lnTo>
                <a:lnTo>
                  <a:pt x="3419" y="479"/>
                </a:lnTo>
                <a:lnTo>
                  <a:pt x="3420" y="486"/>
                </a:lnTo>
                <a:lnTo>
                  <a:pt x="3421" y="493"/>
                </a:lnTo>
                <a:lnTo>
                  <a:pt x="3421" y="500"/>
                </a:lnTo>
                <a:lnTo>
                  <a:pt x="3421" y="514"/>
                </a:lnTo>
                <a:lnTo>
                  <a:pt x="3301" y="514"/>
                </a:lnTo>
                <a:lnTo>
                  <a:pt x="3301" y="519"/>
                </a:lnTo>
                <a:lnTo>
                  <a:pt x="3301" y="523"/>
                </a:lnTo>
                <a:lnTo>
                  <a:pt x="3302" y="528"/>
                </a:lnTo>
                <a:lnTo>
                  <a:pt x="3303" y="532"/>
                </a:lnTo>
                <a:lnTo>
                  <a:pt x="3307" y="539"/>
                </a:lnTo>
                <a:lnTo>
                  <a:pt x="3309" y="542"/>
                </a:lnTo>
                <a:lnTo>
                  <a:pt x="3311" y="545"/>
                </a:lnTo>
                <a:lnTo>
                  <a:pt x="3314" y="548"/>
                </a:lnTo>
                <a:lnTo>
                  <a:pt x="3317" y="550"/>
                </a:lnTo>
                <a:lnTo>
                  <a:pt x="3321" y="552"/>
                </a:lnTo>
                <a:lnTo>
                  <a:pt x="3324" y="554"/>
                </a:lnTo>
                <a:lnTo>
                  <a:pt x="3328" y="555"/>
                </a:lnTo>
                <a:lnTo>
                  <a:pt x="3332" y="556"/>
                </a:lnTo>
                <a:lnTo>
                  <a:pt x="3341" y="557"/>
                </a:lnTo>
                <a:lnTo>
                  <a:pt x="3347" y="556"/>
                </a:lnTo>
                <a:lnTo>
                  <a:pt x="3352" y="555"/>
                </a:lnTo>
                <a:lnTo>
                  <a:pt x="3357" y="554"/>
                </a:lnTo>
                <a:lnTo>
                  <a:pt x="3362" y="551"/>
                </a:lnTo>
                <a:lnTo>
                  <a:pt x="3364" y="550"/>
                </a:lnTo>
                <a:lnTo>
                  <a:pt x="3366" y="548"/>
                </a:lnTo>
                <a:lnTo>
                  <a:pt x="3370" y="545"/>
                </a:lnTo>
                <a:lnTo>
                  <a:pt x="3372" y="541"/>
                </a:lnTo>
                <a:lnTo>
                  <a:pt x="3375" y="536"/>
                </a:lnTo>
                <a:lnTo>
                  <a:pt x="3420" y="539"/>
                </a:lnTo>
                <a:lnTo>
                  <a:pt x="3418" y="545"/>
                </a:lnTo>
                <a:lnTo>
                  <a:pt x="3416" y="551"/>
                </a:lnTo>
                <a:lnTo>
                  <a:pt x="3414" y="556"/>
                </a:lnTo>
                <a:lnTo>
                  <a:pt x="3411" y="561"/>
                </a:lnTo>
                <a:lnTo>
                  <a:pt x="3407" y="566"/>
                </a:lnTo>
                <a:lnTo>
                  <a:pt x="3403" y="570"/>
                </a:lnTo>
                <a:lnTo>
                  <a:pt x="3399" y="575"/>
                </a:lnTo>
                <a:lnTo>
                  <a:pt x="3394" y="578"/>
                </a:lnTo>
                <a:lnTo>
                  <a:pt x="3388" y="582"/>
                </a:lnTo>
                <a:lnTo>
                  <a:pt x="3382" y="585"/>
                </a:lnTo>
                <a:lnTo>
                  <a:pt x="3376" y="587"/>
                </a:lnTo>
                <a:lnTo>
                  <a:pt x="3370" y="589"/>
                </a:lnTo>
                <a:lnTo>
                  <a:pt x="3366" y="590"/>
                </a:lnTo>
                <a:lnTo>
                  <a:pt x="3363" y="591"/>
                </a:lnTo>
                <a:lnTo>
                  <a:pt x="3355" y="592"/>
                </a:lnTo>
                <a:lnTo>
                  <a:pt x="3348" y="593"/>
                </a:lnTo>
                <a:lnTo>
                  <a:pt x="3340" y="593"/>
                </a:lnTo>
                <a:close/>
                <a:moveTo>
                  <a:pt x="3301" y="483"/>
                </a:moveTo>
                <a:lnTo>
                  <a:pt x="3375" y="483"/>
                </a:lnTo>
                <a:lnTo>
                  <a:pt x="3375" y="480"/>
                </a:lnTo>
                <a:lnTo>
                  <a:pt x="3374" y="476"/>
                </a:lnTo>
                <a:lnTo>
                  <a:pt x="3373" y="472"/>
                </a:lnTo>
                <a:lnTo>
                  <a:pt x="3372" y="469"/>
                </a:lnTo>
                <a:lnTo>
                  <a:pt x="3371" y="466"/>
                </a:lnTo>
                <a:lnTo>
                  <a:pt x="3369" y="463"/>
                </a:lnTo>
                <a:lnTo>
                  <a:pt x="3367" y="460"/>
                </a:lnTo>
                <a:lnTo>
                  <a:pt x="3365" y="457"/>
                </a:lnTo>
                <a:lnTo>
                  <a:pt x="3359" y="453"/>
                </a:lnTo>
                <a:lnTo>
                  <a:pt x="3353" y="450"/>
                </a:lnTo>
                <a:lnTo>
                  <a:pt x="3346" y="448"/>
                </a:lnTo>
                <a:lnTo>
                  <a:pt x="3339" y="447"/>
                </a:lnTo>
                <a:lnTo>
                  <a:pt x="3331" y="448"/>
                </a:lnTo>
                <a:lnTo>
                  <a:pt x="3327" y="449"/>
                </a:lnTo>
                <a:lnTo>
                  <a:pt x="3324" y="450"/>
                </a:lnTo>
                <a:lnTo>
                  <a:pt x="3317" y="453"/>
                </a:lnTo>
                <a:lnTo>
                  <a:pt x="3315" y="455"/>
                </a:lnTo>
                <a:lnTo>
                  <a:pt x="3312" y="458"/>
                </a:lnTo>
                <a:lnTo>
                  <a:pt x="3307" y="463"/>
                </a:lnTo>
                <a:lnTo>
                  <a:pt x="3304" y="470"/>
                </a:lnTo>
                <a:lnTo>
                  <a:pt x="3303" y="473"/>
                </a:lnTo>
                <a:lnTo>
                  <a:pt x="3302" y="476"/>
                </a:lnTo>
                <a:lnTo>
                  <a:pt x="3301" y="483"/>
                </a:lnTo>
                <a:close/>
                <a:moveTo>
                  <a:pt x="3456" y="590"/>
                </a:moveTo>
                <a:lnTo>
                  <a:pt x="3456" y="413"/>
                </a:lnTo>
                <a:lnTo>
                  <a:pt x="3503" y="413"/>
                </a:lnTo>
                <a:lnTo>
                  <a:pt x="3503" y="444"/>
                </a:lnTo>
                <a:lnTo>
                  <a:pt x="3507" y="436"/>
                </a:lnTo>
                <a:lnTo>
                  <a:pt x="3511" y="429"/>
                </a:lnTo>
                <a:lnTo>
                  <a:pt x="3516" y="424"/>
                </a:lnTo>
                <a:lnTo>
                  <a:pt x="3521" y="419"/>
                </a:lnTo>
                <a:lnTo>
                  <a:pt x="3524" y="417"/>
                </a:lnTo>
                <a:lnTo>
                  <a:pt x="3527" y="415"/>
                </a:lnTo>
                <a:lnTo>
                  <a:pt x="3534" y="413"/>
                </a:lnTo>
                <a:lnTo>
                  <a:pt x="3540" y="411"/>
                </a:lnTo>
                <a:lnTo>
                  <a:pt x="3548" y="410"/>
                </a:lnTo>
                <a:lnTo>
                  <a:pt x="3556" y="411"/>
                </a:lnTo>
                <a:lnTo>
                  <a:pt x="3563" y="412"/>
                </a:lnTo>
                <a:lnTo>
                  <a:pt x="3563" y="456"/>
                </a:lnTo>
                <a:lnTo>
                  <a:pt x="3559" y="455"/>
                </a:lnTo>
                <a:lnTo>
                  <a:pt x="3554" y="454"/>
                </a:lnTo>
                <a:lnTo>
                  <a:pt x="3542" y="453"/>
                </a:lnTo>
                <a:lnTo>
                  <a:pt x="3535" y="454"/>
                </a:lnTo>
                <a:lnTo>
                  <a:pt x="3531" y="454"/>
                </a:lnTo>
                <a:lnTo>
                  <a:pt x="3528" y="456"/>
                </a:lnTo>
                <a:lnTo>
                  <a:pt x="3524" y="457"/>
                </a:lnTo>
                <a:lnTo>
                  <a:pt x="3521" y="459"/>
                </a:lnTo>
                <a:lnTo>
                  <a:pt x="3518" y="461"/>
                </a:lnTo>
                <a:lnTo>
                  <a:pt x="3515" y="463"/>
                </a:lnTo>
                <a:lnTo>
                  <a:pt x="3511" y="469"/>
                </a:lnTo>
                <a:lnTo>
                  <a:pt x="3509" y="472"/>
                </a:lnTo>
                <a:lnTo>
                  <a:pt x="3508" y="475"/>
                </a:lnTo>
                <a:lnTo>
                  <a:pt x="3506" y="478"/>
                </a:lnTo>
                <a:lnTo>
                  <a:pt x="3506" y="482"/>
                </a:lnTo>
                <a:lnTo>
                  <a:pt x="3505" y="486"/>
                </a:lnTo>
                <a:lnTo>
                  <a:pt x="3505" y="490"/>
                </a:lnTo>
                <a:lnTo>
                  <a:pt x="3505" y="590"/>
                </a:lnTo>
                <a:lnTo>
                  <a:pt x="3456" y="590"/>
                </a:lnTo>
                <a:close/>
                <a:moveTo>
                  <a:pt x="3736" y="463"/>
                </a:moveTo>
                <a:lnTo>
                  <a:pt x="3692" y="466"/>
                </a:lnTo>
                <a:lnTo>
                  <a:pt x="3690" y="462"/>
                </a:lnTo>
                <a:lnTo>
                  <a:pt x="3688" y="458"/>
                </a:lnTo>
                <a:lnTo>
                  <a:pt x="3686" y="455"/>
                </a:lnTo>
                <a:lnTo>
                  <a:pt x="3682" y="451"/>
                </a:lnTo>
                <a:lnTo>
                  <a:pt x="3678" y="449"/>
                </a:lnTo>
                <a:lnTo>
                  <a:pt x="3673" y="447"/>
                </a:lnTo>
                <a:lnTo>
                  <a:pt x="3668" y="446"/>
                </a:lnTo>
                <a:lnTo>
                  <a:pt x="3662" y="445"/>
                </a:lnTo>
                <a:lnTo>
                  <a:pt x="3656" y="446"/>
                </a:lnTo>
                <a:lnTo>
                  <a:pt x="3651" y="447"/>
                </a:lnTo>
                <a:lnTo>
                  <a:pt x="3647" y="448"/>
                </a:lnTo>
                <a:lnTo>
                  <a:pt x="3643" y="450"/>
                </a:lnTo>
                <a:lnTo>
                  <a:pt x="3639" y="453"/>
                </a:lnTo>
                <a:lnTo>
                  <a:pt x="3637" y="456"/>
                </a:lnTo>
                <a:lnTo>
                  <a:pt x="3635" y="459"/>
                </a:lnTo>
                <a:lnTo>
                  <a:pt x="3635" y="463"/>
                </a:lnTo>
                <a:lnTo>
                  <a:pt x="3635" y="466"/>
                </a:lnTo>
                <a:lnTo>
                  <a:pt x="3636" y="469"/>
                </a:lnTo>
                <a:lnTo>
                  <a:pt x="3638" y="471"/>
                </a:lnTo>
                <a:lnTo>
                  <a:pt x="3640" y="474"/>
                </a:lnTo>
                <a:lnTo>
                  <a:pt x="3643" y="476"/>
                </a:lnTo>
                <a:lnTo>
                  <a:pt x="3647" y="478"/>
                </a:lnTo>
                <a:lnTo>
                  <a:pt x="3652" y="479"/>
                </a:lnTo>
                <a:lnTo>
                  <a:pt x="3657" y="481"/>
                </a:lnTo>
                <a:lnTo>
                  <a:pt x="3689" y="487"/>
                </a:lnTo>
                <a:lnTo>
                  <a:pt x="3696" y="488"/>
                </a:lnTo>
                <a:lnTo>
                  <a:pt x="3701" y="490"/>
                </a:lnTo>
                <a:lnTo>
                  <a:pt x="3707" y="492"/>
                </a:lnTo>
                <a:lnTo>
                  <a:pt x="3712" y="494"/>
                </a:lnTo>
                <a:lnTo>
                  <a:pt x="3720" y="499"/>
                </a:lnTo>
                <a:lnTo>
                  <a:pt x="3728" y="504"/>
                </a:lnTo>
                <a:lnTo>
                  <a:pt x="3731" y="507"/>
                </a:lnTo>
                <a:lnTo>
                  <a:pt x="3733" y="511"/>
                </a:lnTo>
                <a:lnTo>
                  <a:pt x="3735" y="514"/>
                </a:lnTo>
                <a:lnTo>
                  <a:pt x="3737" y="518"/>
                </a:lnTo>
                <a:lnTo>
                  <a:pt x="3740" y="526"/>
                </a:lnTo>
                <a:lnTo>
                  <a:pt x="3740" y="530"/>
                </a:lnTo>
                <a:lnTo>
                  <a:pt x="3740" y="535"/>
                </a:lnTo>
                <a:lnTo>
                  <a:pt x="3740" y="539"/>
                </a:lnTo>
                <a:lnTo>
                  <a:pt x="3740" y="543"/>
                </a:lnTo>
                <a:lnTo>
                  <a:pt x="3739" y="547"/>
                </a:lnTo>
                <a:lnTo>
                  <a:pt x="3738" y="551"/>
                </a:lnTo>
                <a:lnTo>
                  <a:pt x="3736" y="555"/>
                </a:lnTo>
                <a:lnTo>
                  <a:pt x="3735" y="559"/>
                </a:lnTo>
                <a:lnTo>
                  <a:pt x="3733" y="562"/>
                </a:lnTo>
                <a:lnTo>
                  <a:pt x="3730" y="565"/>
                </a:lnTo>
                <a:lnTo>
                  <a:pt x="3725" y="572"/>
                </a:lnTo>
                <a:lnTo>
                  <a:pt x="3718" y="577"/>
                </a:lnTo>
                <a:lnTo>
                  <a:pt x="3711" y="582"/>
                </a:lnTo>
                <a:lnTo>
                  <a:pt x="3702" y="586"/>
                </a:lnTo>
                <a:lnTo>
                  <a:pt x="3693" y="589"/>
                </a:lnTo>
                <a:lnTo>
                  <a:pt x="3683" y="591"/>
                </a:lnTo>
                <a:lnTo>
                  <a:pt x="3673" y="593"/>
                </a:lnTo>
                <a:lnTo>
                  <a:pt x="3662" y="593"/>
                </a:lnTo>
                <a:lnTo>
                  <a:pt x="3653" y="593"/>
                </a:lnTo>
                <a:lnTo>
                  <a:pt x="3645" y="592"/>
                </a:lnTo>
                <a:lnTo>
                  <a:pt x="3637" y="591"/>
                </a:lnTo>
                <a:lnTo>
                  <a:pt x="3630" y="589"/>
                </a:lnTo>
                <a:lnTo>
                  <a:pt x="3623" y="587"/>
                </a:lnTo>
                <a:lnTo>
                  <a:pt x="3617" y="585"/>
                </a:lnTo>
                <a:lnTo>
                  <a:pt x="3611" y="582"/>
                </a:lnTo>
                <a:lnTo>
                  <a:pt x="3606" y="578"/>
                </a:lnTo>
                <a:lnTo>
                  <a:pt x="3601" y="575"/>
                </a:lnTo>
                <a:lnTo>
                  <a:pt x="3596" y="570"/>
                </a:lnTo>
                <a:lnTo>
                  <a:pt x="3593" y="566"/>
                </a:lnTo>
                <a:lnTo>
                  <a:pt x="3589" y="561"/>
                </a:lnTo>
                <a:lnTo>
                  <a:pt x="3587" y="556"/>
                </a:lnTo>
                <a:lnTo>
                  <a:pt x="3584" y="550"/>
                </a:lnTo>
                <a:lnTo>
                  <a:pt x="3583" y="545"/>
                </a:lnTo>
                <a:lnTo>
                  <a:pt x="3582" y="538"/>
                </a:lnTo>
                <a:lnTo>
                  <a:pt x="3630" y="536"/>
                </a:lnTo>
                <a:lnTo>
                  <a:pt x="3631" y="541"/>
                </a:lnTo>
                <a:lnTo>
                  <a:pt x="3634" y="545"/>
                </a:lnTo>
                <a:lnTo>
                  <a:pt x="3637" y="549"/>
                </a:lnTo>
                <a:lnTo>
                  <a:pt x="3640" y="552"/>
                </a:lnTo>
                <a:lnTo>
                  <a:pt x="3645" y="555"/>
                </a:lnTo>
                <a:lnTo>
                  <a:pt x="3650" y="556"/>
                </a:lnTo>
                <a:lnTo>
                  <a:pt x="3656" y="557"/>
                </a:lnTo>
                <a:lnTo>
                  <a:pt x="3662" y="558"/>
                </a:lnTo>
                <a:lnTo>
                  <a:pt x="3668" y="557"/>
                </a:lnTo>
                <a:lnTo>
                  <a:pt x="3673" y="557"/>
                </a:lnTo>
                <a:lnTo>
                  <a:pt x="3678" y="555"/>
                </a:lnTo>
                <a:lnTo>
                  <a:pt x="3681" y="554"/>
                </a:lnTo>
                <a:lnTo>
                  <a:pt x="3683" y="553"/>
                </a:lnTo>
                <a:lnTo>
                  <a:pt x="3686" y="550"/>
                </a:lnTo>
                <a:lnTo>
                  <a:pt x="3689" y="547"/>
                </a:lnTo>
                <a:lnTo>
                  <a:pt x="3689" y="545"/>
                </a:lnTo>
                <a:lnTo>
                  <a:pt x="3690" y="544"/>
                </a:lnTo>
                <a:lnTo>
                  <a:pt x="3691" y="540"/>
                </a:lnTo>
                <a:lnTo>
                  <a:pt x="3690" y="537"/>
                </a:lnTo>
                <a:lnTo>
                  <a:pt x="3689" y="534"/>
                </a:lnTo>
                <a:lnTo>
                  <a:pt x="3687" y="531"/>
                </a:lnTo>
                <a:lnTo>
                  <a:pt x="3685" y="529"/>
                </a:lnTo>
                <a:lnTo>
                  <a:pt x="3682" y="527"/>
                </a:lnTo>
                <a:lnTo>
                  <a:pt x="3678" y="525"/>
                </a:lnTo>
                <a:lnTo>
                  <a:pt x="3673" y="523"/>
                </a:lnTo>
                <a:lnTo>
                  <a:pt x="3668" y="522"/>
                </a:lnTo>
                <a:lnTo>
                  <a:pt x="3637" y="516"/>
                </a:lnTo>
                <a:lnTo>
                  <a:pt x="3631" y="515"/>
                </a:lnTo>
                <a:lnTo>
                  <a:pt x="3625" y="513"/>
                </a:lnTo>
                <a:lnTo>
                  <a:pt x="3615" y="509"/>
                </a:lnTo>
                <a:lnTo>
                  <a:pt x="3610" y="507"/>
                </a:lnTo>
                <a:lnTo>
                  <a:pt x="3606" y="504"/>
                </a:lnTo>
                <a:lnTo>
                  <a:pt x="3602" y="501"/>
                </a:lnTo>
                <a:lnTo>
                  <a:pt x="3599" y="498"/>
                </a:lnTo>
                <a:lnTo>
                  <a:pt x="3596" y="495"/>
                </a:lnTo>
                <a:lnTo>
                  <a:pt x="3593" y="492"/>
                </a:lnTo>
                <a:lnTo>
                  <a:pt x="3591" y="488"/>
                </a:lnTo>
                <a:lnTo>
                  <a:pt x="3589" y="484"/>
                </a:lnTo>
                <a:lnTo>
                  <a:pt x="3588" y="480"/>
                </a:lnTo>
                <a:lnTo>
                  <a:pt x="3587" y="475"/>
                </a:lnTo>
                <a:lnTo>
                  <a:pt x="3586" y="471"/>
                </a:lnTo>
                <a:lnTo>
                  <a:pt x="3586" y="466"/>
                </a:lnTo>
                <a:lnTo>
                  <a:pt x="3587" y="459"/>
                </a:lnTo>
                <a:lnTo>
                  <a:pt x="3587" y="454"/>
                </a:lnTo>
                <a:lnTo>
                  <a:pt x="3589" y="448"/>
                </a:lnTo>
                <a:lnTo>
                  <a:pt x="3591" y="443"/>
                </a:lnTo>
                <a:lnTo>
                  <a:pt x="3594" y="438"/>
                </a:lnTo>
                <a:lnTo>
                  <a:pt x="3598" y="433"/>
                </a:lnTo>
                <a:lnTo>
                  <a:pt x="3602" y="429"/>
                </a:lnTo>
                <a:lnTo>
                  <a:pt x="3607" y="425"/>
                </a:lnTo>
                <a:lnTo>
                  <a:pt x="3612" y="422"/>
                </a:lnTo>
                <a:lnTo>
                  <a:pt x="3618" y="419"/>
                </a:lnTo>
                <a:lnTo>
                  <a:pt x="3624" y="416"/>
                </a:lnTo>
                <a:lnTo>
                  <a:pt x="3631" y="414"/>
                </a:lnTo>
                <a:lnTo>
                  <a:pt x="3634" y="413"/>
                </a:lnTo>
                <a:lnTo>
                  <a:pt x="3638" y="413"/>
                </a:lnTo>
                <a:lnTo>
                  <a:pt x="3645" y="412"/>
                </a:lnTo>
                <a:lnTo>
                  <a:pt x="3653" y="411"/>
                </a:lnTo>
                <a:lnTo>
                  <a:pt x="3661" y="411"/>
                </a:lnTo>
                <a:lnTo>
                  <a:pt x="3669" y="411"/>
                </a:lnTo>
                <a:lnTo>
                  <a:pt x="3677" y="412"/>
                </a:lnTo>
                <a:lnTo>
                  <a:pt x="3684" y="413"/>
                </a:lnTo>
                <a:lnTo>
                  <a:pt x="3691" y="414"/>
                </a:lnTo>
                <a:lnTo>
                  <a:pt x="3697" y="416"/>
                </a:lnTo>
                <a:lnTo>
                  <a:pt x="3703" y="419"/>
                </a:lnTo>
                <a:lnTo>
                  <a:pt x="3709" y="421"/>
                </a:lnTo>
                <a:lnTo>
                  <a:pt x="3714" y="425"/>
                </a:lnTo>
                <a:lnTo>
                  <a:pt x="3718" y="428"/>
                </a:lnTo>
                <a:lnTo>
                  <a:pt x="3723" y="432"/>
                </a:lnTo>
                <a:lnTo>
                  <a:pt x="3726" y="437"/>
                </a:lnTo>
                <a:lnTo>
                  <a:pt x="3728" y="439"/>
                </a:lnTo>
                <a:lnTo>
                  <a:pt x="3729" y="441"/>
                </a:lnTo>
                <a:lnTo>
                  <a:pt x="3732" y="446"/>
                </a:lnTo>
                <a:lnTo>
                  <a:pt x="3734" y="452"/>
                </a:lnTo>
                <a:lnTo>
                  <a:pt x="3735" y="457"/>
                </a:lnTo>
                <a:lnTo>
                  <a:pt x="3736" y="463"/>
                </a:lnTo>
                <a:close/>
                <a:moveTo>
                  <a:pt x="3797" y="390"/>
                </a:moveTo>
                <a:lnTo>
                  <a:pt x="3792" y="390"/>
                </a:lnTo>
                <a:lnTo>
                  <a:pt x="3787" y="388"/>
                </a:lnTo>
                <a:lnTo>
                  <a:pt x="3783" y="386"/>
                </a:lnTo>
                <a:lnTo>
                  <a:pt x="3778" y="383"/>
                </a:lnTo>
                <a:lnTo>
                  <a:pt x="3775" y="379"/>
                </a:lnTo>
                <a:lnTo>
                  <a:pt x="3773" y="375"/>
                </a:lnTo>
                <a:lnTo>
                  <a:pt x="3771" y="370"/>
                </a:lnTo>
                <a:lnTo>
                  <a:pt x="3771" y="365"/>
                </a:lnTo>
                <a:lnTo>
                  <a:pt x="3771" y="360"/>
                </a:lnTo>
                <a:lnTo>
                  <a:pt x="3773" y="356"/>
                </a:lnTo>
                <a:lnTo>
                  <a:pt x="3775" y="352"/>
                </a:lnTo>
                <a:lnTo>
                  <a:pt x="3778" y="348"/>
                </a:lnTo>
                <a:lnTo>
                  <a:pt x="3783" y="345"/>
                </a:lnTo>
                <a:lnTo>
                  <a:pt x="3787" y="342"/>
                </a:lnTo>
                <a:lnTo>
                  <a:pt x="3792" y="341"/>
                </a:lnTo>
                <a:lnTo>
                  <a:pt x="3797" y="341"/>
                </a:lnTo>
                <a:lnTo>
                  <a:pt x="3802" y="341"/>
                </a:lnTo>
                <a:lnTo>
                  <a:pt x="3807" y="342"/>
                </a:lnTo>
                <a:lnTo>
                  <a:pt x="3812" y="345"/>
                </a:lnTo>
                <a:lnTo>
                  <a:pt x="3816" y="348"/>
                </a:lnTo>
                <a:lnTo>
                  <a:pt x="3819" y="352"/>
                </a:lnTo>
                <a:lnTo>
                  <a:pt x="3822" y="356"/>
                </a:lnTo>
                <a:lnTo>
                  <a:pt x="3823" y="360"/>
                </a:lnTo>
                <a:lnTo>
                  <a:pt x="3824" y="365"/>
                </a:lnTo>
                <a:lnTo>
                  <a:pt x="3823" y="370"/>
                </a:lnTo>
                <a:lnTo>
                  <a:pt x="3822" y="375"/>
                </a:lnTo>
                <a:lnTo>
                  <a:pt x="3819" y="379"/>
                </a:lnTo>
                <a:lnTo>
                  <a:pt x="3816" y="383"/>
                </a:lnTo>
                <a:lnTo>
                  <a:pt x="3812" y="386"/>
                </a:lnTo>
                <a:lnTo>
                  <a:pt x="3807" y="388"/>
                </a:lnTo>
                <a:lnTo>
                  <a:pt x="3802" y="390"/>
                </a:lnTo>
                <a:lnTo>
                  <a:pt x="3797" y="390"/>
                </a:lnTo>
                <a:close/>
                <a:moveTo>
                  <a:pt x="3772" y="413"/>
                </a:moveTo>
                <a:lnTo>
                  <a:pt x="3822" y="413"/>
                </a:lnTo>
                <a:lnTo>
                  <a:pt x="3822" y="590"/>
                </a:lnTo>
                <a:lnTo>
                  <a:pt x="3772" y="590"/>
                </a:lnTo>
                <a:lnTo>
                  <a:pt x="3772" y="413"/>
                </a:lnTo>
                <a:close/>
                <a:moveTo>
                  <a:pt x="3955" y="413"/>
                </a:moveTo>
                <a:lnTo>
                  <a:pt x="3955" y="450"/>
                </a:lnTo>
                <a:lnTo>
                  <a:pt x="3921" y="450"/>
                </a:lnTo>
                <a:lnTo>
                  <a:pt x="3921" y="535"/>
                </a:lnTo>
                <a:lnTo>
                  <a:pt x="3922" y="540"/>
                </a:lnTo>
                <a:lnTo>
                  <a:pt x="3923" y="544"/>
                </a:lnTo>
                <a:lnTo>
                  <a:pt x="3923" y="545"/>
                </a:lnTo>
                <a:lnTo>
                  <a:pt x="3924" y="547"/>
                </a:lnTo>
                <a:lnTo>
                  <a:pt x="3926" y="549"/>
                </a:lnTo>
                <a:lnTo>
                  <a:pt x="3929" y="551"/>
                </a:lnTo>
                <a:lnTo>
                  <a:pt x="3931" y="552"/>
                </a:lnTo>
                <a:lnTo>
                  <a:pt x="3935" y="552"/>
                </a:lnTo>
                <a:lnTo>
                  <a:pt x="3938" y="553"/>
                </a:lnTo>
                <a:lnTo>
                  <a:pt x="3945" y="552"/>
                </a:lnTo>
                <a:lnTo>
                  <a:pt x="3950" y="551"/>
                </a:lnTo>
                <a:lnTo>
                  <a:pt x="3958" y="587"/>
                </a:lnTo>
                <a:lnTo>
                  <a:pt x="3948" y="590"/>
                </a:lnTo>
                <a:lnTo>
                  <a:pt x="3940" y="591"/>
                </a:lnTo>
                <a:lnTo>
                  <a:pt x="3931" y="592"/>
                </a:lnTo>
                <a:lnTo>
                  <a:pt x="3925" y="592"/>
                </a:lnTo>
                <a:lnTo>
                  <a:pt x="3919" y="592"/>
                </a:lnTo>
                <a:lnTo>
                  <a:pt x="3913" y="591"/>
                </a:lnTo>
                <a:lnTo>
                  <a:pt x="3907" y="590"/>
                </a:lnTo>
                <a:lnTo>
                  <a:pt x="3902" y="588"/>
                </a:lnTo>
                <a:lnTo>
                  <a:pt x="3896" y="586"/>
                </a:lnTo>
                <a:lnTo>
                  <a:pt x="3892" y="583"/>
                </a:lnTo>
                <a:lnTo>
                  <a:pt x="3887" y="581"/>
                </a:lnTo>
                <a:lnTo>
                  <a:pt x="3884" y="577"/>
                </a:lnTo>
                <a:lnTo>
                  <a:pt x="3880" y="573"/>
                </a:lnTo>
                <a:lnTo>
                  <a:pt x="3878" y="569"/>
                </a:lnTo>
                <a:lnTo>
                  <a:pt x="3875" y="564"/>
                </a:lnTo>
                <a:lnTo>
                  <a:pt x="3874" y="559"/>
                </a:lnTo>
                <a:lnTo>
                  <a:pt x="3872" y="554"/>
                </a:lnTo>
                <a:lnTo>
                  <a:pt x="3872" y="548"/>
                </a:lnTo>
                <a:lnTo>
                  <a:pt x="3871" y="542"/>
                </a:lnTo>
                <a:lnTo>
                  <a:pt x="3871" y="450"/>
                </a:lnTo>
                <a:lnTo>
                  <a:pt x="3847" y="450"/>
                </a:lnTo>
                <a:lnTo>
                  <a:pt x="3847" y="413"/>
                </a:lnTo>
                <a:lnTo>
                  <a:pt x="3871" y="413"/>
                </a:lnTo>
                <a:lnTo>
                  <a:pt x="3871" y="371"/>
                </a:lnTo>
                <a:lnTo>
                  <a:pt x="3921" y="371"/>
                </a:lnTo>
                <a:lnTo>
                  <a:pt x="3921" y="413"/>
                </a:lnTo>
                <a:lnTo>
                  <a:pt x="3955" y="413"/>
                </a:lnTo>
                <a:close/>
                <a:moveTo>
                  <a:pt x="4062" y="593"/>
                </a:moveTo>
                <a:lnTo>
                  <a:pt x="4056" y="593"/>
                </a:lnTo>
                <a:lnTo>
                  <a:pt x="4049" y="592"/>
                </a:lnTo>
                <a:lnTo>
                  <a:pt x="4037" y="590"/>
                </a:lnTo>
                <a:lnTo>
                  <a:pt x="4031" y="589"/>
                </a:lnTo>
                <a:lnTo>
                  <a:pt x="4026" y="587"/>
                </a:lnTo>
                <a:lnTo>
                  <a:pt x="4015" y="582"/>
                </a:lnTo>
                <a:lnTo>
                  <a:pt x="4011" y="579"/>
                </a:lnTo>
                <a:lnTo>
                  <a:pt x="4006" y="576"/>
                </a:lnTo>
                <a:lnTo>
                  <a:pt x="4002" y="572"/>
                </a:lnTo>
                <a:lnTo>
                  <a:pt x="3998" y="569"/>
                </a:lnTo>
                <a:lnTo>
                  <a:pt x="3991" y="560"/>
                </a:lnTo>
                <a:lnTo>
                  <a:pt x="3988" y="555"/>
                </a:lnTo>
                <a:lnTo>
                  <a:pt x="3985" y="550"/>
                </a:lnTo>
                <a:lnTo>
                  <a:pt x="3981" y="540"/>
                </a:lnTo>
                <a:lnTo>
                  <a:pt x="3979" y="534"/>
                </a:lnTo>
                <a:lnTo>
                  <a:pt x="3977" y="528"/>
                </a:lnTo>
                <a:lnTo>
                  <a:pt x="3976" y="522"/>
                </a:lnTo>
                <a:lnTo>
                  <a:pt x="3975" y="516"/>
                </a:lnTo>
                <a:lnTo>
                  <a:pt x="3975" y="509"/>
                </a:lnTo>
                <a:lnTo>
                  <a:pt x="3975" y="502"/>
                </a:lnTo>
                <a:lnTo>
                  <a:pt x="3975" y="495"/>
                </a:lnTo>
                <a:lnTo>
                  <a:pt x="3975" y="489"/>
                </a:lnTo>
                <a:lnTo>
                  <a:pt x="3976" y="483"/>
                </a:lnTo>
                <a:lnTo>
                  <a:pt x="3977" y="477"/>
                </a:lnTo>
                <a:lnTo>
                  <a:pt x="3981" y="465"/>
                </a:lnTo>
                <a:lnTo>
                  <a:pt x="3983" y="459"/>
                </a:lnTo>
                <a:lnTo>
                  <a:pt x="3985" y="454"/>
                </a:lnTo>
                <a:lnTo>
                  <a:pt x="3991" y="445"/>
                </a:lnTo>
                <a:lnTo>
                  <a:pt x="3994" y="440"/>
                </a:lnTo>
                <a:lnTo>
                  <a:pt x="3998" y="436"/>
                </a:lnTo>
                <a:lnTo>
                  <a:pt x="4002" y="432"/>
                </a:lnTo>
                <a:lnTo>
                  <a:pt x="4006" y="428"/>
                </a:lnTo>
                <a:lnTo>
                  <a:pt x="4015" y="422"/>
                </a:lnTo>
                <a:lnTo>
                  <a:pt x="4020" y="419"/>
                </a:lnTo>
                <a:lnTo>
                  <a:pt x="4025" y="417"/>
                </a:lnTo>
                <a:lnTo>
                  <a:pt x="4030" y="415"/>
                </a:lnTo>
                <a:lnTo>
                  <a:pt x="4036" y="413"/>
                </a:lnTo>
                <a:lnTo>
                  <a:pt x="4042" y="412"/>
                </a:lnTo>
                <a:lnTo>
                  <a:pt x="4048" y="411"/>
                </a:lnTo>
                <a:lnTo>
                  <a:pt x="4060" y="411"/>
                </a:lnTo>
                <a:lnTo>
                  <a:pt x="4072" y="411"/>
                </a:lnTo>
                <a:lnTo>
                  <a:pt x="4083" y="413"/>
                </a:lnTo>
                <a:lnTo>
                  <a:pt x="4088" y="414"/>
                </a:lnTo>
                <a:lnTo>
                  <a:pt x="4093" y="416"/>
                </a:lnTo>
                <a:lnTo>
                  <a:pt x="4103" y="421"/>
                </a:lnTo>
                <a:lnTo>
                  <a:pt x="4111" y="426"/>
                </a:lnTo>
                <a:lnTo>
                  <a:pt x="4116" y="429"/>
                </a:lnTo>
                <a:lnTo>
                  <a:pt x="4119" y="433"/>
                </a:lnTo>
                <a:lnTo>
                  <a:pt x="4126" y="441"/>
                </a:lnTo>
                <a:lnTo>
                  <a:pt x="4129" y="446"/>
                </a:lnTo>
                <a:lnTo>
                  <a:pt x="4132" y="450"/>
                </a:lnTo>
                <a:lnTo>
                  <a:pt x="4135" y="456"/>
                </a:lnTo>
                <a:lnTo>
                  <a:pt x="4137" y="461"/>
                </a:lnTo>
                <a:lnTo>
                  <a:pt x="4139" y="467"/>
                </a:lnTo>
                <a:lnTo>
                  <a:pt x="4141" y="473"/>
                </a:lnTo>
                <a:lnTo>
                  <a:pt x="4142" y="479"/>
                </a:lnTo>
                <a:lnTo>
                  <a:pt x="4143" y="486"/>
                </a:lnTo>
                <a:lnTo>
                  <a:pt x="4143" y="493"/>
                </a:lnTo>
                <a:lnTo>
                  <a:pt x="4143" y="500"/>
                </a:lnTo>
                <a:lnTo>
                  <a:pt x="4143" y="514"/>
                </a:lnTo>
                <a:lnTo>
                  <a:pt x="4023" y="514"/>
                </a:lnTo>
                <a:lnTo>
                  <a:pt x="4023" y="519"/>
                </a:lnTo>
                <a:lnTo>
                  <a:pt x="4024" y="523"/>
                </a:lnTo>
                <a:lnTo>
                  <a:pt x="4026" y="532"/>
                </a:lnTo>
                <a:lnTo>
                  <a:pt x="4027" y="535"/>
                </a:lnTo>
                <a:lnTo>
                  <a:pt x="4029" y="539"/>
                </a:lnTo>
                <a:lnTo>
                  <a:pt x="4031" y="542"/>
                </a:lnTo>
                <a:lnTo>
                  <a:pt x="4034" y="545"/>
                </a:lnTo>
                <a:lnTo>
                  <a:pt x="4037" y="548"/>
                </a:lnTo>
                <a:lnTo>
                  <a:pt x="4040" y="550"/>
                </a:lnTo>
                <a:lnTo>
                  <a:pt x="4043" y="552"/>
                </a:lnTo>
                <a:lnTo>
                  <a:pt x="4047" y="554"/>
                </a:lnTo>
                <a:lnTo>
                  <a:pt x="4050" y="555"/>
                </a:lnTo>
                <a:lnTo>
                  <a:pt x="4054" y="556"/>
                </a:lnTo>
                <a:lnTo>
                  <a:pt x="4063" y="557"/>
                </a:lnTo>
                <a:lnTo>
                  <a:pt x="4069" y="556"/>
                </a:lnTo>
                <a:lnTo>
                  <a:pt x="4075" y="555"/>
                </a:lnTo>
                <a:lnTo>
                  <a:pt x="4080" y="554"/>
                </a:lnTo>
                <a:lnTo>
                  <a:pt x="4084" y="551"/>
                </a:lnTo>
                <a:lnTo>
                  <a:pt x="4087" y="550"/>
                </a:lnTo>
                <a:lnTo>
                  <a:pt x="4089" y="548"/>
                </a:lnTo>
                <a:lnTo>
                  <a:pt x="4092" y="545"/>
                </a:lnTo>
                <a:lnTo>
                  <a:pt x="4095" y="541"/>
                </a:lnTo>
                <a:lnTo>
                  <a:pt x="4097" y="536"/>
                </a:lnTo>
                <a:lnTo>
                  <a:pt x="4142" y="539"/>
                </a:lnTo>
                <a:lnTo>
                  <a:pt x="4141" y="545"/>
                </a:lnTo>
                <a:lnTo>
                  <a:pt x="4139" y="551"/>
                </a:lnTo>
                <a:lnTo>
                  <a:pt x="4136" y="556"/>
                </a:lnTo>
                <a:lnTo>
                  <a:pt x="4133" y="561"/>
                </a:lnTo>
                <a:lnTo>
                  <a:pt x="4130" y="566"/>
                </a:lnTo>
                <a:lnTo>
                  <a:pt x="4126" y="570"/>
                </a:lnTo>
                <a:lnTo>
                  <a:pt x="4121" y="575"/>
                </a:lnTo>
                <a:lnTo>
                  <a:pt x="4116" y="578"/>
                </a:lnTo>
                <a:lnTo>
                  <a:pt x="4111" y="582"/>
                </a:lnTo>
                <a:lnTo>
                  <a:pt x="4105" y="585"/>
                </a:lnTo>
                <a:lnTo>
                  <a:pt x="4099" y="587"/>
                </a:lnTo>
                <a:lnTo>
                  <a:pt x="4092" y="589"/>
                </a:lnTo>
                <a:lnTo>
                  <a:pt x="4089" y="590"/>
                </a:lnTo>
                <a:lnTo>
                  <a:pt x="4085" y="591"/>
                </a:lnTo>
                <a:lnTo>
                  <a:pt x="4078" y="592"/>
                </a:lnTo>
                <a:lnTo>
                  <a:pt x="4070" y="593"/>
                </a:lnTo>
                <a:lnTo>
                  <a:pt x="4062" y="593"/>
                </a:lnTo>
                <a:close/>
                <a:moveTo>
                  <a:pt x="4023" y="483"/>
                </a:moveTo>
                <a:lnTo>
                  <a:pt x="4097" y="483"/>
                </a:lnTo>
                <a:lnTo>
                  <a:pt x="4097" y="480"/>
                </a:lnTo>
                <a:lnTo>
                  <a:pt x="4097" y="476"/>
                </a:lnTo>
                <a:lnTo>
                  <a:pt x="4096" y="472"/>
                </a:lnTo>
                <a:lnTo>
                  <a:pt x="4095" y="469"/>
                </a:lnTo>
                <a:lnTo>
                  <a:pt x="4093" y="466"/>
                </a:lnTo>
                <a:lnTo>
                  <a:pt x="4092" y="463"/>
                </a:lnTo>
                <a:lnTo>
                  <a:pt x="4089" y="460"/>
                </a:lnTo>
                <a:lnTo>
                  <a:pt x="4087" y="457"/>
                </a:lnTo>
                <a:lnTo>
                  <a:pt x="4082" y="453"/>
                </a:lnTo>
                <a:lnTo>
                  <a:pt x="4076" y="450"/>
                </a:lnTo>
                <a:lnTo>
                  <a:pt x="4069" y="448"/>
                </a:lnTo>
                <a:lnTo>
                  <a:pt x="4061" y="447"/>
                </a:lnTo>
                <a:lnTo>
                  <a:pt x="4053" y="448"/>
                </a:lnTo>
                <a:lnTo>
                  <a:pt x="4050" y="449"/>
                </a:lnTo>
                <a:lnTo>
                  <a:pt x="4046" y="450"/>
                </a:lnTo>
                <a:lnTo>
                  <a:pt x="4040" y="453"/>
                </a:lnTo>
                <a:lnTo>
                  <a:pt x="4037" y="455"/>
                </a:lnTo>
                <a:lnTo>
                  <a:pt x="4034" y="458"/>
                </a:lnTo>
                <a:lnTo>
                  <a:pt x="4030" y="463"/>
                </a:lnTo>
                <a:lnTo>
                  <a:pt x="4026" y="470"/>
                </a:lnTo>
                <a:lnTo>
                  <a:pt x="4025" y="473"/>
                </a:lnTo>
                <a:lnTo>
                  <a:pt x="4024" y="476"/>
                </a:lnTo>
                <a:lnTo>
                  <a:pt x="4023" y="483"/>
                </a:lnTo>
                <a:close/>
                <a:moveTo>
                  <a:pt x="4267" y="413"/>
                </a:moveTo>
                <a:lnTo>
                  <a:pt x="4267" y="450"/>
                </a:lnTo>
                <a:lnTo>
                  <a:pt x="4234" y="450"/>
                </a:lnTo>
                <a:lnTo>
                  <a:pt x="4234" y="535"/>
                </a:lnTo>
                <a:lnTo>
                  <a:pt x="4234" y="540"/>
                </a:lnTo>
                <a:lnTo>
                  <a:pt x="4235" y="544"/>
                </a:lnTo>
                <a:lnTo>
                  <a:pt x="4236" y="545"/>
                </a:lnTo>
                <a:lnTo>
                  <a:pt x="4236" y="547"/>
                </a:lnTo>
                <a:lnTo>
                  <a:pt x="4238" y="549"/>
                </a:lnTo>
                <a:lnTo>
                  <a:pt x="4241" y="551"/>
                </a:lnTo>
                <a:lnTo>
                  <a:pt x="4244" y="552"/>
                </a:lnTo>
                <a:lnTo>
                  <a:pt x="4247" y="552"/>
                </a:lnTo>
                <a:lnTo>
                  <a:pt x="4250" y="553"/>
                </a:lnTo>
                <a:lnTo>
                  <a:pt x="4257" y="552"/>
                </a:lnTo>
                <a:lnTo>
                  <a:pt x="4263" y="551"/>
                </a:lnTo>
                <a:lnTo>
                  <a:pt x="4270" y="587"/>
                </a:lnTo>
                <a:lnTo>
                  <a:pt x="4260" y="590"/>
                </a:lnTo>
                <a:lnTo>
                  <a:pt x="4253" y="591"/>
                </a:lnTo>
                <a:lnTo>
                  <a:pt x="4244" y="592"/>
                </a:lnTo>
                <a:lnTo>
                  <a:pt x="4237" y="592"/>
                </a:lnTo>
                <a:lnTo>
                  <a:pt x="4231" y="592"/>
                </a:lnTo>
                <a:lnTo>
                  <a:pt x="4225" y="591"/>
                </a:lnTo>
                <a:lnTo>
                  <a:pt x="4220" y="590"/>
                </a:lnTo>
                <a:lnTo>
                  <a:pt x="4214" y="588"/>
                </a:lnTo>
                <a:lnTo>
                  <a:pt x="4210" y="586"/>
                </a:lnTo>
                <a:lnTo>
                  <a:pt x="4205" y="583"/>
                </a:lnTo>
                <a:lnTo>
                  <a:pt x="4201" y="581"/>
                </a:lnTo>
                <a:lnTo>
                  <a:pt x="4197" y="577"/>
                </a:lnTo>
                <a:lnTo>
                  <a:pt x="4194" y="573"/>
                </a:lnTo>
                <a:lnTo>
                  <a:pt x="4191" y="569"/>
                </a:lnTo>
                <a:lnTo>
                  <a:pt x="4189" y="564"/>
                </a:lnTo>
                <a:lnTo>
                  <a:pt x="4187" y="559"/>
                </a:lnTo>
                <a:lnTo>
                  <a:pt x="4186" y="554"/>
                </a:lnTo>
                <a:lnTo>
                  <a:pt x="4185" y="548"/>
                </a:lnTo>
                <a:lnTo>
                  <a:pt x="4185" y="542"/>
                </a:lnTo>
                <a:lnTo>
                  <a:pt x="4185" y="450"/>
                </a:lnTo>
                <a:lnTo>
                  <a:pt x="4161" y="450"/>
                </a:lnTo>
                <a:lnTo>
                  <a:pt x="4161" y="413"/>
                </a:lnTo>
                <a:lnTo>
                  <a:pt x="4185" y="413"/>
                </a:lnTo>
                <a:lnTo>
                  <a:pt x="4185" y="371"/>
                </a:lnTo>
                <a:lnTo>
                  <a:pt x="4234" y="371"/>
                </a:lnTo>
                <a:lnTo>
                  <a:pt x="4234" y="413"/>
                </a:lnTo>
                <a:lnTo>
                  <a:pt x="4267" y="413"/>
                </a:lnTo>
                <a:close/>
                <a:moveTo>
                  <a:pt x="4376" y="593"/>
                </a:moveTo>
                <a:lnTo>
                  <a:pt x="4369" y="593"/>
                </a:lnTo>
                <a:lnTo>
                  <a:pt x="4363" y="592"/>
                </a:lnTo>
                <a:lnTo>
                  <a:pt x="4349" y="590"/>
                </a:lnTo>
                <a:lnTo>
                  <a:pt x="4344" y="589"/>
                </a:lnTo>
                <a:lnTo>
                  <a:pt x="4338" y="587"/>
                </a:lnTo>
                <a:lnTo>
                  <a:pt x="4328" y="582"/>
                </a:lnTo>
                <a:lnTo>
                  <a:pt x="4323" y="579"/>
                </a:lnTo>
                <a:lnTo>
                  <a:pt x="4319" y="576"/>
                </a:lnTo>
                <a:lnTo>
                  <a:pt x="4314" y="572"/>
                </a:lnTo>
                <a:lnTo>
                  <a:pt x="4310" y="569"/>
                </a:lnTo>
                <a:lnTo>
                  <a:pt x="4303" y="560"/>
                </a:lnTo>
                <a:lnTo>
                  <a:pt x="4300" y="555"/>
                </a:lnTo>
                <a:lnTo>
                  <a:pt x="4298" y="550"/>
                </a:lnTo>
                <a:lnTo>
                  <a:pt x="4293" y="540"/>
                </a:lnTo>
                <a:lnTo>
                  <a:pt x="4291" y="534"/>
                </a:lnTo>
                <a:lnTo>
                  <a:pt x="4290" y="528"/>
                </a:lnTo>
                <a:lnTo>
                  <a:pt x="4289" y="522"/>
                </a:lnTo>
                <a:lnTo>
                  <a:pt x="4288" y="516"/>
                </a:lnTo>
                <a:lnTo>
                  <a:pt x="4287" y="509"/>
                </a:lnTo>
                <a:lnTo>
                  <a:pt x="4287" y="502"/>
                </a:lnTo>
                <a:lnTo>
                  <a:pt x="4287" y="495"/>
                </a:lnTo>
                <a:lnTo>
                  <a:pt x="4288" y="489"/>
                </a:lnTo>
                <a:lnTo>
                  <a:pt x="4289" y="483"/>
                </a:lnTo>
                <a:lnTo>
                  <a:pt x="4290" y="477"/>
                </a:lnTo>
                <a:lnTo>
                  <a:pt x="4293" y="465"/>
                </a:lnTo>
                <a:lnTo>
                  <a:pt x="4295" y="459"/>
                </a:lnTo>
                <a:lnTo>
                  <a:pt x="4298" y="454"/>
                </a:lnTo>
                <a:lnTo>
                  <a:pt x="4303" y="445"/>
                </a:lnTo>
                <a:lnTo>
                  <a:pt x="4307" y="440"/>
                </a:lnTo>
                <a:lnTo>
                  <a:pt x="4310" y="436"/>
                </a:lnTo>
                <a:lnTo>
                  <a:pt x="4314" y="432"/>
                </a:lnTo>
                <a:lnTo>
                  <a:pt x="4318" y="428"/>
                </a:lnTo>
                <a:lnTo>
                  <a:pt x="4327" y="422"/>
                </a:lnTo>
                <a:lnTo>
                  <a:pt x="4332" y="419"/>
                </a:lnTo>
                <a:lnTo>
                  <a:pt x="4338" y="417"/>
                </a:lnTo>
                <a:lnTo>
                  <a:pt x="4343" y="415"/>
                </a:lnTo>
                <a:lnTo>
                  <a:pt x="4348" y="413"/>
                </a:lnTo>
                <a:lnTo>
                  <a:pt x="4354" y="412"/>
                </a:lnTo>
                <a:lnTo>
                  <a:pt x="4361" y="411"/>
                </a:lnTo>
                <a:lnTo>
                  <a:pt x="4374" y="411"/>
                </a:lnTo>
                <a:lnTo>
                  <a:pt x="4385" y="411"/>
                </a:lnTo>
                <a:lnTo>
                  <a:pt x="4396" y="413"/>
                </a:lnTo>
                <a:lnTo>
                  <a:pt x="4401" y="414"/>
                </a:lnTo>
                <a:lnTo>
                  <a:pt x="4406" y="416"/>
                </a:lnTo>
                <a:lnTo>
                  <a:pt x="4416" y="421"/>
                </a:lnTo>
                <a:lnTo>
                  <a:pt x="4425" y="426"/>
                </a:lnTo>
                <a:lnTo>
                  <a:pt x="4429" y="429"/>
                </a:lnTo>
                <a:lnTo>
                  <a:pt x="4433" y="433"/>
                </a:lnTo>
                <a:lnTo>
                  <a:pt x="4440" y="441"/>
                </a:lnTo>
                <a:lnTo>
                  <a:pt x="4443" y="446"/>
                </a:lnTo>
                <a:lnTo>
                  <a:pt x="4446" y="450"/>
                </a:lnTo>
                <a:lnTo>
                  <a:pt x="4448" y="456"/>
                </a:lnTo>
                <a:lnTo>
                  <a:pt x="4451" y="461"/>
                </a:lnTo>
                <a:lnTo>
                  <a:pt x="4453" y="467"/>
                </a:lnTo>
                <a:lnTo>
                  <a:pt x="4454" y="473"/>
                </a:lnTo>
                <a:lnTo>
                  <a:pt x="4455" y="479"/>
                </a:lnTo>
                <a:lnTo>
                  <a:pt x="4456" y="486"/>
                </a:lnTo>
                <a:lnTo>
                  <a:pt x="4457" y="493"/>
                </a:lnTo>
                <a:lnTo>
                  <a:pt x="4457" y="500"/>
                </a:lnTo>
                <a:lnTo>
                  <a:pt x="4457" y="514"/>
                </a:lnTo>
                <a:lnTo>
                  <a:pt x="4335" y="514"/>
                </a:lnTo>
                <a:lnTo>
                  <a:pt x="4336" y="519"/>
                </a:lnTo>
                <a:lnTo>
                  <a:pt x="4336" y="523"/>
                </a:lnTo>
                <a:lnTo>
                  <a:pt x="4338" y="532"/>
                </a:lnTo>
                <a:lnTo>
                  <a:pt x="4342" y="539"/>
                </a:lnTo>
                <a:lnTo>
                  <a:pt x="4344" y="542"/>
                </a:lnTo>
                <a:lnTo>
                  <a:pt x="4346" y="545"/>
                </a:lnTo>
                <a:lnTo>
                  <a:pt x="4349" y="548"/>
                </a:lnTo>
                <a:lnTo>
                  <a:pt x="4352" y="550"/>
                </a:lnTo>
                <a:lnTo>
                  <a:pt x="4355" y="552"/>
                </a:lnTo>
                <a:lnTo>
                  <a:pt x="4360" y="554"/>
                </a:lnTo>
                <a:lnTo>
                  <a:pt x="4364" y="555"/>
                </a:lnTo>
                <a:lnTo>
                  <a:pt x="4368" y="556"/>
                </a:lnTo>
                <a:lnTo>
                  <a:pt x="4377" y="557"/>
                </a:lnTo>
                <a:lnTo>
                  <a:pt x="4382" y="556"/>
                </a:lnTo>
                <a:lnTo>
                  <a:pt x="4388" y="555"/>
                </a:lnTo>
                <a:lnTo>
                  <a:pt x="4393" y="554"/>
                </a:lnTo>
                <a:lnTo>
                  <a:pt x="4398" y="551"/>
                </a:lnTo>
                <a:lnTo>
                  <a:pt x="4400" y="550"/>
                </a:lnTo>
                <a:lnTo>
                  <a:pt x="4402" y="548"/>
                </a:lnTo>
                <a:lnTo>
                  <a:pt x="4405" y="545"/>
                </a:lnTo>
                <a:lnTo>
                  <a:pt x="4408" y="541"/>
                </a:lnTo>
                <a:lnTo>
                  <a:pt x="4410" y="536"/>
                </a:lnTo>
                <a:lnTo>
                  <a:pt x="4456" y="539"/>
                </a:lnTo>
                <a:lnTo>
                  <a:pt x="4454" y="545"/>
                </a:lnTo>
                <a:lnTo>
                  <a:pt x="4452" y="551"/>
                </a:lnTo>
                <a:lnTo>
                  <a:pt x="4450" y="556"/>
                </a:lnTo>
                <a:lnTo>
                  <a:pt x="4447" y="561"/>
                </a:lnTo>
                <a:lnTo>
                  <a:pt x="4443" y="566"/>
                </a:lnTo>
                <a:lnTo>
                  <a:pt x="4439" y="570"/>
                </a:lnTo>
                <a:lnTo>
                  <a:pt x="4435" y="575"/>
                </a:lnTo>
                <a:lnTo>
                  <a:pt x="4430" y="578"/>
                </a:lnTo>
                <a:lnTo>
                  <a:pt x="4424" y="582"/>
                </a:lnTo>
                <a:lnTo>
                  <a:pt x="4418" y="585"/>
                </a:lnTo>
                <a:lnTo>
                  <a:pt x="4412" y="587"/>
                </a:lnTo>
                <a:lnTo>
                  <a:pt x="4406" y="589"/>
                </a:lnTo>
                <a:lnTo>
                  <a:pt x="4402" y="590"/>
                </a:lnTo>
                <a:lnTo>
                  <a:pt x="4399" y="591"/>
                </a:lnTo>
                <a:lnTo>
                  <a:pt x="4391" y="592"/>
                </a:lnTo>
                <a:lnTo>
                  <a:pt x="4384" y="593"/>
                </a:lnTo>
                <a:lnTo>
                  <a:pt x="4376" y="593"/>
                </a:lnTo>
                <a:close/>
                <a:moveTo>
                  <a:pt x="4335" y="483"/>
                </a:moveTo>
                <a:lnTo>
                  <a:pt x="4411" y="483"/>
                </a:lnTo>
                <a:lnTo>
                  <a:pt x="4411" y="480"/>
                </a:lnTo>
                <a:lnTo>
                  <a:pt x="4410" y="476"/>
                </a:lnTo>
                <a:lnTo>
                  <a:pt x="4409" y="472"/>
                </a:lnTo>
                <a:lnTo>
                  <a:pt x="4408" y="469"/>
                </a:lnTo>
                <a:lnTo>
                  <a:pt x="4407" y="466"/>
                </a:lnTo>
                <a:lnTo>
                  <a:pt x="4405" y="463"/>
                </a:lnTo>
                <a:lnTo>
                  <a:pt x="4403" y="460"/>
                </a:lnTo>
                <a:lnTo>
                  <a:pt x="4401" y="457"/>
                </a:lnTo>
                <a:lnTo>
                  <a:pt x="4395" y="453"/>
                </a:lnTo>
                <a:lnTo>
                  <a:pt x="4389" y="450"/>
                </a:lnTo>
                <a:lnTo>
                  <a:pt x="4382" y="448"/>
                </a:lnTo>
                <a:lnTo>
                  <a:pt x="4375" y="447"/>
                </a:lnTo>
                <a:lnTo>
                  <a:pt x="4367" y="448"/>
                </a:lnTo>
                <a:lnTo>
                  <a:pt x="4363" y="449"/>
                </a:lnTo>
                <a:lnTo>
                  <a:pt x="4360" y="450"/>
                </a:lnTo>
                <a:lnTo>
                  <a:pt x="4352" y="453"/>
                </a:lnTo>
                <a:lnTo>
                  <a:pt x="4349" y="455"/>
                </a:lnTo>
                <a:lnTo>
                  <a:pt x="4347" y="458"/>
                </a:lnTo>
                <a:lnTo>
                  <a:pt x="4342" y="463"/>
                </a:lnTo>
                <a:lnTo>
                  <a:pt x="4339" y="470"/>
                </a:lnTo>
                <a:lnTo>
                  <a:pt x="4337" y="473"/>
                </a:lnTo>
                <a:lnTo>
                  <a:pt x="4336" y="476"/>
                </a:lnTo>
                <a:lnTo>
                  <a:pt x="4335" y="483"/>
                </a:lnTo>
                <a:close/>
                <a:moveTo>
                  <a:pt x="4580" y="413"/>
                </a:moveTo>
                <a:lnTo>
                  <a:pt x="4580" y="450"/>
                </a:lnTo>
                <a:lnTo>
                  <a:pt x="4547" y="450"/>
                </a:lnTo>
                <a:lnTo>
                  <a:pt x="4547" y="535"/>
                </a:lnTo>
                <a:lnTo>
                  <a:pt x="4548" y="540"/>
                </a:lnTo>
                <a:lnTo>
                  <a:pt x="4548" y="544"/>
                </a:lnTo>
                <a:lnTo>
                  <a:pt x="4549" y="545"/>
                </a:lnTo>
                <a:lnTo>
                  <a:pt x="4550" y="547"/>
                </a:lnTo>
                <a:lnTo>
                  <a:pt x="4552" y="549"/>
                </a:lnTo>
                <a:lnTo>
                  <a:pt x="4554" y="551"/>
                </a:lnTo>
                <a:lnTo>
                  <a:pt x="4557" y="552"/>
                </a:lnTo>
                <a:lnTo>
                  <a:pt x="4560" y="552"/>
                </a:lnTo>
                <a:lnTo>
                  <a:pt x="4564" y="553"/>
                </a:lnTo>
                <a:lnTo>
                  <a:pt x="4571" y="552"/>
                </a:lnTo>
                <a:lnTo>
                  <a:pt x="4576" y="551"/>
                </a:lnTo>
                <a:lnTo>
                  <a:pt x="4584" y="587"/>
                </a:lnTo>
                <a:lnTo>
                  <a:pt x="4573" y="590"/>
                </a:lnTo>
                <a:lnTo>
                  <a:pt x="4566" y="591"/>
                </a:lnTo>
                <a:lnTo>
                  <a:pt x="4557" y="592"/>
                </a:lnTo>
                <a:lnTo>
                  <a:pt x="4551" y="592"/>
                </a:lnTo>
                <a:lnTo>
                  <a:pt x="4544" y="592"/>
                </a:lnTo>
                <a:lnTo>
                  <a:pt x="4539" y="591"/>
                </a:lnTo>
                <a:lnTo>
                  <a:pt x="4533" y="590"/>
                </a:lnTo>
                <a:lnTo>
                  <a:pt x="4528" y="588"/>
                </a:lnTo>
                <a:lnTo>
                  <a:pt x="4523" y="586"/>
                </a:lnTo>
                <a:lnTo>
                  <a:pt x="4518" y="583"/>
                </a:lnTo>
                <a:lnTo>
                  <a:pt x="4514" y="581"/>
                </a:lnTo>
                <a:lnTo>
                  <a:pt x="4510" y="577"/>
                </a:lnTo>
                <a:lnTo>
                  <a:pt x="4507" y="573"/>
                </a:lnTo>
                <a:lnTo>
                  <a:pt x="4504" y="569"/>
                </a:lnTo>
                <a:lnTo>
                  <a:pt x="4502" y="564"/>
                </a:lnTo>
                <a:lnTo>
                  <a:pt x="4500" y="559"/>
                </a:lnTo>
                <a:lnTo>
                  <a:pt x="4499" y="554"/>
                </a:lnTo>
                <a:lnTo>
                  <a:pt x="4498" y="548"/>
                </a:lnTo>
                <a:lnTo>
                  <a:pt x="4498" y="542"/>
                </a:lnTo>
                <a:lnTo>
                  <a:pt x="4498" y="450"/>
                </a:lnTo>
                <a:lnTo>
                  <a:pt x="4474" y="450"/>
                </a:lnTo>
                <a:lnTo>
                  <a:pt x="4474" y="413"/>
                </a:lnTo>
                <a:lnTo>
                  <a:pt x="4498" y="413"/>
                </a:lnTo>
                <a:lnTo>
                  <a:pt x="4498" y="371"/>
                </a:lnTo>
                <a:lnTo>
                  <a:pt x="4547" y="371"/>
                </a:lnTo>
                <a:lnTo>
                  <a:pt x="4547" y="413"/>
                </a:lnTo>
                <a:lnTo>
                  <a:pt x="4580" y="413"/>
                </a:lnTo>
                <a:close/>
                <a:moveTo>
                  <a:pt x="578" y="585"/>
                </a:moveTo>
                <a:lnTo>
                  <a:pt x="465" y="257"/>
                </a:lnTo>
                <a:lnTo>
                  <a:pt x="352" y="585"/>
                </a:lnTo>
                <a:lnTo>
                  <a:pt x="578" y="585"/>
                </a:lnTo>
                <a:close/>
                <a:moveTo>
                  <a:pt x="930" y="930"/>
                </a:moveTo>
                <a:lnTo>
                  <a:pt x="699" y="930"/>
                </a:lnTo>
                <a:lnTo>
                  <a:pt x="642" y="768"/>
                </a:lnTo>
                <a:lnTo>
                  <a:pt x="288" y="768"/>
                </a:lnTo>
                <a:lnTo>
                  <a:pt x="232" y="930"/>
                </a:lnTo>
                <a:lnTo>
                  <a:pt x="0" y="930"/>
                </a:lnTo>
                <a:lnTo>
                  <a:pt x="162" y="471"/>
                </a:lnTo>
                <a:lnTo>
                  <a:pt x="326" y="12"/>
                </a:lnTo>
                <a:lnTo>
                  <a:pt x="603" y="12"/>
                </a:lnTo>
                <a:lnTo>
                  <a:pt x="767" y="471"/>
                </a:lnTo>
                <a:lnTo>
                  <a:pt x="930" y="930"/>
                </a:lnTo>
                <a:close/>
                <a:moveTo>
                  <a:pt x="1016" y="930"/>
                </a:moveTo>
                <a:lnTo>
                  <a:pt x="1016" y="722"/>
                </a:lnTo>
                <a:lnTo>
                  <a:pt x="1225" y="722"/>
                </a:lnTo>
                <a:lnTo>
                  <a:pt x="1225" y="930"/>
                </a:lnTo>
                <a:lnTo>
                  <a:pt x="1016" y="9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cxnSp>
        <p:nvCxnSpPr>
          <p:cNvPr id="20" name="Straight Connector 19">
            <a:extLst>
              <a:ext uri="{FF2B5EF4-FFF2-40B4-BE49-F238E27FC236}">
                <a16:creationId xmlns:a16="http://schemas.microsoft.com/office/drawing/2014/main" id="{E5214FC4-D5E6-4BFF-BDD7-E1A5F00F21BF}"/>
              </a:ext>
            </a:extLst>
          </p:cNvPr>
          <p:cNvCxnSpPr>
            <a:cxnSpLocks/>
          </p:cNvCxnSpPr>
          <p:nvPr/>
        </p:nvCxnSpPr>
        <p:spPr>
          <a:xfrm>
            <a:off x="6600056" y="1233937"/>
            <a:ext cx="396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43A70D3C-0CC8-FE4E-F52B-53CE8B81A6CF}"/>
              </a:ext>
            </a:extLst>
          </p:cNvPr>
          <p:cNvSpPr>
            <a:spLocks noGrp="1"/>
          </p:cNvSpPr>
          <p:nvPr>
            <p:ph type="dt" sz="half" idx="14"/>
          </p:nvPr>
        </p:nvSpPr>
        <p:spPr/>
        <p:txBody>
          <a:bodyPr/>
          <a:lstStyle/>
          <a:p>
            <a:fld id="{1F57A8D1-3024-4CCC-B02B-A596260BDB54}" type="datetime1">
              <a:rPr lang="fi-FI" smtClean="0"/>
              <a:t>14.5.2024</a:t>
            </a:fld>
            <a:endParaRPr lang="fi-FI"/>
          </a:p>
        </p:txBody>
      </p:sp>
      <p:sp>
        <p:nvSpPr>
          <p:cNvPr id="5" name="Footer Placeholder 4">
            <a:extLst>
              <a:ext uri="{FF2B5EF4-FFF2-40B4-BE49-F238E27FC236}">
                <a16:creationId xmlns:a16="http://schemas.microsoft.com/office/drawing/2014/main" id="{6435823F-DD19-8F3B-CB31-DC7AB7F7DD25}"/>
              </a:ext>
            </a:extLst>
          </p:cNvPr>
          <p:cNvSpPr>
            <a:spLocks noGrp="1"/>
          </p:cNvSpPr>
          <p:nvPr>
            <p:ph type="ftr" sz="quarter" idx="15"/>
          </p:nvPr>
        </p:nvSpPr>
        <p:spPr/>
        <p:txBody>
          <a:bodyPr/>
          <a:lstStyle/>
          <a:p>
            <a:r>
              <a:rPr lang="fi-FI"/>
              <a:t>Presenter Name</a:t>
            </a:r>
          </a:p>
        </p:txBody>
      </p:sp>
      <p:sp>
        <p:nvSpPr>
          <p:cNvPr id="6" name="Slide Number Placeholder 5">
            <a:extLst>
              <a:ext uri="{FF2B5EF4-FFF2-40B4-BE49-F238E27FC236}">
                <a16:creationId xmlns:a16="http://schemas.microsoft.com/office/drawing/2014/main" id="{97CA50C0-8868-D9E3-6151-7FEB6CA03A3F}"/>
              </a:ext>
            </a:extLst>
          </p:cNvPr>
          <p:cNvSpPr>
            <a:spLocks noGrp="1"/>
          </p:cNvSpPr>
          <p:nvPr>
            <p:ph type="sldNum" sz="quarter" idx="16"/>
          </p:nvPr>
        </p:nvSpPr>
        <p:spPr/>
        <p:txBody>
          <a:bodyPr/>
          <a:lstStyle/>
          <a:p>
            <a:fld id="{D701140D-C14F-41CA-99FC-0EF83E8DA40A}" type="slidenum">
              <a:rPr lang="fi-FI" smtClean="0"/>
              <a:pPr/>
              <a:t>‹#›</a:t>
            </a:fld>
            <a:endParaRPr lang="fi-FI"/>
          </a:p>
        </p:txBody>
      </p:sp>
    </p:spTree>
    <p:extLst>
      <p:ext uri="{BB962C8B-B14F-4D97-AF65-F5344CB8AC3E}">
        <p14:creationId xmlns:p14="http://schemas.microsoft.com/office/powerpoint/2010/main" val="3957618104"/>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21" Type="http://schemas.openxmlformats.org/officeDocument/2006/relationships/theme" Target="../theme/theme2.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slideLayout" Target="../slideLayouts/slideLayout38.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 Id="rId22"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41.xml"/><Relationship Id="rId7" Type="http://schemas.openxmlformats.org/officeDocument/2006/relationships/theme" Target="../theme/theme3.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image" Target="../media/image1.png"/><Relationship Id="rId2" Type="http://schemas.openxmlformats.org/officeDocument/2006/relationships/slideLayout" Target="../slideLayouts/slideLayout46.xml"/><Relationship Id="rId16" Type="http://schemas.openxmlformats.org/officeDocument/2006/relationships/theme" Target="../theme/theme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1.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5.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GB"/>
              <a:t>Click to edit Master title style</a:t>
            </a:r>
            <a:endParaRPr lang="fi-FI"/>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fi-FI"/>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F88ACE25-8CC0-47FA-B38B-83BD3BBFB23F}" type="datetime1">
              <a:rPr lang="fi-FI" smtClean="0"/>
              <a:t>14.5.2024</a:t>
            </a:fld>
            <a:endParaRPr lang="fi-FI"/>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r>
              <a:rPr lang="fi-FI"/>
              <a:t>Presenter Name</a:t>
            </a:r>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a:p>
        </p:txBody>
      </p:sp>
      <p:sp>
        <p:nvSpPr>
          <p:cNvPr id="13" name="Freeform 5">
            <a:extLst>
              <a:ext uri="{FF2B5EF4-FFF2-40B4-BE49-F238E27FC236}">
                <a16:creationId xmlns:a16="http://schemas.microsoft.com/office/drawing/2014/main" id="{5C5E2C33-AA03-78AB-8665-63E23F2C35E4}"/>
              </a:ext>
            </a:extLst>
          </p:cNvPr>
          <p:cNvSpPr>
            <a:spLocks noChangeAspect="1" noEditPoints="1"/>
          </p:cNvSpPr>
          <p:nvPr/>
        </p:nvSpPr>
        <p:spPr bwMode="auto">
          <a:xfrm>
            <a:off x="407988" y="6020347"/>
            <a:ext cx="580220" cy="432957"/>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129922"/>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4068" r:id="rId7"/>
    <p:sldLayoutId id="2147484069"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Lst>
  <p:hf hd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77610C63-FE48-4BD4-9F9F-EF32A1826A61}" type="datetime1">
              <a:rPr lang="fi-FI" smtClean="0"/>
              <a:t>14.5.2024</a:t>
            </a:fld>
            <a:endParaRPr lang="fi-FI"/>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r>
              <a:rPr lang="fi-FI"/>
              <a:t>Presenter Name</a:t>
            </a:r>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5">
            <a:extLst>
              <a:ext uri="{FF2B5EF4-FFF2-40B4-BE49-F238E27FC236}">
                <a16:creationId xmlns:a16="http://schemas.microsoft.com/office/drawing/2014/main" id="{3A2F4712-4234-4165-ACF7-F3A02FAE25DB}"/>
              </a:ext>
            </a:extLst>
          </p:cNvPr>
          <p:cNvSpPr>
            <a:spLocks noChangeAspect="1" noEditPoints="1"/>
          </p:cNvSpPr>
          <p:nvPr userDrawn="1"/>
        </p:nvSpPr>
        <p:spPr bwMode="auto">
          <a:xfrm>
            <a:off x="407988" y="6020347"/>
            <a:ext cx="580220" cy="432957"/>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3727134173"/>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3" r:id="rId19"/>
    <p:sldLayoutId id="2147483794" r:id="rId20"/>
  </p:sldLayoutIdLst>
  <p:hf hd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8CFD9232-3719-4F9E-8007-2DCF972A3CA4}" type="datetime1">
              <a:rPr lang="fi-FI" smtClean="0"/>
              <a:t>14.5.2024</a:t>
            </a:fld>
            <a:endParaRPr lang="fi-FI"/>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r>
              <a:rPr lang="fi-FI"/>
              <a:t>Presenter Name</a:t>
            </a:r>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8" cstate="screen">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5">
            <a:extLst>
              <a:ext uri="{FF2B5EF4-FFF2-40B4-BE49-F238E27FC236}">
                <a16:creationId xmlns:a16="http://schemas.microsoft.com/office/drawing/2014/main" id="{3D57A769-5527-4EED-9818-37FA8640174F}"/>
              </a:ext>
            </a:extLst>
          </p:cNvPr>
          <p:cNvSpPr>
            <a:spLocks noChangeAspect="1" noEditPoints="1"/>
          </p:cNvSpPr>
          <p:nvPr userDrawn="1"/>
        </p:nvSpPr>
        <p:spPr bwMode="auto">
          <a:xfrm>
            <a:off x="407988" y="6020347"/>
            <a:ext cx="580220" cy="432957"/>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1032709803"/>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4078" r:id="rId6"/>
  </p:sldLayoutIdLst>
  <p:hf hd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27506E4C-B9FC-44D0-B2BA-36EF67BC6E74}" type="datetime1">
              <a:rPr lang="fi-FI" smtClean="0"/>
              <a:t>14.5.2024</a:t>
            </a:fld>
            <a:endParaRPr lang="fi-FI"/>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r>
              <a:rPr lang="fi-FI"/>
              <a:t>Presenter Name</a:t>
            </a:r>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5">
            <a:extLst>
              <a:ext uri="{FF2B5EF4-FFF2-40B4-BE49-F238E27FC236}">
                <a16:creationId xmlns:a16="http://schemas.microsoft.com/office/drawing/2014/main" id="{19DA9653-FB47-45E9-92BB-DC753BBB6ADF}"/>
              </a:ext>
            </a:extLst>
          </p:cNvPr>
          <p:cNvSpPr>
            <a:spLocks noChangeAspect="1" noEditPoints="1"/>
          </p:cNvSpPr>
          <p:nvPr userDrawn="1"/>
        </p:nvSpPr>
        <p:spPr bwMode="auto">
          <a:xfrm>
            <a:off x="407988" y="6020347"/>
            <a:ext cx="580220" cy="432957"/>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537195271"/>
      </p:ext>
    </p:extLst>
  </p:cSld>
  <p:clrMap bg1="lt1" tx1="dk1" bg2="lt2" tx2="dk2" accent1="accent1" accent2="accent2" accent3="accent3" accent4="accent4" accent5="accent5" accent6="accent6" hlink="hlink" folHlink="folHlink"/>
  <p:sldLayoutIdLst>
    <p:sldLayoutId id="2147483987" r:id="rId1"/>
    <p:sldLayoutId id="2147483988" r:id="rId2"/>
    <p:sldLayoutId id="2147483989" r:id="rId3"/>
    <p:sldLayoutId id="2147483990" r:id="rId4"/>
    <p:sldLayoutId id="2147483991" r:id="rId5"/>
    <p:sldLayoutId id="2147483992" r:id="rId6"/>
    <p:sldLayoutId id="2147483993" r:id="rId7"/>
    <p:sldLayoutId id="2147483994" r:id="rId8"/>
    <p:sldLayoutId id="2147483995" r:id="rId9"/>
    <p:sldLayoutId id="2147483996" r:id="rId10"/>
    <p:sldLayoutId id="2147483997" r:id="rId11"/>
    <p:sldLayoutId id="2147483998" r:id="rId12"/>
    <p:sldLayoutId id="2147483999" r:id="rId13"/>
    <p:sldLayoutId id="2147484000" r:id="rId14"/>
    <p:sldLayoutId id="2147484001" r:id="rId15"/>
  </p:sldLayoutIdLst>
  <p:hf hd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0221E6FC-591F-41D3-8866-CA3BC60199CE}" type="datetime1">
              <a:rPr lang="fi-FI" smtClean="0"/>
              <a:t>14.5.2024</a:t>
            </a:fld>
            <a:endParaRPr lang="fi-FI"/>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r>
              <a:rPr lang="fi-FI"/>
              <a:t>Presenter Name</a:t>
            </a:r>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5">
            <a:extLst>
              <a:ext uri="{FF2B5EF4-FFF2-40B4-BE49-F238E27FC236}">
                <a16:creationId xmlns:a16="http://schemas.microsoft.com/office/drawing/2014/main" id="{C3C7D447-8E89-4C41-B3D1-E08F29ECA084}"/>
              </a:ext>
            </a:extLst>
          </p:cNvPr>
          <p:cNvSpPr>
            <a:spLocks noChangeAspect="1" noEditPoints="1"/>
          </p:cNvSpPr>
          <p:nvPr userDrawn="1"/>
        </p:nvSpPr>
        <p:spPr bwMode="auto">
          <a:xfrm>
            <a:off x="407988" y="6020347"/>
            <a:ext cx="580220" cy="432957"/>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2670623492"/>
      </p:ext>
    </p:extLst>
  </p:cSld>
  <p:clrMap bg1="lt1" tx1="dk1" bg2="lt2" tx2="dk2" accent1="accent1" accent2="accent2" accent3="accent3" accent4="accent4" accent5="accent5" accent6="accent6" hlink="hlink" folHlink="folHlink"/>
  <p:sldLayoutIdLst>
    <p:sldLayoutId id="2147484044" r:id="rId1"/>
    <p:sldLayoutId id="2147484071" r:id="rId2"/>
    <p:sldLayoutId id="2147484072" r:id="rId3"/>
    <p:sldLayoutId id="2147484073" r:id="rId4"/>
    <p:sldLayoutId id="2147484074" r:id="rId5"/>
    <p:sldLayoutId id="2147484064" r:id="rId6"/>
    <p:sldLayoutId id="2147484065" r:id="rId7"/>
    <p:sldLayoutId id="2147484066" r:id="rId8"/>
    <p:sldLayoutId id="2147484067" r:id="rId9"/>
    <p:sldLayoutId id="2147484075" r:id="rId10"/>
    <p:sldLayoutId id="2147484077" r:id="rId11"/>
  </p:sldLayoutIdLst>
  <p:hf hd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C65E8D-F825-584D-D6FB-F8C43CA5290B}"/>
              </a:ext>
            </a:extLst>
          </p:cNvPr>
          <p:cNvSpPr>
            <a:spLocks noGrp="1"/>
          </p:cNvSpPr>
          <p:nvPr>
            <p:ph type="title"/>
          </p:nvPr>
        </p:nvSpPr>
        <p:spPr>
          <a:xfrm>
            <a:off x="407987" y="404813"/>
            <a:ext cx="11376026" cy="1079971"/>
          </a:xfrm>
          <a:prstGeom prst="rect">
            <a:avLst/>
          </a:prstGeom>
        </p:spPr>
        <p:txBody>
          <a:bodyPr vert="horz" lIns="0" tIns="0" rIns="0" bIns="0" rtlCol="0" anchor="t" anchorCtr="0">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E0D11FC7-EFA2-69A1-189F-7A86286A46CC}"/>
              </a:ext>
            </a:extLst>
          </p:cNvPr>
          <p:cNvSpPr>
            <a:spLocks noGrp="1"/>
          </p:cNvSpPr>
          <p:nvPr>
            <p:ph type="body" idx="1"/>
          </p:nvPr>
        </p:nvSpPr>
        <p:spPr>
          <a:xfrm>
            <a:off x="407988" y="1844675"/>
            <a:ext cx="11376025" cy="403225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fi-FI"/>
          </a:p>
        </p:txBody>
      </p:sp>
      <p:sp>
        <p:nvSpPr>
          <p:cNvPr id="4" name="Date Placeholder 3">
            <a:extLst>
              <a:ext uri="{FF2B5EF4-FFF2-40B4-BE49-F238E27FC236}">
                <a16:creationId xmlns:a16="http://schemas.microsoft.com/office/drawing/2014/main" id="{743F7BF6-AD90-C909-77AF-27B553EAE67B}"/>
              </a:ext>
            </a:extLst>
          </p:cNvPr>
          <p:cNvSpPr>
            <a:spLocks noGrp="1"/>
          </p:cNvSpPr>
          <p:nvPr>
            <p:ph type="dt" sz="half" idx="2"/>
          </p:nvPr>
        </p:nvSpPr>
        <p:spPr>
          <a:xfrm>
            <a:off x="10200456" y="6309320"/>
            <a:ext cx="1152128" cy="143868"/>
          </a:xfrm>
          <a:prstGeom prst="rect">
            <a:avLst/>
          </a:prstGeom>
        </p:spPr>
        <p:txBody>
          <a:bodyPr vert="horz" lIns="0" tIns="0" rIns="0" bIns="0" rtlCol="0" anchor="ctr" anchorCtr="0">
            <a:noAutofit/>
          </a:bodyPr>
          <a:lstStyle>
            <a:lvl1pPr algn="r">
              <a:defRPr sz="800">
                <a:solidFill>
                  <a:schemeClr val="tx1"/>
                </a:solidFill>
                <a:latin typeface="+mj-lt"/>
              </a:defRPr>
            </a:lvl1pPr>
          </a:lstStyle>
          <a:p>
            <a:fld id="{D7C2292C-5C74-45EE-A0FE-7902D9C4C12B}" type="datetime1">
              <a:rPr lang="fi-FI" smtClean="0"/>
              <a:t>14.5.2024</a:t>
            </a:fld>
            <a:endParaRPr lang="fi-FI"/>
          </a:p>
        </p:txBody>
      </p:sp>
      <p:sp>
        <p:nvSpPr>
          <p:cNvPr id="5" name="Footer Placeholder 4">
            <a:extLst>
              <a:ext uri="{FF2B5EF4-FFF2-40B4-BE49-F238E27FC236}">
                <a16:creationId xmlns:a16="http://schemas.microsoft.com/office/drawing/2014/main" id="{0F3C740A-22EB-F160-0AF7-8861ADCEA482}"/>
              </a:ext>
            </a:extLst>
          </p:cNvPr>
          <p:cNvSpPr>
            <a:spLocks noGrp="1"/>
          </p:cNvSpPr>
          <p:nvPr>
            <p:ph type="ftr" sz="quarter" idx="3"/>
          </p:nvPr>
        </p:nvSpPr>
        <p:spPr>
          <a:xfrm>
            <a:off x="1271464" y="6309320"/>
            <a:ext cx="8928992" cy="143869"/>
          </a:xfrm>
          <a:prstGeom prst="rect">
            <a:avLst/>
          </a:prstGeom>
        </p:spPr>
        <p:txBody>
          <a:bodyPr vert="horz" lIns="0" tIns="0" rIns="0" bIns="0" rtlCol="0" anchor="ctr" anchorCtr="0">
            <a:noAutofit/>
          </a:bodyPr>
          <a:lstStyle>
            <a:lvl1pPr algn="r">
              <a:defRPr sz="800">
                <a:solidFill>
                  <a:schemeClr val="tx1"/>
                </a:solidFill>
                <a:latin typeface="+mj-lt"/>
              </a:defRPr>
            </a:lvl1pPr>
          </a:lstStyle>
          <a:p>
            <a:r>
              <a:rPr lang="fi-FI"/>
              <a:t>Presenter Name</a:t>
            </a:r>
          </a:p>
        </p:txBody>
      </p:sp>
      <p:sp>
        <p:nvSpPr>
          <p:cNvPr id="6" name="Slide Number Placeholder 5">
            <a:extLst>
              <a:ext uri="{FF2B5EF4-FFF2-40B4-BE49-F238E27FC236}">
                <a16:creationId xmlns:a16="http://schemas.microsoft.com/office/drawing/2014/main" id="{AFE010D8-B221-F972-68C1-3E01629A88DB}"/>
              </a:ext>
            </a:extLst>
          </p:cNvPr>
          <p:cNvSpPr>
            <a:spLocks noGrp="1"/>
          </p:cNvSpPr>
          <p:nvPr>
            <p:ph type="sldNum" sz="quarter" idx="4"/>
          </p:nvPr>
        </p:nvSpPr>
        <p:spPr>
          <a:xfrm>
            <a:off x="11352584" y="6309320"/>
            <a:ext cx="431428" cy="143869"/>
          </a:xfrm>
          <a:prstGeom prst="rect">
            <a:avLst/>
          </a:prstGeom>
        </p:spPr>
        <p:txBody>
          <a:bodyPr vert="horz" lIns="0" tIns="0" rIns="0" bIns="0" rtlCol="0" anchor="ctr" anchorCtr="0">
            <a:noAutofit/>
          </a:bodyPr>
          <a:lstStyle>
            <a:lvl1pPr algn="r">
              <a:defRPr sz="800" b="1">
                <a:solidFill>
                  <a:schemeClr val="tx1"/>
                </a:solidFill>
                <a:latin typeface="+mj-lt"/>
              </a:defRPr>
            </a:lvl1pPr>
          </a:lstStyle>
          <a:p>
            <a:fld id="{D701140D-C14F-41CA-99FC-0EF83E8DA40A}" type="slidenum">
              <a:rPr lang="fi-FI" smtClean="0"/>
              <a:pPr/>
              <a:t>‹#›</a:t>
            </a:fld>
            <a:endParaRPr lang="fi-FI"/>
          </a:p>
        </p:txBody>
      </p:sp>
      <p:sp>
        <p:nvSpPr>
          <p:cNvPr id="14" name="(c)" hidden="1">
            <a:extLst>
              <a:ext uri="{FF2B5EF4-FFF2-40B4-BE49-F238E27FC236}">
                <a16:creationId xmlns:a16="http://schemas.microsoft.com/office/drawing/2014/main" id="{8C5E7599-C4F7-9F42-0FC3-001CFA949BE0}"/>
              </a:ext>
            </a:extLst>
          </p:cNvPr>
          <p:cNvSpPr txBox="1">
            <a:spLocks noGrp="1" noRot="1" noMove="1" noResize="1" noEditPoints="1" noAdjustHandles="1" noChangeArrowheads="1" noChangeShapeType="1"/>
          </p:cNvSpPr>
          <p:nvPr/>
        </p:nvSpPr>
        <p:spPr>
          <a:xfrm>
            <a:off x="11992930" y="6891795"/>
            <a:ext cx="192360" cy="30778"/>
          </a:xfrm>
          <a:prstGeom prst="rect">
            <a:avLst/>
          </a:prstGeom>
          <a:noFill/>
        </p:spPr>
        <p:txBody>
          <a:bodyPr wrap="none" lIns="0" tIns="0" rIns="0" bIns="0" rtlCol="0">
            <a:spAutoFit/>
          </a:bodyPr>
          <a:lstStyle/>
          <a:p>
            <a:pPr algn="r"/>
            <a:r>
              <a:rPr lang="fi-FI" sz="200" noProof="1">
                <a:solidFill>
                  <a:schemeClr val="bg1"/>
                </a:solidFill>
                <a:latin typeface="+mn-lt"/>
              </a:rPr>
              <a:t>©grow. for</a:t>
            </a:r>
            <a:r>
              <a:rPr lang="fi-FI" sz="200" baseline="0" noProof="1">
                <a:solidFill>
                  <a:schemeClr val="bg1"/>
                </a:solidFill>
                <a:latin typeface="+mn-lt"/>
              </a:rPr>
              <a:t> aalto</a:t>
            </a:r>
            <a:endParaRPr lang="fi-FI" sz="200" noProof="1">
              <a:solidFill>
                <a:schemeClr val="bg1"/>
              </a:solidFill>
              <a:latin typeface="+mn-lt"/>
            </a:endParaRPr>
          </a:p>
        </p:txBody>
      </p:sp>
      <p:pic>
        <p:nvPicPr>
          <p:cNvPr id="15" name="(logo)" descr="Z:\GRW (grow)\logot\copyright_grow.png" hidden="1">
            <a:extLst>
              <a:ext uri="{FF2B5EF4-FFF2-40B4-BE49-F238E27FC236}">
                <a16:creationId xmlns:a16="http://schemas.microsoft.com/office/drawing/2014/main" id="{2253F43D-7AF1-7EB4-2D74-17D11A66FF4A}"/>
              </a:ext>
            </a:extLst>
          </p:cNvPr>
          <p:cNvPicPr>
            <a:picLocks noGrp="1" noRot="1" noChangeAspect="1" noMove="1" noResize="1" noEditPoints="1" noAdjustHandles="1" noChangeArrowheads="1" noChangeShapeType="1" noCrop="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36000"/>
            <a:ext cx="60261" cy="18000"/>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5">
            <a:extLst>
              <a:ext uri="{FF2B5EF4-FFF2-40B4-BE49-F238E27FC236}">
                <a16:creationId xmlns:a16="http://schemas.microsoft.com/office/drawing/2014/main" id="{313E7FF3-9A07-462B-87FF-3878F70934B1}"/>
              </a:ext>
            </a:extLst>
          </p:cNvPr>
          <p:cNvSpPr>
            <a:spLocks noChangeAspect="1" noEditPoints="1"/>
          </p:cNvSpPr>
          <p:nvPr userDrawn="1"/>
        </p:nvSpPr>
        <p:spPr bwMode="auto">
          <a:xfrm>
            <a:off x="407988" y="6020347"/>
            <a:ext cx="580220" cy="432957"/>
          </a:xfrm>
          <a:custGeom>
            <a:avLst/>
            <a:gdLst>
              <a:gd name="T0" fmla="*/ 1576 w 1576"/>
              <a:gd name="T1" fmla="*/ 408 h 1176"/>
              <a:gd name="T2" fmla="*/ 1507 w 1576"/>
              <a:gd name="T3" fmla="*/ 815 h 1176"/>
              <a:gd name="T4" fmla="*/ 1350 w 1576"/>
              <a:gd name="T5" fmla="*/ 815 h 1176"/>
              <a:gd name="T6" fmla="*/ 1293 w 1576"/>
              <a:gd name="T7" fmla="*/ 408 h 1176"/>
              <a:gd name="T8" fmla="*/ 1293 w 1576"/>
              <a:gd name="T9" fmla="*/ 0 h 1176"/>
              <a:gd name="T10" fmla="*/ 1576 w 1576"/>
              <a:gd name="T11" fmla="*/ 0 h 1176"/>
              <a:gd name="T12" fmla="*/ 1576 w 1576"/>
              <a:gd name="T13" fmla="*/ 408 h 1176"/>
              <a:gd name="T14" fmla="*/ 740 w 1576"/>
              <a:gd name="T15" fmla="*/ 733 h 1176"/>
              <a:gd name="T16" fmla="*/ 595 w 1576"/>
              <a:gd name="T17" fmla="*/ 315 h 1176"/>
              <a:gd name="T18" fmla="*/ 450 w 1576"/>
              <a:gd name="T19" fmla="*/ 733 h 1176"/>
              <a:gd name="T20" fmla="*/ 740 w 1576"/>
              <a:gd name="T21" fmla="*/ 733 h 1176"/>
              <a:gd name="T22" fmla="*/ 1190 w 1576"/>
              <a:gd name="T23" fmla="*/ 1176 h 1176"/>
              <a:gd name="T24" fmla="*/ 893 w 1576"/>
              <a:gd name="T25" fmla="*/ 1176 h 1176"/>
              <a:gd name="T26" fmla="*/ 822 w 1576"/>
              <a:gd name="T27" fmla="*/ 968 h 1176"/>
              <a:gd name="T28" fmla="*/ 368 w 1576"/>
              <a:gd name="T29" fmla="*/ 968 h 1176"/>
              <a:gd name="T30" fmla="*/ 296 w 1576"/>
              <a:gd name="T31" fmla="*/ 1176 h 1176"/>
              <a:gd name="T32" fmla="*/ 0 w 1576"/>
              <a:gd name="T33" fmla="*/ 1176 h 1176"/>
              <a:gd name="T34" fmla="*/ 209 w 1576"/>
              <a:gd name="T35" fmla="*/ 588 h 1176"/>
              <a:gd name="T36" fmla="*/ 418 w 1576"/>
              <a:gd name="T37" fmla="*/ 0 h 1176"/>
              <a:gd name="T38" fmla="*/ 773 w 1576"/>
              <a:gd name="T39" fmla="*/ 0 h 1176"/>
              <a:gd name="T40" fmla="*/ 981 w 1576"/>
              <a:gd name="T41" fmla="*/ 588 h 1176"/>
              <a:gd name="T42" fmla="*/ 1190 w 1576"/>
              <a:gd name="T43" fmla="*/ 1176 h 1176"/>
              <a:gd name="T44" fmla="*/ 1301 w 1576"/>
              <a:gd name="T45" fmla="*/ 1176 h 1176"/>
              <a:gd name="T46" fmla="*/ 1301 w 1576"/>
              <a:gd name="T47" fmla="*/ 910 h 1176"/>
              <a:gd name="T48" fmla="*/ 1568 w 1576"/>
              <a:gd name="T49" fmla="*/ 910 h 1176"/>
              <a:gd name="T50" fmla="*/ 1568 w 1576"/>
              <a:gd name="T51" fmla="*/ 1176 h 1176"/>
              <a:gd name="T52" fmla="*/ 1301 w 1576"/>
              <a:gd name="T53" fmla="*/ 1176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576" h="1176">
                <a:moveTo>
                  <a:pt x="1576" y="408"/>
                </a:moveTo>
                <a:lnTo>
                  <a:pt x="1507" y="815"/>
                </a:lnTo>
                <a:lnTo>
                  <a:pt x="1350" y="815"/>
                </a:lnTo>
                <a:lnTo>
                  <a:pt x="1293" y="408"/>
                </a:lnTo>
                <a:lnTo>
                  <a:pt x="1293" y="0"/>
                </a:lnTo>
                <a:lnTo>
                  <a:pt x="1576" y="0"/>
                </a:lnTo>
                <a:lnTo>
                  <a:pt x="1576" y="408"/>
                </a:lnTo>
                <a:close/>
                <a:moveTo>
                  <a:pt x="740" y="733"/>
                </a:moveTo>
                <a:lnTo>
                  <a:pt x="595" y="315"/>
                </a:lnTo>
                <a:lnTo>
                  <a:pt x="450" y="733"/>
                </a:lnTo>
                <a:lnTo>
                  <a:pt x="740" y="733"/>
                </a:lnTo>
                <a:close/>
                <a:moveTo>
                  <a:pt x="1190" y="1176"/>
                </a:moveTo>
                <a:lnTo>
                  <a:pt x="893" y="1176"/>
                </a:lnTo>
                <a:lnTo>
                  <a:pt x="822" y="968"/>
                </a:lnTo>
                <a:lnTo>
                  <a:pt x="368" y="968"/>
                </a:lnTo>
                <a:lnTo>
                  <a:pt x="296" y="1176"/>
                </a:lnTo>
                <a:lnTo>
                  <a:pt x="0" y="1176"/>
                </a:lnTo>
                <a:lnTo>
                  <a:pt x="209" y="588"/>
                </a:lnTo>
                <a:lnTo>
                  <a:pt x="418" y="0"/>
                </a:lnTo>
                <a:lnTo>
                  <a:pt x="773" y="0"/>
                </a:lnTo>
                <a:lnTo>
                  <a:pt x="981" y="588"/>
                </a:lnTo>
                <a:lnTo>
                  <a:pt x="1190" y="1176"/>
                </a:lnTo>
                <a:close/>
                <a:moveTo>
                  <a:pt x="1301" y="1176"/>
                </a:moveTo>
                <a:lnTo>
                  <a:pt x="1301" y="910"/>
                </a:lnTo>
                <a:lnTo>
                  <a:pt x="1568" y="910"/>
                </a:lnTo>
                <a:lnTo>
                  <a:pt x="1568" y="1176"/>
                </a:lnTo>
                <a:lnTo>
                  <a:pt x="1301" y="117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spTree>
    <p:extLst>
      <p:ext uri="{BB962C8B-B14F-4D97-AF65-F5344CB8AC3E}">
        <p14:creationId xmlns:p14="http://schemas.microsoft.com/office/powerpoint/2010/main" val="4080130185"/>
      </p:ext>
    </p:extLst>
  </p:cSld>
  <p:clrMap bg1="lt1" tx1="dk1" bg2="lt2" tx2="dk2" accent1="accent1" accent2="accent2" accent3="accent3" accent4="accent4" accent5="accent5" accent6="accent6" hlink="hlink" folHlink="folHlink"/>
  <p:sldLayoutIdLst>
    <p:sldLayoutId id="2147484070" r:id="rId1"/>
    <p:sldLayoutId id="2147483888" r:id="rId2"/>
    <p:sldLayoutId id="2147483889" r:id="rId3"/>
    <p:sldLayoutId id="2147483890" r:id="rId4"/>
  </p:sldLayoutIdLst>
  <p:hf hdr="0"/>
  <p:txStyles>
    <p:titleStyle>
      <a:lvl1pPr algn="l" defTabSz="914400" rtl="0" eaLnBrk="1" latinLnBrk="0" hangingPunct="1">
        <a:lnSpc>
          <a:spcPct val="90000"/>
        </a:lnSpc>
        <a:spcBef>
          <a:spcPct val="0"/>
        </a:spcBef>
        <a:buNone/>
        <a:defRPr sz="30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800"/>
        </a:spcBef>
        <a:buFontTx/>
        <a:buNone/>
        <a:defRPr sz="2000" kern="1200">
          <a:solidFill>
            <a:schemeClr val="tx1"/>
          </a:solidFill>
          <a:latin typeface="+mn-lt"/>
          <a:ea typeface="+mn-ea"/>
          <a:cs typeface="+mn-cs"/>
        </a:defRPr>
      </a:lvl1pPr>
      <a:lvl2pPr marL="266700" indent="-266700" algn="l" defTabSz="914400" rtl="0" eaLnBrk="1" latinLnBrk="0" hangingPunct="1">
        <a:lnSpc>
          <a:spcPct val="100000"/>
        </a:lnSpc>
        <a:spcBef>
          <a:spcPts val="800"/>
        </a:spcBef>
        <a:buFont typeface="Arial" panose="020B0604020202020204" pitchFamily="34" charset="0"/>
        <a:buChar char="•"/>
        <a:defRPr sz="2000" kern="1200">
          <a:solidFill>
            <a:schemeClr val="tx1"/>
          </a:solidFill>
          <a:latin typeface="+mn-lt"/>
          <a:ea typeface="+mn-ea"/>
          <a:cs typeface="+mn-cs"/>
        </a:defRPr>
      </a:lvl2pPr>
      <a:lvl3pPr marL="542925"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3pPr>
      <a:lvl4pPr marL="8096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10763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5pPr>
      <a:lvl6pPr marL="1343025"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6pPr>
      <a:lvl7pPr marL="1619250" indent="-276225"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7pPr>
      <a:lvl8pPr marL="18859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8pPr>
      <a:lvl9pPr marL="2152650" indent="-26670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57">
          <p15:clr>
            <a:srgbClr val="F26B43"/>
          </p15:clr>
        </p15:guide>
        <p15:guide id="4" pos="7423">
          <p15:clr>
            <a:srgbClr val="F26B43"/>
          </p15:clr>
        </p15:guide>
        <p15:guide id="5" orient="horz" pos="3702">
          <p15:clr>
            <a:srgbClr val="F26B43"/>
          </p15:clr>
        </p15:guide>
        <p15:guide id="6" orient="horz" pos="255">
          <p15:clr>
            <a:srgbClr val="F26B43"/>
          </p15:clr>
        </p15:guide>
        <p15:guide id="7" orient="horz" pos="1389">
          <p15:clr>
            <a:srgbClr val="F26B43"/>
          </p15:clr>
        </p15:guide>
        <p15:guide id="9" orient="horz" pos="1162">
          <p15:clr>
            <a:srgbClr val="F26B43"/>
          </p15:clr>
        </p15:guide>
        <p15:guide id="10" pos="665">
          <p15:clr>
            <a:srgbClr val="F26B43"/>
          </p15:clr>
        </p15:guide>
        <p15:guide id="11" pos="7015">
          <p15:clr>
            <a:srgbClr val="F26B43"/>
          </p15:clr>
        </p15:guide>
        <p15:guide id="13" orient="horz" pos="2160">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18/10/relationships/comments" Target="../comments/modernComment_100_C3AB5AF2.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microsoft.com/office/2018/10/relationships/comments" Target="../comments/modernComment_134_CCB8C0C6.xml"/><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2B_F48FF397.xml"/><Relationship Id="rId7" Type="http://schemas.openxmlformats.org/officeDocument/2006/relationships/hyperlink" Target="https://math.lbl.gov/voro++/" TargetMode="External"/><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hyperlink" Target="https://oqmd.org/" TargetMode="Externa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12D_4A2183C2.xml"/><Relationship Id="rId2" Type="http://schemas.openxmlformats.org/officeDocument/2006/relationships/notesSlide" Target="../notesSlides/notesSlide10.xm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2E_BB2EFCBF.xml"/><Relationship Id="rId2" Type="http://schemas.openxmlformats.org/officeDocument/2006/relationships/notesSlide" Target="../notesSlides/notesSlide11.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microsoft.com/office/2018/10/relationships/comments" Target="../comments/modernComment_12F_5399D570.xml"/><Relationship Id="rId2" Type="http://schemas.openxmlformats.org/officeDocument/2006/relationships/notesSlide" Target="../notesSlides/notesSlide12.xml"/><Relationship Id="rId1" Type="http://schemas.openxmlformats.org/officeDocument/2006/relationships/slideLayout" Target="../slideLayouts/slideLayout29.xml"/><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microsoft.com/office/2018/10/relationships/comments" Target="../comments/modernComment_139_4B086F46.xml"/><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microsoft.com/office/2018/10/relationships/comments" Target="../comments/modernComment_131_4D180E29.xml"/><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18/10/relationships/comments" Target="../comments/modernComment_135_188AF69.xml"/><Relationship Id="rId7" Type="http://schemas.openxmlformats.org/officeDocument/2006/relationships/image" Target="../media/image34.svg"/><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media/image32.svg"/><Relationship Id="rId10" Type="http://schemas.openxmlformats.org/officeDocument/2006/relationships/image" Target="../media/image17.png"/><Relationship Id="rId4" Type="http://schemas.openxmlformats.org/officeDocument/2006/relationships/image" Target="../media/image31.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microsoft.com/office/2018/10/relationships/comments" Target="../comments/modernComment_136_BBBC04FB.xml"/><Relationship Id="rId2" Type="http://schemas.openxmlformats.org/officeDocument/2006/relationships/notesSlide" Target="../notesSlides/notesSlide2.xml"/><Relationship Id="rId1" Type="http://schemas.openxmlformats.org/officeDocument/2006/relationships/slideLayout" Target="../slideLayouts/slideLayout19.xml"/><Relationship Id="rId5" Type="http://schemas.openxmlformats.org/officeDocument/2006/relationships/image" Target="../media/image10.tiff"/><Relationship Id="rId4" Type="http://schemas.openxmlformats.org/officeDocument/2006/relationships/image" Target="../media/image9.tiff"/></Relationships>
</file>

<file path=ppt/slides/_rels/slide4.xml.rels><?xml version="1.0" encoding="UTF-8" standalone="yes"?>
<Relationships xmlns="http://schemas.openxmlformats.org/package/2006/relationships"><Relationship Id="rId3" Type="http://schemas.microsoft.com/office/2018/10/relationships/comments" Target="../comments/modernComment_126_DE3F9090.xml"/><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microsoft.com/office/2018/10/relationships/comments" Target="../comments/modernComment_127_D12FA22A.xml"/><Relationship Id="rId2" Type="http://schemas.openxmlformats.org/officeDocument/2006/relationships/notesSlide" Target="../notesSlides/notesSlide4.xml"/><Relationship Id="rId1" Type="http://schemas.openxmlformats.org/officeDocument/2006/relationships/slideLayout" Target="../slideLayouts/slideLayout19.xml"/><Relationship Id="rId5" Type="http://schemas.openxmlformats.org/officeDocument/2006/relationships/image" Target="../media/image13.sv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microsoft.com/office/2018/10/relationships/comments" Target="../comments/modernComment_124_7DD688DB.xml"/><Relationship Id="rId1" Type="http://schemas.openxmlformats.org/officeDocument/2006/relationships/slideLayout" Target="../slideLayouts/slideLayout43.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32_5BAC6B85.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image" Target="../media/image15.png"/><Relationship Id="rId5" Type="http://schemas.openxmlformats.org/officeDocument/2006/relationships/hyperlink" Target="https://arxiv.org/pdf/2012.09688.pdf" TargetMode="Externa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18/10/relationships/comments" Target="../comments/modernComment_133_FCF35CDC.xml"/><Relationship Id="rId7" Type="http://schemas.openxmlformats.org/officeDocument/2006/relationships/hyperlink" Target="https://singroup.github.io/dscribe/" TargetMode="External"/><Relationship Id="rId2" Type="http://schemas.openxmlformats.org/officeDocument/2006/relationships/notesSlide" Target="../notesSlides/notesSlide6.xml"/><Relationship Id="rId1" Type="http://schemas.openxmlformats.org/officeDocument/2006/relationships/slideLayout" Target="../slideLayouts/slideLayout34.xml"/><Relationship Id="rId6" Type="http://schemas.openxmlformats.org/officeDocument/2006/relationships/hyperlink" Target="https://math.lbl.gov/voro++/"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28_D6F158B.xml"/><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0139C97-3D74-E179-EF68-FF40717241E8}"/>
              </a:ext>
            </a:extLst>
          </p:cNvPr>
          <p:cNvSpPr/>
          <p:nvPr/>
        </p:nvSpPr>
        <p:spPr>
          <a:xfrm>
            <a:off x="7382636" y="-2633141"/>
            <a:ext cx="10111395" cy="475746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 name="Title 1">
            <a:extLst>
              <a:ext uri="{FF2B5EF4-FFF2-40B4-BE49-F238E27FC236}">
                <a16:creationId xmlns:a16="http://schemas.microsoft.com/office/drawing/2014/main" id="{4380349A-86F2-8991-1EAA-F051051D62E2}"/>
              </a:ext>
            </a:extLst>
          </p:cNvPr>
          <p:cNvSpPr>
            <a:spLocks noGrp="1"/>
          </p:cNvSpPr>
          <p:nvPr>
            <p:ph type="ctrTitle"/>
          </p:nvPr>
        </p:nvSpPr>
        <p:spPr>
          <a:xfrm>
            <a:off x="407987" y="2936557"/>
            <a:ext cx="11195433" cy="492443"/>
          </a:xfrm>
        </p:spPr>
        <p:txBody>
          <a:bodyPr/>
          <a:lstStyle/>
          <a:p>
            <a:r>
              <a:rPr lang="en-GB" noProof="1"/>
              <a:t>Materials design of inorganic crystals with 3D transformers</a:t>
            </a:r>
          </a:p>
        </p:txBody>
      </p:sp>
      <p:sp>
        <p:nvSpPr>
          <p:cNvPr id="3" name="Subtitle 2">
            <a:extLst>
              <a:ext uri="{FF2B5EF4-FFF2-40B4-BE49-F238E27FC236}">
                <a16:creationId xmlns:a16="http://schemas.microsoft.com/office/drawing/2014/main" id="{FA2F08A9-1795-8342-8009-C3DDC0F7A4B8}"/>
              </a:ext>
            </a:extLst>
          </p:cNvPr>
          <p:cNvSpPr>
            <a:spLocks noGrp="1"/>
          </p:cNvSpPr>
          <p:nvPr>
            <p:ph type="subTitle" idx="1"/>
          </p:nvPr>
        </p:nvSpPr>
        <p:spPr>
          <a:xfrm>
            <a:off x="407988" y="3429000"/>
            <a:ext cx="9792468" cy="1308050"/>
          </a:xfrm>
        </p:spPr>
        <p:txBody>
          <a:bodyPr/>
          <a:lstStyle/>
          <a:p>
            <a:pPr rtl="0">
              <a:spcBef>
                <a:spcPts val="0"/>
              </a:spcBef>
              <a:spcAft>
                <a:spcPts val="0"/>
              </a:spcAft>
            </a:pPr>
            <a:r>
              <a:rPr lang="fi-FI" sz="1400" b="0" i="0" u="none" strike="noStrike">
                <a:solidFill>
                  <a:srgbClr val="000000"/>
                </a:solidFill>
                <a:effectLst/>
                <a:latin typeface="Arial"/>
                <a:cs typeface="Arial"/>
              </a:rPr>
              <a:t>Christer Söderholm</a:t>
            </a:r>
            <a:r>
              <a:rPr lang="fi-FI" sz="1400" b="0" i="0" u="none" strike="noStrike" baseline="30000">
                <a:solidFill>
                  <a:srgbClr val="000000"/>
                </a:solidFill>
                <a:effectLst/>
                <a:latin typeface="Arial"/>
                <a:cs typeface="Arial"/>
              </a:rPr>
              <a:t>1</a:t>
            </a:r>
            <a:r>
              <a:rPr lang="fi-FI" sz="1400" b="0" i="0" u="none" strike="noStrike">
                <a:solidFill>
                  <a:srgbClr val="000000"/>
                </a:solidFill>
                <a:effectLst/>
                <a:latin typeface="Arial"/>
                <a:cs typeface="Arial"/>
              </a:rPr>
              <a:t>, </a:t>
            </a:r>
            <a:r>
              <a:rPr lang="en-US" sz="1400" b="0" i="0" u="none" strike="noStrike">
                <a:solidFill>
                  <a:srgbClr val="000000"/>
                </a:solidFill>
                <a:effectLst/>
                <a:latin typeface="Arial"/>
                <a:cs typeface="Arial"/>
              </a:rPr>
              <a:t>Milica</a:t>
            </a:r>
            <a:r>
              <a:rPr lang="fi-FI" sz="1400" b="0" i="0" u="none" strike="noStrike">
                <a:solidFill>
                  <a:srgbClr val="000000"/>
                </a:solidFill>
                <a:effectLst/>
                <a:latin typeface="Arial"/>
                <a:cs typeface="Arial"/>
              </a:rPr>
              <a:t> Todorović</a:t>
            </a:r>
            <a:r>
              <a:rPr lang="fi-FI" sz="1400" b="0" i="0" u="none" strike="noStrike" baseline="30000">
                <a:solidFill>
                  <a:srgbClr val="000000"/>
                </a:solidFill>
                <a:effectLst/>
                <a:latin typeface="Arial"/>
                <a:cs typeface="Arial"/>
              </a:rPr>
              <a:t>2</a:t>
            </a:r>
            <a:r>
              <a:rPr lang="fi-FI" sz="1400" b="0" i="0" u="none" strike="noStrike">
                <a:solidFill>
                  <a:srgbClr val="000000"/>
                </a:solidFill>
                <a:effectLst/>
                <a:latin typeface="Arial"/>
                <a:cs typeface="Arial"/>
              </a:rPr>
              <a:t>, Filip Ginter</a:t>
            </a:r>
            <a:r>
              <a:rPr lang="fi-FI" sz="1400" b="0" i="0" u="none" strike="noStrike" baseline="30000">
                <a:solidFill>
                  <a:srgbClr val="000000"/>
                </a:solidFill>
                <a:effectLst/>
                <a:latin typeface="Arial"/>
                <a:cs typeface="Arial"/>
              </a:rPr>
              <a:t>3</a:t>
            </a:r>
            <a:r>
              <a:rPr lang="fi-FI" sz="1400" b="0" i="0" u="none" strike="noStrike">
                <a:solidFill>
                  <a:srgbClr val="000000"/>
                </a:solidFill>
                <a:effectLst/>
                <a:latin typeface="Arial"/>
                <a:cs typeface="Arial"/>
              </a:rPr>
              <a:t>, Sampo Pyysalo</a:t>
            </a:r>
            <a:r>
              <a:rPr lang="fi-FI" sz="1400" b="0" i="0" u="none" strike="noStrike" baseline="30000">
                <a:solidFill>
                  <a:srgbClr val="000000"/>
                </a:solidFill>
                <a:effectLst/>
                <a:latin typeface="Arial"/>
                <a:cs typeface="Arial"/>
              </a:rPr>
              <a:t>3</a:t>
            </a:r>
          </a:p>
          <a:p>
            <a:pPr rtl="0">
              <a:spcBef>
                <a:spcPts val="0"/>
              </a:spcBef>
              <a:spcAft>
                <a:spcPts val="0"/>
              </a:spcAft>
            </a:pPr>
            <a:r>
              <a:rPr lang="en-US" sz="1400" b="0" i="0" u="none" strike="noStrike" baseline="30000">
                <a:solidFill>
                  <a:srgbClr val="000000"/>
                </a:solidFill>
                <a:effectLst/>
                <a:latin typeface="Arial"/>
                <a:cs typeface="Arial"/>
              </a:rPr>
              <a:t>1</a:t>
            </a:r>
            <a:r>
              <a:rPr lang="en-US" sz="1400" b="0" i="0" u="none" strike="noStrike">
                <a:solidFill>
                  <a:srgbClr val="000000"/>
                </a:solidFill>
                <a:effectLst/>
                <a:latin typeface="Arial"/>
                <a:cs typeface="Arial"/>
              </a:rPr>
              <a:t> School of Chemical Engineering, Aalto University, Finland</a:t>
            </a:r>
            <a:endParaRPr lang="en-US" sz="1400" b="0">
              <a:effectLst/>
              <a:latin typeface="Arial"/>
              <a:cs typeface="Arial"/>
            </a:endParaRPr>
          </a:p>
          <a:p>
            <a:pPr rtl="0">
              <a:spcBef>
                <a:spcPts val="0"/>
              </a:spcBef>
              <a:spcAft>
                <a:spcPts val="0"/>
              </a:spcAft>
            </a:pPr>
            <a:r>
              <a:rPr lang="en-US" sz="1400" b="0" i="0" u="none" strike="noStrike" baseline="30000">
                <a:solidFill>
                  <a:srgbClr val="000000"/>
                </a:solidFill>
                <a:effectLst/>
                <a:latin typeface="Arial"/>
                <a:cs typeface="Arial"/>
              </a:rPr>
              <a:t>2</a:t>
            </a:r>
            <a:r>
              <a:rPr lang="en-US" sz="1400" b="0" i="0" u="none" strike="noStrike">
                <a:solidFill>
                  <a:srgbClr val="000000"/>
                </a:solidFill>
                <a:effectLst/>
                <a:latin typeface="Arial"/>
                <a:cs typeface="Arial"/>
              </a:rPr>
              <a:t> Department of Mechanical and Materials Engineering, University of Turku, Finland</a:t>
            </a:r>
            <a:endParaRPr lang="en-US" sz="1400" b="0">
              <a:effectLst/>
              <a:latin typeface="Arial"/>
              <a:cs typeface="Arial"/>
            </a:endParaRPr>
          </a:p>
          <a:p>
            <a:r>
              <a:rPr lang="en-US" sz="1400" b="0" i="0" u="none" strike="noStrike" baseline="30000">
                <a:solidFill>
                  <a:srgbClr val="000000"/>
                </a:solidFill>
                <a:effectLst/>
                <a:latin typeface="Arial"/>
                <a:cs typeface="Arial"/>
              </a:rPr>
              <a:t>3</a:t>
            </a:r>
            <a:r>
              <a:rPr lang="en-US" sz="1400" b="0" i="0" u="none" strike="noStrike">
                <a:solidFill>
                  <a:srgbClr val="000000"/>
                </a:solidFill>
                <a:effectLst/>
                <a:latin typeface="Arial"/>
                <a:cs typeface="Arial"/>
              </a:rPr>
              <a:t> Department of Computing, University of Turku, Finland</a:t>
            </a:r>
            <a:endParaRPr lang="fi-FI" sz="1400" b="0">
              <a:effectLst/>
              <a:latin typeface="Arial"/>
              <a:cs typeface="Arial"/>
            </a:endParaRPr>
          </a:p>
          <a:p>
            <a:br>
              <a:rPr lang="fi-FI" sz="1100"/>
            </a:br>
            <a:endParaRPr lang="en-GB" sz="1800" noProof="1"/>
          </a:p>
        </p:txBody>
      </p:sp>
      <p:sp>
        <p:nvSpPr>
          <p:cNvPr id="6" name="Slide Number Placeholder 5">
            <a:extLst>
              <a:ext uri="{FF2B5EF4-FFF2-40B4-BE49-F238E27FC236}">
                <a16:creationId xmlns:a16="http://schemas.microsoft.com/office/drawing/2014/main" id="{B34FB7AF-611D-A911-E047-2F3A5822C264}"/>
              </a:ext>
            </a:extLst>
          </p:cNvPr>
          <p:cNvSpPr>
            <a:spLocks noGrp="1"/>
          </p:cNvSpPr>
          <p:nvPr>
            <p:ph type="sldNum" sz="quarter" idx="12"/>
          </p:nvPr>
        </p:nvSpPr>
        <p:spPr/>
        <p:txBody>
          <a:bodyPr/>
          <a:lstStyle/>
          <a:p>
            <a:fld id="{D701140D-C14F-41CA-99FC-0EF83E8DA40A}" type="slidenum">
              <a:rPr lang="fi-FI" sz="1800" dirty="0" smtClean="0"/>
              <a:pPr/>
              <a:t>1</a:t>
            </a:fld>
            <a:endParaRPr lang="fi-FI" sz="1800"/>
          </a:p>
        </p:txBody>
      </p:sp>
      <p:sp>
        <p:nvSpPr>
          <p:cNvPr id="7" name="Oval 6">
            <a:extLst>
              <a:ext uri="{FF2B5EF4-FFF2-40B4-BE49-F238E27FC236}">
                <a16:creationId xmlns:a16="http://schemas.microsoft.com/office/drawing/2014/main" id="{F2D64622-7819-0FD3-1A70-54803A0C32DF}"/>
              </a:ext>
            </a:extLst>
          </p:cNvPr>
          <p:cNvSpPr/>
          <p:nvPr/>
        </p:nvSpPr>
        <p:spPr>
          <a:xfrm>
            <a:off x="121598" y="6154774"/>
            <a:ext cx="3952101" cy="2592858"/>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pic>
        <p:nvPicPr>
          <p:cNvPr id="8" name="Picture 7" descr="A black background with white text&#10;&#10;Description automatically generated">
            <a:extLst>
              <a:ext uri="{FF2B5EF4-FFF2-40B4-BE49-F238E27FC236}">
                <a16:creationId xmlns:a16="http://schemas.microsoft.com/office/drawing/2014/main" id="{B3CB3B02-9724-C7F0-AB6E-CED90C79C261}"/>
              </a:ext>
            </a:extLst>
          </p:cNvPr>
          <p:cNvPicPr>
            <a:picLocks noChangeAspect="1"/>
          </p:cNvPicPr>
          <p:nvPr/>
        </p:nvPicPr>
        <p:blipFill>
          <a:blip r:embed="rId4"/>
          <a:stretch>
            <a:fillRect/>
          </a:stretch>
        </p:blipFill>
        <p:spPr>
          <a:xfrm>
            <a:off x="3087071" y="72938"/>
            <a:ext cx="3395956" cy="1227566"/>
          </a:xfrm>
          <a:prstGeom prst="rect">
            <a:avLst/>
          </a:prstGeom>
        </p:spPr>
      </p:pic>
    </p:spTree>
    <p:extLst>
      <p:ext uri="{BB962C8B-B14F-4D97-AF65-F5344CB8AC3E}">
        <p14:creationId xmlns:p14="http://schemas.microsoft.com/office/powerpoint/2010/main" val="3282787058"/>
      </p:ext>
    </p:extLst>
  </p:cSld>
  <p:clrMapOvr>
    <a:masterClrMapping/>
  </p:clrMapOvr>
  <p:extLst>
    <p:ext uri="{6950BFC3-D8DA-4A85-94F7-54DA5524770B}">
      <p188:commentRel xmlns:p188="http://schemas.microsoft.com/office/powerpoint/2018/8/main" r:id="rId3"/>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 shot of a graph&#10;&#10;Description automatically generated">
            <a:extLst>
              <a:ext uri="{FF2B5EF4-FFF2-40B4-BE49-F238E27FC236}">
                <a16:creationId xmlns:a16="http://schemas.microsoft.com/office/drawing/2014/main" id="{2580685A-EB0B-39A8-835B-93591BB8B9A9}"/>
              </a:ext>
            </a:extLst>
          </p:cNvPr>
          <p:cNvPicPr>
            <a:picLocks noChangeAspect="1"/>
          </p:cNvPicPr>
          <p:nvPr/>
        </p:nvPicPr>
        <p:blipFill rotWithShape="1">
          <a:blip r:embed="rId4"/>
          <a:srcRect b="7795"/>
          <a:stretch/>
        </p:blipFill>
        <p:spPr>
          <a:xfrm>
            <a:off x="5716536" y="1190946"/>
            <a:ext cx="6065467" cy="4196002"/>
          </a:xfrm>
          <a:prstGeom prst="rect">
            <a:avLst/>
          </a:prstGeom>
        </p:spPr>
      </p:pic>
      <p:sp>
        <p:nvSpPr>
          <p:cNvPr id="7" name="Title 6">
            <a:extLst>
              <a:ext uri="{FF2B5EF4-FFF2-40B4-BE49-F238E27FC236}">
                <a16:creationId xmlns:a16="http://schemas.microsoft.com/office/drawing/2014/main" id="{789F19CB-2E5D-8179-9169-13978E63D81E}"/>
              </a:ext>
            </a:extLst>
          </p:cNvPr>
          <p:cNvSpPr>
            <a:spLocks noGrp="1"/>
          </p:cNvSpPr>
          <p:nvPr>
            <p:ph type="title"/>
          </p:nvPr>
        </p:nvSpPr>
        <p:spPr/>
        <p:txBody>
          <a:bodyPr/>
          <a:lstStyle/>
          <a:p>
            <a:r>
              <a:rPr lang="en-US">
                <a:cs typeface="Arial"/>
              </a:rPr>
              <a:t>Substitution matrix for element predictions</a:t>
            </a:r>
            <a:endParaRPr lang="en-US"/>
          </a:p>
        </p:txBody>
      </p:sp>
      <p:sp>
        <p:nvSpPr>
          <p:cNvPr id="4" name="Slide Number Placeholder 3">
            <a:extLst>
              <a:ext uri="{FF2B5EF4-FFF2-40B4-BE49-F238E27FC236}">
                <a16:creationId xmlns:a16="http://schemas.microsoft.com/office/drawing/2014/main" id="{F659E223-F036-CB56-A5B6-56E91FD795BA}"/>
              </a:ext>
            </a:extLst>
          </p:cNvPr>
          <p:cNvSpPr>
            <a:spLocks noGrp="1"/>
          </p:cNvSpPr>
          <p:nvPr>
            <p:ph type="sldNum" sz="quarter" idx="12"/>
          </p:nvPr>
        </p:nvSpPr>
        <p:spPr/>
        <p:txBody>
          <a:bodyPr/>
          <a:lstStyle/>
          <a:p>
            <a:fld id="{D701140D-C14F-41CA-99FC-0EF83E8DA40A}" type="slidenum">
              <a:rPr lang="fi-FI" sz="1800" smtClean="0"/>
              <a:t>10</a:t>
            </a:fld>
            <a:endParaRPr lang="fi-FI" sz="1800"/>
          </a:p>
        </p:txBody>
      </p:sp>
      <p:sp>
        <p:nvSpPr>
          <p:cNvPr id="8" name="Text Placeholder 7">
            <a:extLst>
              <a:ext uri="{FF2B5EF4-FFF2-40B4-BE49-F238E27FC236}">
                <a16:creationId xmlns:a16="http://schemas.microsoft.com/office/drawing/2014/main" id="{2DEDCA90-166D-8652-37E7-040D1BAD80E4}"/>
              </a:ext>
            </a:extLst>
          </p:cNvPr>
          <p:cNvSpPr>
            <a:spLocks noGrp="1"/>
          </p:cNvSpPr>
          <p:nvPr>
            <p:ph sz="half" idx="1"/>
          </p:nvPr>
        </p:nvSpPr>
        <p:spPr/>
        <p:txBody>
          <a:bodyPr/>
          <a:lstStyle/>
          <a:p>
            <a:pPr marL="285750" indent="-285750">
              <a:buFont typeface="Arial"/>
              <a:buChar char="•"/>
            </a:pPr>
            <a:r>
              <a:rPr lang="en-US" sz="1800" dirty="0">
                <a:cs typeface="Arial"/>
              </a:rPr>
              <a:t>Illustrates all prediction – reference </a:t>
            </a:r>
            <a:br>
              <a:rPr lang="en-US" sz="1800" dirty="0">
                <a:cs typeface="Arial"/>
              </a:rPr>
            </a:br>
            <a:r>
              <a:rPr lang="en-US" sz="1800" dirty="0">
                <a:cs typeface="Arial"/>
              </a:rPr>
              <a:t>combinations of atomic species with their </a:t>
            </a:r>
            <a:br>
              <a:rPr lang="en-US" sz="1800" dirty="0">
                <a:cs typeface="Arial"/>
              </a:rPr>
            </a:br>
            <a:r>
              <a:rPr lang="en-US" sz="1800" dirty="0">
                <a:cs typeface="Arial"/>
              </a:rPr>
              <a:t>likelihood as a heatmap</a:t>
            </a:r>
          </a:p>
          <a:p>
            <a:pPr marL="285750" indent="-285750">
              <a:buFont typeface="Arial"/>
              <a:buChar char="•"/>
            </a:pPr>
            <a:r>
              <a:rPr lang="en-US" sz="1800" dirty="0">
                <a:cs typeface="Arial"/>
              </a:rPr>
              <a:t>Normalized row-wise </a:t>
            </a:r>
          </a:p>
          <a:p>
            <a:pPr marL="285750" indent="-285750">
              <a:buFont typeface="Arial"/>
              <a:buChar char="•"/>
            </a:pPr>
            <a:r>
              <a:rPr lang="en-US" sz="1800" dirty="0">
                <a:cs typeface="Arial"/>
              </a:rPr>
              <a:t>The diagonal is the trivial solution ⇒ removed</a:t>
            </a:r>
            <a:endParaRPr lang="en-US" altLang="ja-JP" sz="1800" dirty="0">
              <a:ea typeface="ＭＳ Ｐゴシック"/>
              <a:cs typeface="Arial"/>
            </a:endParaRPr>
          </a:p>
          <a:p>
            <a:pPr marL="285750" indent="-285750">
              <a:buFont typeface="Arial"/>
              <a:buChar char="•"/>
            </a:pPr>
            <a:r>
              <a:rPr lang="en-US" sz="1800" dirty="0">
                <a:cs typeface="Arial"/>
              </a:rPr>
              <a:t>Grey represents zero prediction – reference combinations of that type</a:t>
            </a:r>
            <a:endParaRPr lang="en-US" dirty="0">
              <a:cs typeface="Arial"/>
            </a:endParaRPr>
          </a:p>
        </p:txBody>
      </p:sp>
    </p:spTree>
    <p:extLst>
      <p:ext uri="{BB962C8B-B14F-4D97-AF65-F5344CB8AC3E}">
        <p14:creationId xmlns:p14="http://schemas.microsoft.com/office/powerpoint/2010/main" val="3434660038"/>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59E223-F036-CB56-A5B6-56E91FD795BA}"/>
              </a:ext>
            </a:extLst>
          </p:cNvPr>
          <p:cNvSpPr>
            <a:spLocks noGrp="1"/>
          </p:cNvSpPr>
          <p:nvPr>
            <p:ph type="sldNum" sz="quarter" idx="12"/>
          </p:nvPr>
        </p:nvSpPr>
        <p:spPr/>
        <p:txBody>
          <a:bodyPr/>
          <a:lstStyle/>
          <a:p>
            <a:fld id="{D701140D-C14F-41CA-99FC-0EF83E8DA40A}" type="slidenum">
              <a:rPr lang="fi-FI" sz="1800" smtClean="0"/>
              <a:t>11</a:t>
            </a:fld>
            <a:endParaRPr lang="fi-FI" sz="1800"/>
          </a:p>
        </p:txBody>
      </p:sp>
      <p:sp>
        <p:nvSpPr>
          <p:cNvPr id="5" name="Title 4">
            <a:extLst>
              <a:ext uri="{FF2B5EF4-FFF2-40B4-BE49-F238E27FC236}">
                <a16:creationId xmlns:a16="http://schemas.microsoft.com/office/drawing/2014/main" id="{929EB00B-D58E-0984-617E-087CD7BFF897}"/>
              </a:ext>
            </a:extLst>
          </p:cNvPr>
          <p:cNvSpPr>
            <a:spLocks noGrp="1"/>
          </p:cNvSpPr>
          <p:nvPr>
            <p:ph type="ctrTitle"/>
          </p:nvPr>
        </p:nvSpPr>
        <p:spPr>
          <a:xfrm>
            <a:off x="412647" y="3121224"/>
            <a:ext cx="11371365" cy="615553"/>
          </a:xfrm>
        </p:spPr>
        <p:txBody>
          <a:bodyPr/>
          <a:lstStyle/>
          <a:p>
            <a:pPr algn="l"/>
            <a:r>
              <a:rPr lang="en-GB" sz="4000" noProof="1"/>
              <a:t>Results</a:t>
            </a:r>
          </a:p>
        </p:txBody>
      </p:sp>
    </p:spTree>
    <p:extLst>
      <p:ext uri="{BB962C8B-B14F-4D97-AF65-F5344CB8AC3E}">
        <p14:creationId xmlns:p14="http://schemas.microsoft.com/office/powerpoint/2010/main" val="1436179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aph of blue lines&#10;&#10;Description automatically generated">
            <a:extLst>
              <a:ext uri="{FF2B5EF4-FFF2-40B4-BE49-F238E27FC236}">
                <a16:creationId xmlns:a16="http://schemas.microsoft.com/office/drawing/2014/main" id="{10B27BB2-9B96-1089-4E74-7C0644288F08}"/>
              </a:ext>
            </a:extLst>
          </p:cNvPr>
          <p:cNvPicPr>
            <a:picLocks noChangeAspect="1"/>
          </p:cNvPicPr>
          <p:nvPr/>
        </p:nvPicPr>
        <p:blipFill>
          <a:blip r:embed="rId4"/>
          <a:stretch>
            <a:fillRect/>
          </a:stretch>
        </p:blipFill>
        <p:spPr>
          <a:xfrm>
            <a:off x="7070479" y="3435686"/>
            <a:ext cx="4320835" cy="2727158"/>
          </a:xfrm>
          <a:prstGeom prst="rect">
            <a:avLst/>
          </a:prstGeom>
        </p:spPr>
      </p:pic>
      <p:pic>
        <p:nvPicPr>
          <p:cNvPr id="7" name="Picture 6" descr="A graph with blue lines&#10;&#10;Description automatically generated">
            <a:extLst>
              <a:ext uri="{FF2B5EF4-FFF2-40B4-BE49-F238E27FC236}">
                <a16:creationId xmlns:a16="http://schemas.microsoft.com/office/drawing/2014/main" id="{7B4DB153-3007-3126-D255-AC585157DF60}"/>
              </a:ext>
            </a:extLst>
          </p:cNvPr>
          <p:cNvPicPr>
            <a:picLocks noChangeAspect="1"/>
          </p:cNvPicPr>
          <p:nvPr/>
        </p:nvPicPr>
        <p:blipFill>
          <a:blip r:embed="rId5"/>
          <a:stretch>
            <a:fillRect/>
          </a:stretch>
        </p:blipFill>
        <p:spPr>
          <a:xfrm>
            <a:off x="7665460" y="512378"/>
            <a:ext cx="3705942" cy="2785244"/>
          </a:xfrm>
          <a:prstGeom prst="rect">
            <a:avLst/>
          </a:prstGeom>
        </p:spPr>
      </p:pic>
      <p:sp>
        <p:nvSpPr>
          <p:cNvPr id="4" name="Slide Number Placeholder 3">
            <a:extLst>
              <a:ext uri="{FF2B5EF4-FFF2-40B4-BE49-F238E27FC236}">
                <a16:creationId xmlns:a16="http://schemas.microsoft.com/office/drawing/2014/main" id="{F659E223-F036-CB56-A5B6-56E91FD795BA}"/>
              </a:ext>
            </a:extLst>
          </p:cNvPr>
          <p:cNvSpPr>
            <a:spLocks noGrp="1"/>
          </p:cNvSpPr>
          <p:nvPr>
            <p:ph type="sldNum" sz="quarter" idx="12"/>
          </p:nvPr>
        </p:nvSpPr>
        <p:spPr/>
        <p:txBody>
          <a:bodyPr/>
          <a:lstStyle/>
          <a:p>
            <a:fld id="{D701140D-C14F-41CA-99FC-0EF83E8DA40A}" type="slidenum">
              <a:rPr lang="fi-FI" sz="1800" smtClean="0"/>
              <a:t>12</a:t>
            </a:fld>
            <a:endParaRPr lang="fi-FI" sz="1800"/>
          </a:p>
        </p:txBody>
      </p:sp>
      <p:sp>
        <p:nvSpPr>
          <p:cNvPr id="2" name="Title 1">
            <a:extLst>
              <a:ext uri="{FF2B5EF4-FFF2-40B4-BE49-F238E27FC236}">
                <a16:creationId xmlns:a16="http://schemas.microsoft.com/office/drawing/2014/main" id="{6B13E32B-AE6C-A61A-49A6-1E0D74A1A072}"/>
              </a:ext>
            </a:extLst>
          </p:cNvPr>
          <p:cNvSpPr>
            <a:spLocks noGrp="1"/>
          </p:cNvSpPr>
          <p:nvPr>
            <p:ph type="title"/>
          </p:nvPr>
        </p:nvSpPr>
        <p:spPr/>
        <p:txBody>
          <a:bodyPr/>
          <a:lstStyle/>
          <a:p>
            <a:r>
              <a:rPr lang="en-US">
                <a:cs typeface="Arial"/>
              </a:rPr>
              <a:t>Open Quantum Materials Dataset</a:t>
            </a:r>
            <a:br>
              <a:rPr lang="en-US">
                <a:cs typeface="Arial"/>
              </a:rPr>
            </a:br>
            <a:r>
              <a:rPr lang="en-US">
                <a:cs typeface="Arial"/>
              </a:rPr>
              <a:t>(OQMD)</a:t>
            </a:r>
          </a:p>
        </p:txBody>
      </p:sp>
      <p:sp>
        <p:nvSpPr>
          <p:cNvPr id="3" name="Text Placeholder 2">
            <a:extLst>
              <a:ext uri="{FF2B5EF4-FFF2-40B4-BE49-F238E27FC236}">
                <a16:creationId xmlns:a16="http://schemas.microsoft.com/office/drawing/2014/main" id="{C26D7314-8F2B-F2F6-0C67-0E46771F28FC}"/>
              </a:ext>
            </a:extLst>
          </p:cNvPr>
          <p:cNvSpPr>
            <a:spLocks noGrp="1"/>
          </p:cNvSpPr>
          <p:nvPr>
            <p:ph type="body" sz="quarter" idx="13"/>
          </p:nvPr>
        </p:nvSpPr>
        <p:spPr/>
        <p:txBody>
          <a:bodyPr/>
          <a:lstStyle/>
          <a:p>
            <a:pPr marL="285750" indent="-285750">
              <a:buFont typeface="Arial"/>
              <a:buChar char="•"/>
            </a:pPr>
            <a:r>
              <a:rPr lang="en-US" sz="1800">
                <a:cs typeface="Arial"/>
              </a:rPr>
              <a:t>Collection of DFT calculated, mostly inorganic materials [1]</a:t>
            </a:r>
          </a:p>
          <a:p>
            <a:pPr marL="285750" indent="-285750">
              <a:buFont typeface="Arial"/>
              <a:buChar char="•"/>
            </a:pPr>
            <a:r>
              <a:rPr lang="en-US" sz="1800">
                <a:cs typeface="Arial"/>
              </a:rPr>
              <a:t>Limit the types of materials to the following:</a:t>
            </a:r>
          </a:p>
          <a:p>
            <a:pPr marL="552450" lvl="1">
              <a:buFont typeface="Courier New"/>
              <a:buChar char="o"/>
            </a:pPr>
            <a:r>
              <a:rPr lang="en-US" sz="1800">
                <a:cs typeface="Arial"/>
              </a:rPr>
              <a:t>Under 40 atoms in a unit cell</a:t>
            </a:r>
          </a:p>
          <a:p>
            <a:pPr marL="552450" lvl="1">
              <a:buFont typeface="Courier New"/>
              <a:buChar char="o"/>
            </a:pPr>
            <a:r>
              <a:rPr lang="en-US" sz="1800">
                <a:cs typeface="Arial"/>
              </a:rPr>
              <a:t>Containing no noble gasses</a:t>
            </a:r>
          </a:p>
          <a:p>
            <a:pPr marL="552450" lvl="1">
              <a:buFont typeface="Courier New"/>
              <a:buChar char="o"/>
            </a:pPr>
            <a:r>
              <a:rPr lang="en-US" sz="1800">
                <a:cs typeface="Arial"/>
              </a:rPr>
              <a:t>Unit cell following </a:t>
            </a:r>
            <a:r>
              <a:rPr lang="en-US" sz="1800" err="1">
                <a:cs typeface="Arial"/>
              </a:rPr>
              <a:t>Voro</a:t>
            </a:r>
            <a:r>
              <a:rPr lang="en-US" sz="1800">
                <a:cs typeface="Arial"/>
              </a:rPr>
              <a:t>++ library [2] conventions</a:t>
            </a:r>
          </a:p>
          <a:p>
            <a:pPr marL="285750" indent="-285750">
              <a:buFont typeface="Arial"/>
              <a:buChar char="•"/>
            </a:pPr>
            <a:r>
              <a:rPr lang="en-US" sz="1800">
                <a:cs typeface="Arial"/>
              </a:rPr>
              <a:t>161 804 materials</a:t>
            </a:r>
            <a:endParaRPr lang="en-US">
              <a:cs typeface="Arial"/>
            </a:endParaRPr>
          </a:p>
        </p:txBody>
      </p:sp>
      <p:graphicFrame>
        <p:nvGraphicFramePr>
          <p:cNvPr id="10" name="Table 9">
            <a:extLst>
              <a:ext uri="{FF2B5EF4-FFF2-40B4-BE49-F238E27FC236}">
                <a16:creationId xmlns:a16="http://schemas.microsoft.com/office/drawing/2014/main" id="{2F6475BC-8F85-B36B-6634-AE61107806C6}"/>
              </a:ext>
            </a:extLst>
          </p:cNvPr>
          <p:cNvGraphicFramePr>
            <a:graphicFrameLocks noGrp="1"/>
          </p:cNvGraphicFramePr>
          <p:nvPr>
            <p:extLst>
              <p:ext uri="{D42A27DB-BD31-4B8C-83A1-F6EECF244321}">
                <p14:modId xmlns:p14="http://schemas.microsoft.com/office/powerpoint/2010/main" val="939088047"/>
              </p:ext>
            </p:extLst>
          </p:nvPr>
        </p:nvGraphicFramePr>
        <p:xfrm>
          <a:off x="2033031" y="4308622"/>
          <a:ext cx="3836140" cy="1854200"/>
        </p:xfrm>
        <a:graphic>
          <a:graphicData uri="http://schemas.openxmlformats.org/drawingml/2006/table">
            <a:tbl>
              <a:tblPr firstRow="1" bandRow="1">
                <a:tableStyleId>{21E4AEA4-8DFA-4A89-87EB-49C32662AFE0}</a:tableStyleId>
              </a:tblPr>
              <a:tblGrid>
                <a:gridCol w="1918070">
                  <a:extLst>
                    <a:ext uri="{9D8B030D-6E8A-4147-A177-3AD203B41FA5}">
                      <a16:colId xmlns:a16="http://schemas.microsoft.com/office/drawing/2014/main" val="567617242"/>
                    </a:ext>
                  </a:extLst>
                </a:gridCol>
                <a:gridCol w="1918070">
                  <a:extLst>
                    <a:ext uri="{9D8B030D-6E8A-4147-A177-3AD203B41FA5}">
                      <a16:colId xmlns:a16="http://schemas.microsoft.com/office/drawing/2014/main" val="3285567338"/>
                    </a:ext>
                  </a:extLst>
                </a:gridCol>
              </a:tblGrid>
              <a:tr h="370840">
                <a:tc>
                  <a:txBody>
                    <a:bodyPr/>
                    <a:lstStyle/>
                    <a:p>
                      <a:r>
                        <a:rPr lang="en-US"/>
                        <a:t>Element</a:t>
                      </a:r>
                      <a:endParaRPr lang="en-SE"/>
                    </a:p>
                  </a:txBody>
                  <a:tcPr/>
                </a:tc>
                <a:tc>
                  <a:txBody>
                    <a:bodyPr/>
                    <a:lstStyle/>
                    <a:p>
                      <a:r>
                        <a:rPr lang="en-US"/>
                        <a:t>Abundance (%)</a:t>
                      </a:r>
                      <a:endParaRPr lang="en-SE"/>
                    </a:p>
                  </a:txBody>
                  <a:tcPr/>
                </a:tc>
                <a:extLst>
                  <a:ext uri="{0D108BD9-81ED-4DB2-BD59-A6C34878D82A}">
                    <a16:rowId xmlns:a16="http://schemas.microsoft.com/office/drawing/2014/main" val="2288624308"/>
                  </a:ext>
                </a:extLst>
              </a:tr>
              <a:tr h="370840">
                <a:tc>
                  <a:txBody>
                    <a:bodyPr/>
                    <a:lstStyle/>
                    <a:p>
                      <a:r>
                        <a:rPr lang="en-US"/>
                        <a:t>Oxygen</a:t>
                      </a:r>
                      <a:endParaRPr lang="en-SE"/>
                    </a:p>
                  </a:txBody>
                  <a:tcPr/>
                </a:tc>
                <a:tc>
                  <a:txBody>
                    <a:bodyPr/>
                    <a:lstStyle/>
                    <a:p>
                      <a:r>
                        <a:rPr lang="en-US"/>
                        <a:t>19.0</a:t>
                      </a:r>
                      <a:endParaRPr lang="en-SE"/>
                    </a:p>
                  </a:txBody>
                  <a:tcPr/>
                </a:tc>
                <a:extLst>
                  <a:ext uri="{0D108BD9-81ED-4DB2-BD59-A6C34878D82A}">
                    <a16:rowId xmlns:a16="http://schemas.microsoft.com/office/drawing/2014/main" val="1763490850"/>
                  </a:ext>
                </a:extLst>
              </a:tr>
              <a:tr h="370840">
                <a:tc>
                  <a:txBody>
                    <a:bodyPr/>
                    <a:lstStyle/>
                    <a:p>
                      <a:r>
                        <a:rPr lang="en-US"/>
                        <a:t>Silicon</a:t>
                      </a:r>
                      <a:endParaRPr lang="en-SE"/>
                    </a:p>
                  </a:txBody>
                  <a:tcPr/>
                </a:tc>
                <a:tc>
                  <a:txBody>
                    <a:bodyPr/>
                    <a:lstStyle/>
                    <a:p>
                      <a:r>
                        <a:rPr lang="en-US"/>
                        <a:t>3.6</a:t>
                      </a:r>
                      <a:endParaRPr lang="en-SE"/>
                    </a:p>
                  </a:txBody>
                  <a:tcPr/>
                </a:tc>
                <a:extLst>
                  <a:ext uri="{0D108BD9-81ED-4DB2-BD59-A6C34878D82A}">
                    <a16:rowId xmlns:a16="http://schemas.microsoft.com/office/drawing/2014/main" val="3790453513"/>
                  </a:ext>
                </a:extLst>
              </a:tr>
              <a:tr h="370840">
                <a:tc>
                  <a:txBody>
                    <a:bodyPr/>
                    <a:lstStyle/>
                    <a:p>
                      <a:r>
                        <a:rPr lang="en-US"/>
                        <a:t>Selenium</a:t>
                      </a:r>
                      <a:endParaRPr lang="en-SE"/>
                    </a:p>
                  </a:txBody>
                  <a:tcPr/>
                </a:tc>
                <a:tc>
                  <a:txBody>
                    <a:bodyPr/>
                    <a:lstStyle/>
                    <a:p>
                      <a:r>
                        <a:rPr lang="en-US"/>
                        <a:t>3.1</a:t>
                      </a:r>
                      <a:endParaRPr lang="en-SE"/>
                    </a:p>
                  </a:txBody>
                  <a:tcPr/>
                </a:tc>
                <a:extLst>
                  <a:ext uri="{0D108BD9-81ED-4DB2-BD59-A6C34878D82A}">
                    <a16:rowId xmlns:a16="http://schemas.microsoft.com/office/drawing/2014/main" val="29909867"/>
                  </a:ext>
                </a:extLst>
              </a:tr>
              <a:tr h="370840">
                <a:tc>
                  <a:txBody>
                    <a:bodyPr/>
                    <a:lstStyle/>
                    <a:p>
                      <a:r>
                        <a:rPr lang="en-US"/>
                        <a:t>Nitrogen</a:t>
                      </a:r>
                      <a:endParaRPr lang="en-SE"/>
                    </a:p>
                  </a:txBody>
                  <a:tcPr/>
                </a:tc>
                <a:tc>
                  <a:txBody>
                    <a:bodyPr/>
                    <a:lstStyle/>
                    <a:p>
                      <a:r>
                        <a:rPr lang="en-US"/>
                        <a:t>3.0</a:t>
                      </a:r>
                      <a:endParaRPr lang="en-SE"/>
                    </a:p>
                  </a:txBody>
                  <a:tcPr/>
                </a:tc>
                <a:extLst>
                  <a:ext uri="{0D108BD9-81ED-4DB2-BD59-A6C34878D82A}">
                    <a16:rowId xmlns:a16="http://schemas.microsoft.com/office/drawing/2014/main" val="691396125"/>
                  </a:ext>
                </a:extLst>
              </a:tr>
            </a:tbl>
          </a:graphicData>
        </a:graphic>
      </p:graphicFrame>
      <p:sp>
        <p:nvSpPr>
          <p:cNvPr id="11" name="TextBox 10">
            <a:extLst>
              <a:ext uri="{FF2B5EF4-FFF2-40B4-BE49-F238E27FC236}">
                <a16:creationId xmlns:a16="http://schemas.microsoft.com/office/drawing/2014/main" id="{734045FE-E226-D867-7470-8994309C14A9}"/>
              </a:ext>
            </a:extLst>
          </p:cNvPr>
          <p:cNvSpPr txBox="1"/>
          <p:nvPr/>
        </p:nvSpPr>
        <p:spPr>
          <a:xfrm>
            <a:off x="9490447" y="509389"/>
            <a:ext cx="2274982" cy="64633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a:latin typeface="+mj-lt"/>
                <a:cs typeface="Arial"/>
              </a:rPr>
              <a:t>Element distribution </a:t>
            </a:r>
            <a:endParaRPr lang="en-US" err="1">
              <a:latin typeface="+mj-lt"/>
              <a:cs typeface="Arial"/>
            </a:endParaRPr>
          </a:p>
          <a:p>
            <a:r>
              <a:rPr lang="en-US">
                <a:latin typeface="+mj-lt"/>
                <a:cs typeface="Arial"/>
              </a:rPr>
              <a:t>by atom count</a:t>
            </a:r>
          </a:p>
        </p:txBody>
      </p:sp>
      <p:sp>
        <p:nvSpPr>
          <p:cNvPr id="13" name="TextBox 12">
            <a:extLst>
              <a:ext uri="{FF2B5EF4-FFF2-40B4-BE49-F238E27FC236}">
                <a16:creationId xmlns:a16="http://schemas.microsoft.com/office/drawing/2014/main" id="{8D3B34BA-B8BC-967D-9CFB-5ABECAB200DE}"/>
              </a:ext>
            </a:extLst>
          </p:cNvPr>
          <p:cNvSpPr txBox="1"/>
          <p:nvPr/>
        </p:nvSpPr>
        <p:spPr>
          <a:xfrm>
            <a:off x="9307553" y="3426300"/>
            <a:ext cx="2659702" cy="3693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a:latin typeface="+mj-lt"/>
                <a:cs typeface="Arial"/>
              </a:rPr>
              <a:t>Unit cell size distribution</a:t>
            </a:r>
            <a:endParaRPr lang="en-US" err="1">
              <a:latin typeface="+mj-lt"/>
            </a:endParaRPr>
          </a:p>
        </p:txBody>
      </p:sp>
      <p:sp>
        <p:nvSpPr>
          <p:cNvPr id="5" name="TextBox 4">
            <a:extLst>
              <a:ext uri="{FF2B5EF4-FFF2-40B4-BE49-F238E27FC236}">
                <a16:creationId xmlns:a16="http://schemas.microsoft.com/office/drawing/2014/main" id="{02470A3E-13D4-D7F7-D569-73354BD564C7}"/>
              </a:ext>
            </a:extLst>
          </p:cNvPr>
          <p:cNvSpPr txBox="1"/>
          <p:nvPr/>
        </p:nvSpPr>
        <p:spPr>
          <a:xfrm>
            <a:off x="2059781" y="3940968"/>
            <a:ext cx="3775393" cy="3693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a:latin typeface="+mj-lt"/>
                <a:cs typeface="Arial"/>
              </a:rPr>
              <a:t>Most abundant elements in dataset</a:t>
            </a:r>
            <a:endParaRPr lang="en-US" sz="1600" err="1">
              <a:latin typeface="+mj-lt"/>
            </a:endParaRPr>
          </a:p>
        </p:txBody>
      </p:sp>
      <p:sp>
        <p:nvSpPr>
          <p:cNvPr id="15" name="TextBox 14">
            <a:extLst>
              <a:ext uri="{FF2B5EF4-FFF2-40B4-BE49-F238E27FC236}">
                <a16:creationId xmlns:a16="http://schemas.microsoft.com/office/drawing/2014/main" id="{EBC3C152-DE89-F0E2-B6D5-2007C29E8BC3}"/>
              </a:ext>
            </a:extLst>
          </p:cNvPr>
          <p:cNvSpPr txBox="1"/>
          <p:nvPr/>
        </p:nvSpPr>
        <p:spPr>
          <a:xfrm>
            <a:off x="7257241" y="6209136"/>
            <a:ext cx="4096044" cy="584775"/>
          </a:xfrm>
          <a:prstGeom prst="rect">
            <a:avLst/>
          </a:prstGeom>
          <a:noFill/>
        </p:spPr>
        <p:txBody>
          <a:bodyPr wrap="square" lIns="91440" tIns="45720" rIns="91440" bIns="45720" anchor="t">
            <a:spAutoFit/>
          </a:bodyPr>
          <a:lstStyle/>
          <a:p>
            <a:r>
              <a:rPr lang="da-DK" sz="1600">
                <a:solidFill>
                  <a:srgbClr val="000000"/>
                </a:solidFill>
                <a:latin typeface="Arial"/>
                <a:cs typeface="Arial"/>
              </a:rPr>
              <a:t>[1] </a:t>
            </a:r>
            <a:r>
              <a:rPr lang="da-DK" sz="1600" err="1">
                <a:solidFill>
                  <a:srgbClr val="000000"/>
                </a:solidFill>
                <a:latin typeface="Arial"/>
                <a:cs typeface="Arial"/>
              </a:rPr>
              <a:t>Saal</a:t>
            </a:r>
            <a:r>
              <a:rPr lang="da-DK" sz="1600" b="0" i="0" u="none" strike="noStrike">
                <a:solidFill>
                  <a:srgbClr val="000000"/>
                </a:solidFill>
                <a:effectLst/>
                <a:latin typeface="Arial"/>
                <a:cs typeface="Arial"/>
              </a:rPr>
              <a:t> et al., </a:t>
            </a:r>
            <a:r>
              <a:rPr lang="da-DK" sz="1600" b="0" i="0" strike="noStrike">
                <a:solidFill>
                  <a:srgbClr val="000000"/>
                </a:solidFill>
                <a:effectLst/>
                <a:ea typeface="+mn-lt"/>
                <a:cs typeface="+mn-lt"/>
                <a:hlinkClick r:id="rId6"/>
              </a:rPr>
              <a:t>https://</a:t>
            </a:r>
            <a:r>
              <a:rPr lang="da-DK" sz="1600">
                <a:solidFill>
                  <a:srgbClr val="000000"/>
                </a:solidFill>
                <a:ea typeface="+mn-lt"/>
                <a:cs typeface="+mn-lt"/>
                <a:hlinkClick r:id="rId6"/>
              </a:rPr>
              <a:t>oqmd</a:t>
            </a:r>
            <a:r>
              <a:rPr lang="da-DK" sz="1600" b="0" i="0" strike="noStrike">
                <a:solidFill>
                  <a:srgbClr val="000000"/>
                </a:solidFill>
                <a:effectLst/>
                <a:ea typeface="+mn-lt"/>
                <a:cs typeface="+mn-lt"/>
                <a:hlinkClick r:id="rId6"/>
              </a:rPr>
              <a:t>.org/</a:t>
            </a:r>
          </a:p>
          <a:p>
            <a:r>
              <a:rPr lang="da-DK" sz="1600">
                <a:solidFill>
                  <a:srgbClr val="000000"/>
                </a:solidFill>
                <a:ea typeface="+mn-lt"/>
                <a:cs typeface="+mn-lt"/>
              </a:rPr>
              <a:t>[2] </a:t>
            </a:r>
            <a:r>
              <a:rPr lang="da-DK" sz="1600" err="1">
                <a:solidFill>
                  <a:srgbClr val="000000"/>
                </a:solidFill>
                <a:ea typeface="+mn-lt"/>
                <a:cs typeface="+mn-lt"/>
              </a:rPr>
              <a:t>Voro</a:t>
            </a:r>
            <a:r>
              <a:rPr lang="da-DK" sz="1600">
                <a:solidFill>
                  <a:srgbClr val="000000"/>
                </a:solidFill>
                <a:ea typeface="+mn-lt"/>
                <a:cs typeface="+mn-lt"/>
              </a:rPr>
              <a:t>++: </a:t>
            </a:r>
            <a:r>
              <a:rPr lang="da-DK" sz="1600">
                <a:solidFill>
                  <a:srgbClr val="000000"/>
                </a:solidFill>
                <a:ea typeface="+mn-lt"/>
                <a:cs typeface="+mn-lt"/>
                <a:hlinkClick r:id="rId7"/>
              </a:rPr>
              <a:t>https://math.lbl.gov/voro++/</a:t>
            </a:r>
            <a:r>
              <a:rPr lang="da-DK" sz="1600">
                <a:solidFill>
                  <a:srgbClr val="000000"/>
                </a:solidFill>
                <a:ea typeface="+mn-lt"/>
                <a:cs typeface="+mn-lt"/>
              </a:rPr>
              <a:t> </a:t>
            </a:r>
          </a:p>
        </p:txBody>
      </p:sp>
    </p:spTree>
    <p:extLst>
      <p:ext uri="{BB962C8B-B14F-4D97-AF65-F5344CB8AC3E}">
        <p14:creationId xmlns:p14="http://schemas.microsoft.com/office/powerpoint/2010/main" val="4103074711"/>
      </p:ext>
    </p:extLst>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59E223-F036-CB56-A5B6-56E91FD795BA}"/>
              </a:ext>
            </a:extLst>
          </p:cNvPr>
          <p:cNvSpPr>
            <a:spLocks noGrp="1"/>
          </p:cNvSpPr>
          <p:nvPr>
            <p:ph type="sldNum" sz="quarter" idx="12"/>
          </p:nvPr>
        </p:nvSpPr>
        <p:spPr/>
        <p:txBody>
          <a:bodyPr/>
          <a:lstStyle/>
          <a:p>
            <a:fld id="{D701140D-C14F-41CA-99FC-0EF83E8DA40A}" type="slidenum">
              <a:rPr lang="fi-FI" sz="1800" smtClean="0"/>
              <a:t>13</a:t>
            </a:fld>
            <a:endParaRPr lang="fi-FI" sz="1800"/>
          </a:p>
        </p:txBody>
      </p:sp>
      <p:sp>
        <p:nvSpPr>
          <p:cNvPr id="3" name="Title 2">
            <a:extLst>
              <a:ext uri="{FF2B5EF4-FFF2-40B4-BE49-F238E27FC236}">
                <a16:creationId xmlns:a16="http://schemas.microsoft.com/office/drawing/2014/main" id="{3568E3F1-A4A7-161F-9D0A-CBAC75A143BA}"/>
              </a:ext>
            </a:extLst>
          </p:cNvPr>
          <p:cNvSpPr>
            <a:spLocks noGrp="1"/>
          </p:cNvSpPr>
          <p:nvPr>
            <p:ph type="title"/>
          </p:nvPr>
        </p:nvSpPr>
        <p:spPr/>
        <p:txBody>
          <a:bodyPr/>
          <a:lstStyle/>
          <a:p>
            <a:r>
              <a:rPr lang="en-US">
                <a:cs typeface="Arial"/>
              </a:rPr>
              <a:t>Masking and its effects on model performance</a:t>
            </a:r>
            <a:endParaRPr lang="en-US"/>
          </a:p>
        </p:txBody>
      </p:sp>
      <p:sp>
        <p:nvSpPr>
          <p:cNvPr id="8" name="Text Placeholder 7">
            <a:extLst>
              <a:ext uri="{FF2B5EF4-FFF2-40B4-BE49-F238E27FC236}">
                <a16:creationId xmlns:a16="http://schemas.microsoft.com/office/drawing/2014/main" id="{2237143D-2521-6A42-07AE-F6D444E0BDD5}"/>
              </a:ext>
            </a:extLst>
          </p:cNvPr>
          <p:cNvSpPr>
            <a:spLocks noGrp="1"/>
          </p:cNvSpPr>
          <p:nvPr>
            <p:ph type="body" sz="quarter" idx="13"/>
          </p:nvPr>
        </p:nvSpPr>
        <p:spPr/>
        <p:txBody>
          <a:bodyPr/>
          <a:lstStyle/>
          <a:p>
            <a:pPr marL="285750" indent="-285750">
              <a:buFont typeface="Arial"/>
              <a:buChar char="•"/>
            </a:pPr>
            <a:r>
              <a:rPr lang="en-US" sz="1800">
                <a:cs typeface="Arial"/>
              </a:rPr>
              <a:t>Standard approach of random masking ⇒ model often predicts oxygen</a:t>
            </a:r>
            <a:endParaRPr lang="en-US">
              <a:cs typeface="Arial"/>
            </a:endParaRPr>
          </a:p>
          <a:p>
            <a:pPr marL="285750" indent="-285750">
              <a:buFont typeface="Arial"/>
              <a:buChar char="•"/>
            </a:pPr>
            <a:r>
              <a:rPr lang="en-US" sz="1800">
                <a:cs typeface="Arial"/>
              </a:rPr>
              <a:t>Solved with weighted random masking</a:t>
            </a:r>
          </a:p>
        </p:txBody>
      </p:sp>
      <p:grpSp>
        <p:nvGrpSpPr>
          <p:cNvPr id="14" name="Group 13">
            <a:extLst>
              <a:ext uri="{FF2B5EF4-FFF2-40B4-BE49-F238E27FC236}">
                <a16:creationId xmlns:a16="http://schemas.microsoft.com/office/drawing/2014/main" id="{57BD4728-4832-0C5E-5690-3FCA42C48E62}"/>
              </a:ext>
            </a:extLst>
          </p:cNvPr>
          <p:cNvGrpSpPr/>
          <p:nvPr/>
        </p:nvGrpSpPr>
        <p:grpSpPr>
          <a:xfrm>
            <a:off x="1209943" y="2875295"/>
            <a:ext cx="9777690" cy="3284970"/>
            <a:chOff x="1360905" y="3450389"/>
            <a:chExt cx="9777690" cy="3284970"/>
          </a:xfrm>
        </p:grpSpPr>
        <p:pic>
          <p:nvPicPr>
            <p:cNvPr id="2" name="Picture 1">
              <a:extLst>
                <a:ext uri="{FF2B5EF4-FFF2-40B4-BE49-F238E27FC236}">
                  <a16:creationId xmlns:a16="http://schemas.microsoft.com/office/drawing/2014/main" id="{0ED7860A-9A20-DE7E-0E0B-EE6C9DFB5CF7}"/>
                </a:ext>
              </a:extLst>
            </p:cNvPr>
            <p:cNvPicPr>
              <a:picLocks noChangeAspect="1"/>
            </p:cNvPicPr>
            <p:nvPr/>
          </p:nvPicPr>
          <p:blipFill rotWithShape="1">
            <a:blip r:embed="rId4"/>
            <a:srcRect r="243" b="9446"/>
            <a:stretch/>
          </p:blipFill>
          <p:spPr>
            <a:xfrm>
              <a:off x="1360905" y="3450389"/>
              <a:ext cx="4737789" cy="3284951"/>
            </a:xfrm>
            <a:prstGeom prst="rect">
              <a:avLst/>
            </a:prstGeom>
          </p:spPr>
        </p:pic>
        <p:pic>
          <p:nvPicPr>
            <p:cNvPr id="9" name="Picture 8">
              <a:extLst>
                <a:ext uri="{FF2B5EF4-FFF2-40B4-BE49-F238E27FC236}">
                  <a16:creationId xmlns:a16="http://schemas.microsoft.com/office/drawing/2014/main" id="{FE93B75B-50DC-6218-E5B1-C792E325B546}"/>
                </a:ext>
              </a:extLst>
            </p:cNvPr>
            <p:cNvPicPr>
              <a:picLocks noChangeAspect="1"/>
            </p:cNvPicPr>
            <p:nvPr/>
          </p:nvPicPr>
          <p:blipFill rotWithShape="1">
            <a:blip r:embed="rId5"/>
            <a:srcRect r="281" b="9259"/>
            <a:stretch/>
          </p:blipFill>
          <p:spPr>
            <a:xfrm>
              <a:off x="6400799" y="3450389"/>
              <a:ext cx="4737796" cy="3284970"/>
            </a:xfrm>
            <a:prstGeom prst="rect">
              <a:avLst/>
            </a:prstGeom>
          </p:spPr>
        </p:pic>
      </p:grpSp>
      <p:sp>
        <p:nvSpPr>
          <p:cNvPr id="11" name="TextBox 10">
            <a:extLst>
              <a:ext uri="{FF2B5EF4-FFF2-40B4-BE49-F238E27FC236}">
                <a16:creationId xmlns:a16="http://schemas.microsoft.com/office/drawing/2014/main" id="{9823E2BA-0690-194C-097E-2237F6970D48}"/>
              </a:ext>
            </a:extLst>
          </p:cNvPr>
          <p:cNvSpPr txBox="1"/>
          <p:nvPr/>
        </p:nvSpPr>
        <p:spPr>
          <a:xfrm>
            <a:off x="2506578" y="2507839"/>
            <a:ext cx="1890261" cy="3693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a:latin typeface="+mj-lt"/>
                <a:cs typeface="Arial"/>
              </a:rPr>
              <a:t>random masking</a:t>
            </a:r>
            <a:endParaRPr lang="en-US" sz="1600" err="1">
              <a:latin typeface="+mj-lt"/>
            </a:endParaRPr>
          </a:p>
        </p:txBody>
      </p:sp>
      <p:sp>
        <p:nvSpPr>
          <p:cNvPr id="12" name="TextBox 11">
            <a:extLst>
              <a:ext uri="{FF2B5EF4-FFF2-40B4-BE49-F238E27FC236}">
                <a16:creationId xmlns:a16="http://schemas.microsoft.com/office/drawing/2014/main" id="{DE3126E2-B81E-283D-8DFF-4B721763219D}"/>
              </a:ext>
            </a:extLst>
          </p:cNvPr>
          <p:cNvSpPr txBox="1"/>
          <p:nvPr/>
        </p:nvSpPr>
        <p:spPr>
          <a:xfrm>
            <a:off x="7129025" y="2507838"/>
            <a:ext cx="2877711" cy="3693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a:latin typeface="+mj-lt"/>
                <a:cs typeface="Arial"/>
              </a:rPr>
              <a:t>weighted random masking</a:t>
            </a:r>
            <a:endParaRPr lang="en-US" sz="1600" err="1">
              <a:latin typeface="+mj-lt"/>
            </a:endParaRPr>
          </a:p>
        </p:txBody>
      </p:sp>
    </p:spTree>
    <p:extLst>
      <p:ext uri="{BB962C8B-B14F-4D97-AF65-F5344CB8AC3E}">
        <p14:creationId xmlns:p14="http://schemas.microsoft.com/office/powerpoint/2010/main" val="1243710402"/>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5CD3-5E17-916F-3A93-02C2533BB434}"/>
              </a:ext>
            </a:extLst>
          </p:cNvPr>
          <p:cNvSpPr>
            <a:spLocks noGrp="1"/>
          </p:cNvSpPr>
          <p:nvPr>
            <p:ph type="title"/>
          </p:nvPr>
        </p:nvSpPr>
        <p:spPr/>
        <p:txBody>
          <a:bodyPr/>
          <a:lstStyle/>
          <a:p>
            <a:r>
              <a:rPr lang="en-US">
                <a:cs typeface="Arial"/>
              </a:rPr>
              <a:t>Learning inorganic chemistry with point clouds</a:t>
            </a:r>
            <a:endParaRPr lang="en-US"/>
          </a:p>
        </p:txBody>
      </p:sp>
      <p:sp>
        <p:nvSpPr>
          <p:cNvPr id="4" name="Slide Number Placeholder 3">
            <a:extLst>
              <a:ext uri="{FF2B5EF4-FFF2-40B4-BE49-F238E27FC236}">
                <a16:creationId xmlns:a16="http://schemas.microsoft.com/office/drawing/2014/main" id="{F659E223-F036-CB56-A5B6-56E91FD795BA}"/>
              </a:ext>
            </a:extLst>
          </p:cNvPr>
          <p:cNvSpPr>
            <a:spLocks noGrp="1"/>
          </p:cNvSpPr>
          <p:nvPr>
            <p:ph type="sldNum" sz="quarter" idx="12"/>
          </p:nvPr>
        </p:nvSpPr>
        <p:spPr/>
        <p:txBody>
          <a:bodyPr/>
          <a:lstStyle/>
          <a:p>
            <a:fld id="{D701140D-C14F-41CA-99FC-0EF83E8DA40A}" type="slidenum">
              <a:rPr lang="fi-FI" sz="1800" smtClean="0"/>
              <a:t>14</a:t>
            </a:fld>
            <a:endParaRPr lang="fi-FI" sz="1800"/>
          </a:p>
        </p:txBody>
      </p:sp>
      <p:sp>
        <p:nvSpPr>
          <p:cNvPr id="8" name="Text Placeholder 7">
            <a:extLst>
              <a:ext uri="{FF2B5EF4-FFF2-40B4-BE49-F238E27FC236}">
                <a16:creationId xmlns:a16="http://schemas.microsoft.com/office/drawing/2014/main" id="{E34B9AAE-7B5F-8D92-5750-9FD550698A84}"/>
              </a:ext>
            </a:extLst>
          </p:cNvPr>
          <p:cNvSpPr>
            <a:spLocks noGrp="1"/>
          </p:cNvSpPr>
          <p:nvPr>
            <p:ph sz="half" idx="1"/>
          </p:nvPr>
        </p:nvSpPr>
        <p:spPr/>
        <p:txBody>
          <a:bodyPr/>
          <a:lstStyle/>
          <a:p>
            <a:pPr marL="285750" indent="-285750">
              <a:buFont typeface="Arial"/>
              <a:buChar char="•"/>
            </a:pPr>
            <a:r>
              <a:rPr lang="en-US" sz="1800" dirty="0">
                <a:cs typeface="Arial"/>
              </a:rPr>
              <a:t>PCT final test accuracy 80.4 ± 0.3%: </a:t>
            </a:r>
            <a:endParaRPr lang="en-US" dirty="0"/>
          </a:p>
          <a:p>
            <a:r>
              <a:rPr lang="en-US" sz="1800" dirty="0">
                <a:cs typeface="Arial"/>
              </a:rPr>
              <a:t>  proportion of correctly predicted </a:t>
            </a:r>
            <a:r>
              <a:rPr lang="en-US" sz="1800" dirty="0">
                <a:solidFill>
                  <a:schemeClr val="bg1"/>
                </a:solidFill>
                <a:cs typeface="Arial"/>
              </a:rPr>
              <a:t>iiia</a:t>
            </a:r>
            <a:r>
              <a:rPr lang="en-US" sz="1800" dirty="0">
                <a:cs typeface="Arial"/>
              </a:rPr>
              <a:t>atomic species</a:t>
            </a:r>
          </a:p>
          <a:p>
            <a:pPr marL="285750" indent="-285750">
              <a:buFont typeface="Arial"/>
              <a:buChar char="•"/>
            </a:pPr>
            <a:r>
              <a:rPr lang="en-US" sz="1800" dirty="0">
                <a:cs typeface="Arial"/>
              </a:rPr>
              <a:t>Substitution matrix shows substitutions </a:t>
            </a:r>
          </a:p>
          <a:p>
            <a:r>
              <a:rPr lang="en-US" sz="1800" dirty="0">
                <a:cs typeface="Arial"/>
              </a:rPr>
              <a:t>  follow chemical rules </a:t>
            </a:r>
            <a:endParaRPr lang="en-US" dirty="0">
              <a:cs typeface="Arial" panose="020B0604020202020204"/>
            </a:endParaRPr>
          </a:p>
          <a:p>
            <a:pPr marL="285750" indent="-285750">
              <a:buFont typeface="Arial"/>
              <a:buChar char="•"/>
            </a:pPr>
            <a:r>
              <a:rPr lang="en-US" sz="1800" dirty="0">
                <a:cs typeface="Arial"/>
              </a:rPr>
              <a:t>Areas of interest highlighted with borders. </a:t>
            </a:r>
            <a:endParaRPr lang="en-US" dirty="0"/>
          </a:p>
          <a:p>
            <a:endParaRPr lang="en-US" sz="1800">
              <a:cs typeface="Arial"/>
            </a:endParaRPr>
          </a:p>
          <a:p>
            <a:endParaRPr lang="en-US" sz="1800">
              <a:cs typeface="Arial"/>
            </a:endParaRPr>
          </a:p>
          <a:p>
            <a:pPr marL="457200" indent="-457200">
              <a:buFont typeface="Arial"/>
              <a:buChar char="•"/>
            </a:pPr>
            <a:endParaRPr lang="en-US" sz="1800">
              <a:cs typeface="Arial"/>
            </a:endParaRPr>
          </a:p>
        </p:txBody>
      </p:sp>
      <p:pic>
        <p:nvPicPr>
          <p:cNvPr id="6" name="Picture 5">
            <a:extLst>
              <a:ext uri="{FF2B5EF4-FFF2-40B4-BE49-F238E27FC236}">
                <a16:creationId xmlns:a16="http://schemas.microsoft.com/office/drawing/2014/main" id="{0392E232-654E-DFAD-9AA9-A7F0DE4B3EC3}"/>
              </a:ext>
            </a:extLst>
          </p:cNvPr>
          <p:cNvPicPr>
            <a:picLocks noChangeAspect="1"/>
          </p:cNvPicPr>
          <p:nvPr/>
        </p:nvPicPr>
        <p:blipFill rotWithShape="1">
          <a:blip r:embed="rId4"/>
          <a:srcRect l="12409" t="6515" r="23114" b="9121"/>
          <a:stretch/>
        </p:blipFill>
        <p:spPr>
          <a:xfrm>
            <a:off x="6098233" y="1832762"/>
            <a:ext cx="4152623" cy="4044728"/>
          </a:xfrm>
          <a:prstGeom prst="rect">
            <a:avLst/>
          </a:prstGeom>
        </p:spPr>
      </p:pic>
      <p:sp>
        <p:nvSpPr>
          <p:cNvPr id="9" name="TextBox 8">
            <a:extLst>
              <a:ext uri="{FF2B5EF4-FFF2-40B4-BE49-F238E27FC236}">
                <a16:creationId xmlns:a16="http://schemas.microsoft.com/office/drawing/2014/main" id="{BC58540C-D405-FEC6-98C3-A1B015CEAC08}"/>
              </a:ext>
            </a:extLst>
          </p:cNvPr>
          <p:cNvSpPr txBox="1"/>
          <p:nvPr/>
        </p:nvSpPr>
        <p:spPr>
          <a:xfrm>
            <a:off x="9379725" y="1063415"/>
            <a:ext cx="2808782" cy="83099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ctr"/>
            <a:r>
              <a:rPr lang="en-US" sz="1600">
                <a:latin typeface="+mj-lt"/>
                <a:cs typeface="Arial"/>
              </a:rPr>
              <a:t>Substitution of elements</a:t>
            </a:r>
          </a:p>
          <a:p>
            <a:r>
              <a:rPr lang="en-US" sz="1600">
                <a:latin typeface="+mj-lt"/>
                <a:cs typeface="Arial"/>
              </a:rPr>
              <a:t>White outline→ same period</a:t>
            </a:r>
            <a:endParaRPr lang="en-US"/>
          </a:p>
          <a:p>
            <a:r>
              <a:rPr lang="en-US" sz="1600">
                <a:latin typeface="+mj-lt"/>
                <a:cs typeface="Arial"/>
              </a:rPr>
              <a:t>Black outline → same group</a:t>
            </a:r>
          </a:p>
        </p:txBody>
      </p:sp>
      <p:cxnSp>
        <p:nvCxnSpPr>
          <p:cNvPr id="10" name="Connector: Curved 9">
            <a:extLst>
              <a:ext uri="{FF2B5EF4-FFF2-40B4-BE49-F238E27FC236}">
                <a16:creationId xmlns:a16="http://schemas.microsoft.com/office/drawing/2014/main" id="{9277E788-A109-D88C-2146-26938147D9D3}"/>
              </a:ext>
            </a:extLst>
          </p:cNvPr>
          <p:cNvCxnSpPr/>
          <p:nvPr/>
        </p:nvCxnSpPr>
        <p:spPr>
          <a:xfrm flipH="1">
            <a:off x="7579125" y="1477668"/>
            <a:ext cx="1841457" cy="1499740"/>
          </a:xfrm>
          <a:prstGeom prst="curvedConnector3">
            <a:avLst/>
          </a:prstGeom>
          <a:ln w="28575">
            <a:tailEnd type="triangle"/>
          </a:ln>
        </p:spPr>
        <p:style>
          <a:lnRef idx="1">
            <a:schemeClr val="dk1"/>
          </a:lnRef>
          <a:fillRef idx="0">
            <a:schemeClr val="dk1"/>
          </a:fillRef>
          <a:effectRef idx="0">
            <a:schemeClr val="dk1"/>
          </a:effectRef>
          <a:fontRef idx="minor">
            <a:schemeClr val="tx1"/>
          </a:fontRef>
        </p:style>
      </p:cxnSp>
      <p:cxnSp>
        <p:nvCxnSpPr>
          <p:cNvPr id="11" name="Connector: Curved 10">
            <a:extLst>
              <a:ext uri="{FF2B5EF4-FFF2-40B4-BE49-F238E27FC236}">
                <a16:creationId xmlns:a16="http://schemas.microsoft.com/office/drawing/2014/main" id="{1F26BD30-C840-AD86-2304-4770AA1CA0BB}"/>
              </a:ext>
            </a:extLst>
          </p:cNvPr>
          <p:cNvCxnSpPr/>
          <p:nvPr/>
        </p:nvCxnSpPr>
        <p:spPr>
          <a:xfrm flipH="1">
            <a:off x="8351544" y="1714370"/>
            <a:ext cx="1056276" cy="1261609"/>
          </a:xfrm>
          <a:prstGeom prst="curvedConnector3">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0418751"/>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F4FB86B-AFB3-3680-17B9-6B9BA8A0472F}"/>
              </a:ext>
            </a:extLst>
          </p:cNvPr>
          <p:cNvSpPr>
            <a:spLocks noGrp="1"/>
          </p:cNvSpPr>
          <p:nvPr>
            <p:ph sz="half" idx="1"/>
          </p:nvPr>
        </p:nvSpPr>
        <p:spPr>
          <a:xfrm>
            <a:off x="1055688" y="1838149"/>
            <a:ext cx="4896296" cy="4095219"/>
          </a:xfrm>
        </p:spPr>
        <p:txBody>
          <a:bodyPr/>
          <a:lstStyle/>
          <a:p>
            <a:pPr algn="ctr"/>
            <a:r>
              <a:rPr lang="en-US" sz="1800">
                <a:cs typeface="Arial"/>
              </a:rPr>
              <a:t>Voronoi test accuracy: 81.2 ± 0.24 %</a:t>
            </a:r>
          </a:p>
          <a:p>
            <a:pPr algn="ctr"/>
            <a:endParaRPr lang="en-US" sz="1800">
              <a:cs typeface="Arial"/>
            </a:endParaRPr>
          </a:p>
        </p:txBody>
      </p:sp>
      <p:sp>
        <p:nvSpPr>
          <p:cNvPr id="2" name="Title 1">
            <a:extLst>
              <a:ext uri="{FF2B5EF4-FFF2-40B4-BE49-F238E27FC236}">
                <a16:creationId xmlns:a16="http://schemas.microsoft.com/office/drawing/2014/main" id="{2D79A387-A29D-AD21-282D-22FF19B60264}"/>
              </a:ext>
            </a:extLst>
          </p:cNvPr>
          <p:cNvSpPr>
            <a:spLocks noGrp="1"/>
          </p:cNvSpPr>
          <p:nvPr>
            <p:ph type="title"/>
          </p:nvPr>
        </p:nvSpPr>
        <p:spPr/>
        <p:txBody>
          <a:bodyPr/>
          <a:lstStyle/>
          <a:p>
            <a:r>
              <a:rPr lang="en-US">
                <a:cs typeface="Arial"/>
              </a:rPr>
              <a:t>Effects of different descriptors on element predictions</a:t>
            </a:r>
          </a:p>
        </p:txBody>
      </p:sp>
      <p:sp>
        <p:nvSpPr>
          <p:cNvPr id="4" name="Slide Number Placeholder 3">
            <a:extLst>
              <a:ext uri="{FF2B5EF4-FFF2-40B4-BE49-F238E27FC236}">
                <a16:creationId xmlns:a16="http://schemas.microsoft.com/office/drawing/2014/main" id="{F659E223-F036-CB56-A5B6-56E91FD795BA}"/>
              </a:ext>
            </a:extLst>
          </p:cNvPr>
          <p:cNvSpPr>
            <a:spLocks noGrp="1"/>
          </p:cNvSpPr>
          <p:nvPr>
            <p:ph type="sldNum" sz="quarter" idx="12"/>
          </p:nvPr>
        </p:nvSpPr>
        <p:spPr/>
        <p:txBody>
          <a:bodyPr/>
          <a:lstStyle/>
          <a:p>
            <a:fld id="{D701140D-C14F-41CA-99FC-0EF83E8DA40A}" type="slidenum">
              <a:rPr lang="fi-FI" sz="1800" smtClean="0"/>
              <a:t>15</a:t>
            </a:fld>
            <a:endParaRPr lang="fi-FI" sz="1800"/>
          </a:p>
        </p:txBody>
      </p:sp>
      <p:sp>
        <p:nvSpPr>
          <p:cNvPr id="10" name="Content Placeholder 9">
            <a:extLst>
              <a:ext uri="{FF2B5EF4-FFF2-40B4-BE49-F238E27FC236}">
                <a16:creationId xmlns:a16="http://schemas.microsoft.com/office/drawing/2014/main" id="{3A5668B0-C76E-482E-9A4F-C221632C066B}"/>
              </a:ext>
            </a:extLst>
          </p:cNvPr>
          <p:cNvSpPr>
            <a:spLocks noGrp="1"/>
          </p:cNvSpPr>
          <p:nvPr>
            <p:ph sz="half" idx="2"/>
          </p:nvPr>
        </p:nvSpPr>
        <p:spPr>
          <a:xfrm>
            <a:off x="6240016" y="1838149"/>
            <a:ext cx="4896296" cy="4076404"/>
          </a:xfrm>
        </p:spPr>
        <p:txBody>
          <a:bodyPr/>
          <a:lstStyle/>
          <a:p>
            <a:pPr algn="ctr"/>
            <a:r>
              <a:rPr lang="en-US" sz="1800" baseline="0">
                <a:latin typeface="Arial"/>
              </a:rPr>
              <a:t>Coulomb</a:t>
            </a:r>
            <a:r>
              <a:rPr lang="en-US" sz="1800">
                <a:latin typeface="Arial"/>
              </a:rPr>
              <a:t> test accuracy: 83.4 ± 0.20 %</a:t>
            </a:r>
          </a:p>
          <a:p>
            <a:pPr algn="ctr"/>
            <a:endParaRPr lang="en-US" sz="1800">
              <a:cs typeface="Arial"/>
            </a:endParaRPr>
          </a:p>
          <a:p>
            <a:pPr algn="ctr"/>
            <a:endParaRPr lang="en-US" sz="1800">
              <a:cs typeface="Arial"/>
            </a:endParaRPr>
          </a:p>
        </p:txBody>
      </p:sp>
      <p:pic>
        <p:nvPicPr>
          <p:cNvPr id="3" name="Picture 2" descr="A screen shot of a graph&#10;&#10;Description automatically generated">
            <a:extLst>
              <a:ext uri="{FF2B5EF4-FFF2-40B4-BE49-F238E27FC236}">
                <a16:creationId xmlns:a16="http://schemas.microsoft.com/office/drawing/2014/main" id="{43171B82-9BBF-7273-6642-36534B7D3F2E}"/>
              </a:ext>
            </a:extLst>
          </p:cNvPr>
          <p:cNvPicPr>
            <a:picLocks noChangeAspect="1"/>
          </p:cNvPicPr>
          <p:nvPr/>
        </p:nvPicPr>
        <p:blipFill rotWithShape="1">
          <a:blip r:embed="rId4"/>
          <a:srcRect r="243" b="8469"/>
          <a:stretch/>
        </p:blipFill>
        <p:spPr>
          <a:xfrm>
            <a:off x="1200485" y="2167021"/>
            <a:ext cx="4898210" cy="3405371"/>
          </a:xfrm>
          <a:prstGeom prst="rect">
            <a:avLst/>
          </a:prstGeom>
        </p:spPr>
      </p:pic>
      <p:pic>
        <p:nvPicPr>
          <p:cNvPr id="5" name="Picture 4" descr="A screen shot of a graph&#10;&#10;Description automatically generated">
            <a:extLst>
              <a:ext uri="{FF2B5EF4-FFF2-40B4-BE49-F238E27FC236}">
                <a16:creationId xmlns:a16="http://schemas.microsoft.com/office/drawing/2014/main" id="{BE523391-EAEE-BD55-727B-A28CD4124302}"/>
              </a:ext>
            </a:extLst>
          </p:cNvPr>
          <p:cNvPicPr>
            <a:picLocks noChangeAspect="1"/>
          </p:cNvPicPr>
          <p:nvPr/>
        </p:nvPicPr>
        <p:blipFill rotWithShape="1">
          <a:blip r:embed="rId5"/>
          <a:srcRect r="436" b="8665"/>
          <a:stretch/>
        </p:blipFill>
        <p:spPr>
          <a:xfrm>
            <a:off x="6243052" y="2180390"/>
            <a:ext cx="4887654" cy="3410687"/>
          </a:xfrm>
          <a:prstGeom prst="rect">
            <a:avLst/>
          </a:prstGeom>
        </p:spPr>
      </p:pic>
      <p:sp>
        <p:nvSpPr>
          <p:cNvPr id="11" name="Rectangle 10">
            <a:extLst>
              <a:ext uri="{FF2B5EF4-FFF2-40B4-BE49-F238E27FC236}">
                <a16:creationId xmlns:a16="http://schemas.microsoft.com/office/drawing/2014/main" id="{158EE1CB-FA24-EF93-0F29-7905A89B040B}"/>
              </a:ext>
            </a:extLst>
          </p:cNvPr>
          <p:cNvSpPr/>
          <p:nvPr/>
        </p:nvSpPr>
        <p:spPr>
          <a:xfrm>
            <a:off x="1569894" y="4018420"/>
            <a:ext cx="3865418" cy="10486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Tree>
    <p:extLst>
      <p:ext uri="{BB962C8B-B14F-4D97-AF65-F5344CB8AC3E}">
        <p14:creationId xmlns:p14="http://schemas.microsoft.com/office/powerpoint/2010/main" val="1402590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table of periodic table of elements&#10;&#10;Description automatically generated">
            <a:extLst>
              <a:ext uri="{FF2B5EF4-FFF2-40B4-BE49-F238E27FC236}">
                <a16:creationId xmlns:a16="http://schemas.microsoft.com/office/drawing/2014/main" id="{0696FE86-2C51-C10C-6CDD-9D679151FF9F}"/>
              </a:ext>
            </a:extLst>
          </p:cNvPr>
          <p:cNvPicPr>
            <a:picLocks noChangeAspect="1"/>
          </p:cNvPicPr>
          <p:nvPr/>
        </p:nvPicPr>
        <p:blipFill>
          <a:blip r:embed="rId4"/>
          <a:stretch>
            <a:fillRect/>
          </a:stretch>
        </p:blipFill>
        <p:spPr>
          <a:xfrm>
            <a:off x="1902564" y="1166034"/>
            <a:ext cx="8386869" cy="4953000"/>
          </a:xfrm>
          <a:prstGeom prst="rect">
            <a:avLst/>
          </a:prstGeom>
        </p:spPr>
      </p:pic>
      <p:pic>
        <p:nvPicPr>
          <p:cNvPr id="9" name="Picture 8" descr="A periodic table of elements&#10;&#10;Description automatically generated">
            <a:extLst>
              <a:ext uri="{FF2B5EF4-FFF2-40B4-BE49-F238E27FC236}">
                <a16:creationId xmlns:a16="http://schemas.microsoft.com/office/drawing/2014/main" id="{74AE5697-19DA-3A7F-A0BC-78C92D8D5E2B}"/>
              </a:ext>
            </a:extLst>
          </p:cNvPr>
          <p:cNvPicPr>
            <a:picLocks noChangeAspect="1"/>
          </p:cNvPicPr>
          <p:nvPr/>
        </p:nvPicPr>
        <p:blipFill rotWithShape="1">
          <a:blip r:embed="rId5"/>
          <a:srcRect r="128" b="607"/>
          <a:stretch/>
        </p:blipFill>
        <p:spPr>
          <a:xfrm>
            <a:off x="1902191" y="1167141"/>
            <a:ext cx="7826850" cy="4951551"/>
          </a:xfrm>
          <a:prstGeom prst="rect">
            <a:avLst/>
          </a:prstGeom>
        </p:spPr>
      </p:pic>
      <p:sp>
        <p:nvSpPr>
          <p:cNvPr id="3" name="Date Placeholder 2">
            <a:extLst>
              <a:ext uri="{FF2B5EF4-FFF2-40B4-BE49-F238E27FC236}">
                <a16:creationId xmlns:a16="http://schemas.microsoft.com/office/drawing/2014/main" id="{007450F7-0FA2-14F3-362C-89F6F440DC68}"/>
              </a:ext>
            </a:extLst>
          </p:cNvPr>
          <p:cNvSpPr>
            <a:spLocks noGrp="1"/>
          </p:cNvSpPr>
          <p:nvPr>
            <p:ph type="dt" sz="half" idx="10"/>
          </p:nvPr>
        </p:nvSpPr>
        <p:spPr/>
        <p:txBody>
          <a:bodyPr/>
          <a:lstStyle/>
          <a:p>
            <a:fld id="{0C0748EA-64F1-4FF8-A310-D65A4D8F8CE2}" type="datetime1">
              <a:rPr lang="fi-FI" smtClean="0"/>
              <a:t>14.5.2024</a:t>
            </a:fld>
            <a:endParaRPr lang="fi-FI"/>
          </a:p>
        </p:txBody>
      </p:sp>
      <p:sp>
        <p:nvSpPr>
          <p:cNvPr id="5" name="Slide Number Placeholder 4">
            <a:extLst>
              <a:ext uri="{FF2B5EF4-FFF2-40B4-BE49-F238E27FC236}">
                <a16:creationId xmlns:a16="http://schemas.microsoft.com/office/drawing/2014/main" id="{CA664DE1-2B0B-9650-DD82-4D0C86C82508}"/>
              </a:ext>
            </a:extLst>
          </p:cNvPr>
          <p:cNvSpPr>
            <a:spLocks noGrp="1"/>
          </p:cNvSpPr>
          <p:nvPr>
            <p:ph type="sldNum" sz="quarter" idx="12"/>
          </p:nvPr>
        </p:nvSpPr>
        <p:spPr/>
        <p:txBody>
          <a:bodyPr/>
          <a:lstStyle/>
          <a:p>
            <a:fld id="{D701140D-C14F-41CA-99FC-0EF83E8DA40A}" type="slidenum">
              <a:rPr lang="fi-FI" sz="1800" dirty="0" smtClean="0"/>
              <a:t>16</a:t>
            </a:fld>
            <a:endParaRPr lang="fi-FI" sz="1800"/>
          </a:p>
        </p:txBody>
      </p:sp>
      <p:sp>
        <p:nvSpPr>
          <p:cNvPr id="2" name="Title 1">
            <a:extLst>
              <a:ext uri="{FF2B5EF4-FFF2-40B4-BE49-F238E27FC236}">
                <a16:creationId xmlns:a16="http://schemas.microsoft.com/office/drawing/2014/main" id="{3B51F1B2-F566-B9E2-B118-6677D6479FF4}"/>
              </a:ext>
            </a:extLst>
          </p:cNvPr>
          <p:cNvSpPr>
            <a:spLocks noGrp="1"/>
          </p:cNvSpPr>
          <p:nvPr>
            <p:ph type="title"/>
          </p:nvPr>
        </p:nvSpPr>
        <p:spPr/>
        <p:txBody>
          <a:bodyPr/>
          <a:lstStyle/>
          <a:p>
            <a:r>
              <a:rPr lang="en-US" dirty="0">
                <a:cs typeface="Arial"/>
              </a:rPr>
              <a:t>Most likely element substitutions</a:t>
            </a:r>
            <a:endParaRPr lang="en-US" dirty="0"/>
          </a:p>
        </p:txBody>
      </p:sp>
      <p:sp>
        <p:nvSpPr>
          <p:cNvPr id="14" name="Rectangle 13">
            <a:extLst>
              <a:ext uri="{FF2B5EF4-FFF2-40B4-BE49-F238E27FC236}">
                <a16:creationId xmlns:a16="http://schemas.microsoft.com/office/drawing/2014/main" id="{752A7B11-C5DE-1C4C-D7DD-B3A05D30956D}"/>
              </a:ext>
            </a:extLst>
          </p:cNvPr>
          <p:cNvSpPr/>
          <p:nvPr/>
        </p:nvSpPr>
        <p:spPr>
          <a:xfrm>
            <a:off x="10895045" y="6307495"/>
            <a:ext cx="548950" cy="144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err="1">
              <a:solidFill>
                <a:schemeClr val="tx1"/>
              </a:solidFill>
              <a:latin typeface="+mj-lt"/>
            </a:endParaRPr>
          </a:p>
        </p:txBody>
      </p:sp>
      <p:sp>
        <p:nvSpPr>
          <p:cNvPr id="4" name="TextBox 3">
            <a:extLst>
              <a:ext uri="{FF2B5EF4-FFF2-40B4-BE49-F238E27FC236}">
                <a16:creationId xmlns:a16="http://schemas.microsoft.com/office/drawing/2014/main" id="{A14B0EDB-CE4F-DC4A-BBFE-565CE5474D33}"/>
              </a:ext>
            </a:extLst>
          </p:cNvPr>
          <p:cNvSpPr txBox="1"/>
          <p:nvPr/>
        </p:nvSpPr>
        <p:spPr>
          <a:xfrm>
            <a:off x="10327501" y="1555593"/>
            <a:ext cx="1141659" cy="33855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600" dirty="0">
                <a:latin typeface="+mj-lt"/>
                <a:cs typeface="Arial"/>
              </a:rPr>
              <a:t>Most likely</a:t>
            </a:r>
            <a:endParaRPr lang="ja-JP" altLang="en-US" sz="1600" dirty="0">
              <a:latin typeface="+mj-lt"/>
              <a:ea typeface="ＭＳ Ｐゴシック"/>
              <a:cs typeface="Arial"/>
            </a:endParaRPr>
          </a:p>
        </p:txBody>
      </p:sp>
      <p:sp>
        <p:nvSpPr>
          <p:cNvPr id="7" name="TextBox 6">
            <a:extLst>
              <a:ext uri="{FF2B5EF4-FFF2-40B4-BE49-F238E27FC236}">
                <a16:creationId xmlns:a16="http://schemas.microsoft.com/office/drawing/2014/main" id="{F2132EE2-30BD-7185-A5A8-9B4532ADD7FC}"/>
              </a:ext>
            </a:extLst>
          </p:cNvPr>
          <p:cNvSpPr txBox="1"/>
          <p:nvPr/>
        </p:nvSpPr>
        <p:spPr>
          <a:xfrm>
            <a:off x="10327277" y="4308383"/>
            <a:ext cx="1197764" cy="33855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600" dirty="0">
                <a:latin typeface="+mj-lt"/>
                <a:cs typeface="Arial"/>
              </a:rPr>
              <a:t>Least likely</a:t>
            </a:r>
            <a:endParaRPr lang="en-US" sz="1600" dirty="0" err="1">
              <a:latin typeface="+mj-lt"/>
            </a:endParaRPr>
          </a:p>
        </p:txBody>
      </p:sp>
      <p:sp>
        <p:nvSpPr>
          <p:cNvPr id="11" name="TextBox 10">
            <a:extLst>
              <a:ext uri="{FF2B5EF4-FFF2-40B4-BE49-F238E27FC236}">
                <a16:creationId xmlns:a16="http://schemas.microsoft.com/office/drawing/2014/main" id="{1463E904-A85D-5F96-DBFF-73978ADE5049}"/>
              </a:ext>
            </a:extLst>
          </p:cNvPr>
          <p:cNvSpPr txBox="1"/>
          <p:nvPr/>
        </p:nvSpPr>
        <p:spPr>
          <a:xfrm>
            <a:off x="10412168" y="1957029"/>
            <a:ext cx="878767" cy="33855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600" dirty="0">
                <a:latin typeface="+mj-lt"/>
                <a:cs typeface="Arial"/>
              </a:rPr>
              <a:t>Gallium</a:t>
            </a:r>
            <a:endParaRPr lang="en-US" dirty="0"/>
          </a:p>
        </p:txBody>
      </p:sp>
      <p:sp>
        <p:nvSpPr>
          <p:cNvPr id="12" name="TextBox 11">
            <a:extLst>
              <a:ext uri="{FF2B5EF4-FFF2-40B4-BE49-F238E27FC236}">
                <a16:creationId xmlns:a16="http://schemas.microsoft.com/office/drawing/2014/main" id="{A8F2180E-0EDC-D575-B8CF-D6F92CC401B0}"/>
              </a:ext>
            </a:extLst>
          </p:cNvPr>
          <p:cNvSpPr txBox="1"/>
          <p:nvPr/>
        </p:nvSpPr>
        <p:spPr>
          <a:xfrm>
            <a:off x="10412167" y="2423257"/>
            <a:ext cx="1140056" cy="33855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600" dirty="0" err="1">
                <a:latin typeface="+mj-lt"/>
                <a:cs typeface="Arial"/>
              </a:rPr>
              <a:t>Aluminium</a:t>
            </a:r>
            <a:endParaRPr lang="en-US" dirty="0" err="1"/>
          </a:p>
        </p:txBody>
      </p:sp>
      <p:sp>
        <p:nvSpPr>
          <p:cNvPr id="13" name="TextBox 12">
            <a:extLst>
              <a:ext uri="{FF2B5EF4-FFF2-40B4-BE49-F238E27FC236}">
                <a16:creationId xmlns:a16="http://schemas.microsoft.com/office/drawing/2014/main" id="{A74A991B-D7D6-1BFC-4331-4AE259FE4CCD}"/>
              </a:ext>
            </a:extLst>
          </p:cNvPr>
          <p:cNvSpPr txBox="1"/>
          <p:nvPr/>
        </p:nvSpPr>
        <p:spPr>
          <a:xfrm>
            <a:off x="10412279" y="2928563"/>
            <a:ext cx="460767" cy="33855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600" dirty="0">
                <a:latin typeface="+mj-lt"/>
                <a:cs typeface="Arial"/>
              </a:rPr>
              <a:t>Tin</a:t>
            </a:r>
            <a:endParaRPr lang="en-US" dirty="0"/>
          </a:p>
        </p:txBody>
      </p:sp>
      <p:sp>
        <p:nvSpPr>
          <p:cNvPr id="16" name="TextBox 15">
            <a:extLst>
              <a:ext uri="{FF2B5EF4-FFF2-40B4-BE49-F238E27FC236}">
                <a16:creationId xmlns:a16="http://schemas.microsoft.com/office/drawing/2014/main" id="{87D075FF-B437-E953-00F0-079303717303}"/>
              </a:ext>
            </a:extLst>
          </p:cNvPr>
          <p:cNvSpPr txBox="1"/>
          <p:nvPr/>
        </p:nvSpPr>
        <p:spPr>
          <a:xfrm>
            <a:off x="10392966" y="3369526"/>
            <a:ext cx="696024" cy="33855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600" dirty="0">
                <a:latin typeface="+mj-lt"/>
                <a:cs typeface="Arial"/>
              </a:rPr>
              <a:t>Silver</a:t>
            </a:r>
          </a:p>
        </p:txBody>
      </p:sp>
      <p:sp>
        <p:nvSpPr>
          <p:cNvPr id="17" name="TextBox 16">
            <a:extLst>
              <a:ext uri="{FF2B5EF4-FFF2-40B4-BE49-F238E27FC236}">
                <a16:creationId xmlns:a16="http://schemas.microsoft.com/office/drawing/2014/main" id="{769F62B8-04BF-AA0F-7A42-97F551DA5875}"/>
              </a:ext>
            </a:extLst>
          </p:cNvPr>
          <p:cNvSpPr txBox="1"/>
          <p:nvPr/>
        </p:nvSpPr>
        <p:spPr>
          <a:xfrm>
            <a:off x="10367025" y="3855069"/>
            <a:ext cx="1061509" cy="33855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600" dirty="0">
                <a:latin typeface="+mj-lt"/>
                <a:cs typeface="Arial"/>
              </a:rPr>
              <a:t>Cadmium</a:t>
            </a:r>
            <a:endParaRPr lang="en-US" dirty="0"/>
          </a:p>
        </p:txBody>
      </p:sp>
      <p:sp>
        <p:nvSpPr>
          <p:cNvPr id="6" name="Content Placeholder 5">
            <a:extLst>
              <a:ext uri="{FF2B5EF4-FFF2-40B4-BE49-F238E27FC236}">
                <a16:creationId xmlns:a16="http://schemas.microsoft.com/office/drawing/2014/main" id="{B0F75F3A-4C33-8737-409B-BDAB6193C9EE}"/>
              </a:ext>
            </a:extLst>
          </p:cNvPr>
          <p:cNvSpPr>
            <a:spLocks noGrp="1"/>
          </p:cNvSpPr>
          <p:nvPr>
            <p:ph type="body" sz="quarter" idx="13"/>
          </p:nvPr>
        </p:nvSpPr>
        <p:spPr>
          <a:xfrm>
            <a:off x="3052654" y="1488941"/>
            <a:ext cx="4326212" cy="472881"/>
          </a:xfrm>
        </p:spPr>
        <p:txBody>
          <a:bodyPr/>
          <a:lstStyle/>
          <a:p>
            <a:r>
              <a:rPr lang="en-US" sz="1800" dirty="0">
                <a:cs typeface="Arial"/>
              </a:rPr>
              <a:t>Indium: rare metal used in solar panels</a:t>
            </a:r>
          </a:p>
          <a:p>
            <a:endParaRPr lang="en-US" dirty="0">
              <a:cs typeface="Arial"/>
            </a:endParaRPr>
          </a:p>
        </p:txBody>
      </p:sp>
    </p:spTree>
    <p:extLst>
      <p:ext uri="{BB962C8B-B14F-4D97-AF65-F5344CB8AC3E}">
        <p14:creationId xmlns:p14="http://schemas.microsoft.com/office/powerpoint/2010/main" val="125884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p:bldP spid="12" grpId="0"/>
      <p:bldP spid="13" grpId="0"/>
      <p:bldP spid="16" grpId="0"/>
      <p:bldP spid="17" grpId="0"/>
    </p:bldLst>
  </p:timing>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73C14C-6E66-0D94-C028-1C30194269D5}"/>
              </a:ext>
            </a:extLst>
          </p:cNvPr>
          <p:cNvGrpSpPr/>
          <p:nvPr/>
        </p:nvGrpSpPr>
        <p:grpSpPr>
          <a:xfrm>
            <a:off x="2444154" y="2088231"/>
            <a:ext cx="7309854" cy="3791156"/>
            <a:chOff x="2919530" y="2409809"/>
            <a:chExt cx="7023231" cy="3644349"/>
          </a:xfrm>
        </p:grpSpPr>
        <p:pic>
          <p:nvPicPr>
            <p:cNvPr id="3" name="Picture 2">
              <a:extLst>
                <a:ext uri="{FF2B5EF4-FFF2-40B4-BE49-F238E27FC236}">
                  <a16:creationId xmlns:a16="http://schemas.microsoft.com/office/drawing/2014/main" id="{74C428D6-FF4F-B23C-FAF2-90D9C98AFFFE}"/>
                </a:ext>
              </a:extLst>
            </p:cNvPr>
            <p:cNvPicPr>
              <a:picLocks noChangeAspect="1"/>
            </p:cNvPicPr>
            <p:nvPr/>
          </p:nvPicPr>
          <p:blipFill>
            <a:blip r:embed="rId4"/>
            <a:stretch>
              <a:fillRect/>
            </a:stretch>
          </p:blipFill>
          <p:spPr>
            <a:xfrm>
              <a:off x="2919530" y="2409809"/>
              <a:ext cx="4870174" cy="3644349"/>
            </a:xfrm>
            <a:prstGeom prst="rect">
              <a:avLst/>
            </a:prstGeom>
          </p:spPr>
        </p:pic>
        <p:sp>
          <p:nvSpPr>
            <p:cNvPr id="6" name="TextBox 5">
              <a:extLst>
                <a:ext uri="{FF2B5EF4-FFF2-40B4-BE49-F238E27FC236}">
                  <a16:creationId xmlns:a16="http://schemas.microsoft.com/office/drawing/2014/main" id="{92CBB041-3D18-040E-8D95-1C86DC48EA9B}"/>
                </a:ext>
              </a:extLst>
            </p:cNvPr>
            <p:cNvSpPr txBox="1"/>
            <p:nvPr/>
          </p:nvSpPr>
          <p:spPr>
            <a:xfrm>
              <a:off x="7324008" y="3194293"/>
              <a:ext cx="2618753" cy="1754326"/>
            </a:xfrm>
            <a:prstGeom prst="rect">
              <a:avLst/>
            </a:prstGeom>
            <a:noFill/>
          </p:spPr>
          <p:txBody>
            <a:bodyPr wrap="square" lIns="91440" tIns="45720" rIns="91440" bIns="45720" rtlCol="0" anchor="t">
              <a:spAutoFit/>
            </a:bodyPr>
            <a:lstStyle/>
            <a:p>
              <a:r>
                <a:rPr lang="en-US">
                  <a:latin typeface="+mj-lt"/>
                  <a:cs typeface="Arial"/>
                </a:rPr>
                <a:t>Compounds containing:</a:t>
              </a:r>
              <a:endParaRPr lang="en-US">
                <a:latin typeface="+mj-lt"/>
              </a:endParaRPr>
            </a:p>
            <a:p>
              <a:pPr algn="l"/>
              <a:r>
                <a:rPr lang="en-US">
                  <a:solidFill>
                    <a:srgbClr val="FF0000"/>
                  </a:solidFill>
                  <a:latin typeface="+mj-lt"/>
                </a:rPr>
                <a:t>Red: Fluoride</a:t>
              </a:r>
              <a:endParaRPr lang="en-US"/>
            </a:p>
            <a:p>
              <a:r>
                <a:rPr lang="en-US">
                  <a:solidFill>
                    <a:srgbClr val="00B050"/>
                  </a:solidFill>
                  <a:latin typeface="+mj-lt"/>
                </a:rPr>
                <a:t>Green: Chloride</a:t>
              </a:r>
              <a:endParaRPr lang="en-US">
                <a:solidFill>
                  <a:srgbClr val="00B050"/>
                </a:solidFill>
                <a:latin typeface="+mj-lt"/>
                <a:cs typeface="Arial"/>
              </a:endParaRPr>
            </a:p>
            <a:p>
              <a:pPr algn="l"/>
              <a:r>
                <a:rPr lang="en-US">
                  <a:solidFill>
                    <a:srgbClr val="0070C0"/>
                  </a:solidFill>
                  <a:latin typeface="+mj-lt"/>
                </a:rPr>
                <a:t>Blue: Bromide</a:t>
              </a:r>
              <a:endParaRPr lang="en-US">
                <a:solidFill>
                  <a:srgbClr val="00B0F0"/>
                </a:solidFill>
                <a:latin typeface="+mj-lt"/>
                <a:cs typeface="Arial"/>
              </a:endParaRPr>
            </a:p>
            <a:p>
              <a:pPr algn="l"/>
              <a:r>
                <a:rPr lang="en-US">
                  <a:solidFill>
                    <a:srgbClr val="7030A0"/>
                  </a:solidFill>
                  <a:latin typeface="+mj-lt"/>
                </a:rPr>
                <a:t>Violet: Iodide</a:t>
              </a:r>
              <a:endParaRPr lang="en-US">
                <a:solidFill>
                  <a:srgbClr val="7030A0"/>
                </a:solidFill>
                <a:latin typeface="+mj-lt"/>
                <a:cs typeface="Arial"/>
              </a:endParaRPr>
            </a:p>
            <a:p>
              <a:r>
                <a:rPr lang="en-US">
                  <a:solidFill>
                    <a:schemeClr val="tx2">
                      <a:lumMod val="75000"/>
                    </a:schemeClr>
                  </a:solidFill>
                  <a:latin typeface="+mj-lt"/>
                </a:rPr>
                <a:t>Grey: Others</a:t>
              </a:r>
              <a:endParaRPr lang="en-SE" err="1">
                <a:solidFill>
                  <a:schemeClr val="tx2">
                    <a:lumMod val="75000"/>
                  </a:schemeClr>
                </a:solidFill>
                <a:latin typeface="+mj-lt"/>
              </a:endParaRPr>
            </a:p>
          </p:txBody>
        </p:sp>
      </p:grpSp>
      <p:sp>
        <p:nvSpPr>
          <p:cNvPr id="4" name="Slide Number Placeholder 3">
            <a:extLst>
              <a:ext uri="{FF2B5EF4-FFF2-40B4-BE49-F238E27FC236}">
                <a16:creationId xmlns:a16="http://schemas.microsoft.com/office/drawing/2014/main" id="{F659E223-F036-CB56-A5B6-56E91FD795BA}"/>
              </a:ext>
            </a:extLst>
          </p:cNvPr>
          <p:cNvSpPr>
            <a:spLocks noGrp="1"/>
          </p:cNvSpPr>
          <p:nvPr>
            <p:ph type="sldNum" sz="quarter" idx="12"/>
          </p:nvPr>
        </p:nvSpPr>
        <p:spPr/>
        <p:txBody>
          <a:bodyPr/>
          <a:lstStyle/>
          <a:p>
            <a:fld id="{D701140D-C14F-41CA-99FC-0EF83E8DA40A}" type="slidenum">
              <a:rPr lang="fi-FI" sz="1800" dirty="0" smtClean="0"/>
              <a:t>17</a:t>
            </a:fld>
            <a:endParaRPr lang="fi-FI" sz="1800"/>
          </a:p>
        </p:txBody>
      </p:sp>
      <p:sp>
        <p:nvSpPr>
          <p:cNvPr id="2" name="Title 1">
            <a:extLst>
              <a:ext uri="{FF2B5EF4-FFF2-40B4-BE49-F238E27FC236}">
                <a16:creationId xmlns:a16="http://schemas.microsoft.com/office/drawing/2014/main" id="{F87AF4A2-B1A4-AA16-F753-41FCC659D50A}"/>
              </a:ext>
            </a:extLst>
          </p:cNvPr>
          <p:cNvSpPr>
            <a:spLocks noGrp="1"/>
          </p:cNvSpPr>
          <p:nvPr>
            <p:ph type="title"/>
          </p:nvPr>
        </p:nvSpPr>
        <p:spPr/>
        <p:txBody>
          <a:bodyPr/>
          <a:lstStyle/>
          <a:p>
            <a:r>
              <a:rPr lang="en-US">
                <a:cs typeface="Arial"/>
              </a:rPr>
              <a:t>Visualizing clustering of similar materials</a:t>
            </a:r>
            <a:endParaRPr lang="en-US"/>
          </a:p>
        </p:txBody>
      </p:sp>
      <p:sp>
        <p:nvSpPr>
          <p:cNvPr id="8" name="Text Placeholder 7">
            <a:extLst>
              <a:ext uri="{FF2B5EF4-FFF2-40B4-BE49-F238E27FC236}">
                <a16:creationId xmlns:a16="http://schemas.microsoft.com/office/drawing/2014/main" id="{C6B67891-8F78-5BD2-BA89-86E0998C343D}"/>
              </a:ext>
            </a:extLst>
          </p:cNvPr>
          <p:cNvSpPr>
            <a:spLocks noGrp="1"/>
          </p:cNvSpPr>
          <p:nvPr>
            <p:ph type="body" sz="quarter" idx="13"/>
          </p:nvPr>
        </p:nvSpPr>
        <p:spPr/>
        <p:txBody>
          <a:bodyPr/>
          <a:lstStyle/>
          <a:p>
            <a:pPr marL="285750" indent="-285750">
              <a:buFont typeface="Arial"/>
              <a:buChar char="•"/>
            </a:pPr>
            <a:r>
              <a:rPr lang="en-US" sz="1800" dirty="0">
                <a:cs typeface="Arial"/>
              </a:rPr>
              <a:t>Modified models</a:t>
            </a:r>
            <a:r>
              <a:rPr lang="en-US" altLang="ja-JP" sz="1800" dirty="0">
                <a:ea typeface="ＭＳ Ｐゴシック"/>
                <a:cs typeface="Arial"/>
              </a:rPr>
              <a:t> </a:t>
            </a:r>
            <a:r>
              <a:rPr lang="en-US" sz="1800" dirty="0">
                <a:cs typeface="Arial"/>
              </a:rPr>
              <a:t>⇒ encoded materials vectors of length 512</a:t>
            </a:r>
            <a:endParaRPr lang="en-US" dirty="0">
              <a:cs typeface="Arial" panose="020B0604020202020204"/>
            </a:endParaRPr>
          </a:p>
          <a:p>
            <a:pPr marL="285750" indent="-285750">
              <a:buFont typeface="Arial"/>
              <a:buChar char="•"/>
            </a:pPr>
            <a:r>
              <a:rPr lang="en-US" sz="1800" dirty="0">
                <a:cs typeface="Arial"/>
              </a:rPr>
              <a:t>16k materials ⇒ representations reduced to 2D with t-SNE</a:t>
            </a:r>
          </a:p>
        </p:txBody>
      </p:sp>
    </p:spTree>
    <p:extLst>
      <p:ext uri="{BB962C8B-B14F-4D97-AF65-F5344CB8AC3E}">
        <p14:creationId xmlns:p14="http://schemas.microsoft.com/office/powerpoint/2010/main" val="1293422121"/>
      </p:ext>
    </p:extLst>
  </p:cSld>
  <p:clrMapOvr>
    <a:masterClrMapping/>
  </p:clrMapOvr>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E1C5075-E620-06EC-C7BA-A49F6F2876F6}"/>
              </a:ext>
            </a:extLst>
          </p:cNvPr>
          <p:cNvSpPr>
            <a:spLocks noGrp="1"/>
          </p:cNvSpPr>
          <p:nvPr>
            <p:ph type="dt" sz="half" idx="10"/>
          </p:nvPr>
        </p:nvSpPr>
        <p:spPr/>
        <p:txBody>
          <a:bodyPr/>
          <a:lstStyle/>
          <a:p>
            <a:fld id="{A0068737-2DCC-4A07-B2E6-FDF2FE7E23A5}" type="datetime1">
              <a:rPr lang="fi-FI" smtClean="0"/>
              <a:t>14.5.2024</a:t>
            </a:fld>
            <a:endParaRPr lang="fi-FI"/>
          </a:p>
        </p:txBody>
      </p:sp>
      <p:sp>
        <p:nvSpPr>
          <p:cNvPr id="3" name="Footer Placeholder 2">
            <a:extLst>
              <a:ext uri="{FF2B5EF4-FFF2-40B4-BE49-F238E27FC236}">
                <a16:creationId xmlns:a16="http://schemas.microsoft.com/office/drawing/2014/main" id="{AE48AA3C-A8BF-28E8-0AB8-6742AA1ED748}"/>
              </a:ext>
            </a:extLst>
          </p:cNvPr>
          <p:cNvSpPr>
            <a:spLocks noGrp="1"/>
          </p:cNvSpPr>
          <p:nvPr>
            <p:ph type="ftr" sz="quarter" idx="11"/>
          </p:nvPr>
        </p:nvSpPr>
        <p:spPr/>
        <p:txBody>
          <a:bodyPr/>
          <a:lstStyle/>
          <a:p>
            <a:r>
              <a:rPr lang="fi-FI" sz="1600">
                <a:cs typeface="Arial"/>
              </a:rPr>
              <a:t>Christer.soderholm@aalto.fi</a:t>
            </a:r>
          </a:p>
        </p:txBody>
      </p:sp>
      <p:sp>
        <p:nvSpPr>
          <p:cNvPr id="4" name="Slide Number Placeholder 3">
            <a:extLst>
              <a:ext uri="{FF2B5EF4-FFF2-40B4-BE49-F238E27FC236}">
                <a16:creationId xmlns:a16="http://schemas.microsoft.com/office/drawing/2014/main" id="{234BDCBD-1998-9E1B-0A71-B65B996AF885}"/>
              </a:ext>
            </a:extLst>
          </p:cNvPr>
          <p:cNvSpPr>
            <a:spLocks noGrp="1"/>
          </p:cNvSpPr>
          <p:nvPr>
            <p:ph type="sldNum" sz="quarter" idx="12"/>
          </p:nvPr>
        </p:nvSpPr>
        <p:spPr/>
        <p:txBody>
          <a:bodyPr/>
          <a:lstStyle/>
          <a:p>
            <a:fld id="{D701140D-C14F-41CA-99FC-0EF83E8DA40A}" type="slidenum">
              <a:rPr lang="fi-FI" sz="1800" smtClean="0"/>
              <a:t>18</a:t>
            </a:fld>
            <a:endParaRPr lang="fi-FI" sz="1800"/>
          </a:p>
        </p:txBody>
      </p:sp>
      <p:sp>
        <p:nvSpPr>
          <p:cNvPr id="5" name="Title 4">
            <a:extLst>
              <a:ext uri="{FF2B5EF4-FFF2-40B4-BE49-F238E27FC236}">
                <a16:creationId xmlns:a16="http://schemas.microsoft.com/office/drawing/2014/main" id="{30BBBCE3-C44A-0B67-6876-8F8948E70749}"/>
              </a:ext>
            </a:extLst>
          </p:cNvPr>
          <p:cNvSpPr>
            <a:spLocks noGrp="1"/>
          </p:cNvSpPr>
          <p:nvPr>
            <p:ph type="title"/>
          </p:nvPr>
        </p:nvSpPr>
        <p:spPr/>
        <p:txBody>
          <a:bodyPr/>
          <a:lstStyle/>
          <a:p>
            <a:r>
              <a:rPr lang="en-US">
                <a:cs typeface="Arial"/>
              </a:rPr>
              <a:t>Conclusions</a:t>
            </a:r>
            <a:endParaRPr lang="en-US"/>
          </a:p>
        </p:txBody>
      </p:sp>
      <p:sp>
        <p:nvSpPr>
          <p:cNvPr id="6" name="Text Placeholder 5">
            <a:extLst>
              <a:ext uri="{FF2B5EF4-FFF2-40B4-BE49-F238E27FC236}">
                <a16:creationId xmlns:a16="http://schemas.microsoft.com/office/drawing/2014/main" id="{A2731687-45AE-ADA3-31C1-3E13CE86AC43}"/>
              </a:ext>
            </a:extLst>
          </p:cNvPr>
          <p:cNvSpPr>
            <a:spLocks noGrp="1"/>
          </p:cNvSpPr>
          <p:nvPr>
            <p:ph type="body" sz="quarter" idx="13"/>
          </p:nvPr>
        </p:nvSpPr>
        <p:spPr/>
        <p:txBody>
          <a:bodyPr/>
          <a:lstStyle/>
          <a:p>
            <a:pPr marL="285750" indent="-285750">
              <a:buFont typeface="Arial"/>
              <a:buChar char="•"/>
            </a:pPr>
            <a:r>
              <a:rPr lang="en-US" sz="1800" dirty="0"/>
              <a:t>Point cloud transformer can make chemically reasonable suggestions for site substitutions</a:t>
            </a:r>
            <a:endParaRPr lang="en-US" sz="1800">
              <a:cs typeface="Arial"/>
            </a:endParaRPr>
          </a:p>
          <a:p>
            <a:pPr marL="285750" indent="-285750">
              <a:buFont typeface="Arial"/>
              <a:buChar char="•"/>
            </a:pPr>
            <a:r>
              <a:rPr lang="en-US" sz="1800" dirty="0"/>
              <a:t>The Voronoi descriptor performed best from the tested approaches</a:t>
            </a:r>
            <a:endParaRPr lang="en-US" sz="1800">
              <a:cs typeface="Arial"/>
            </a:endParaRPr>
          </a:p>
          <a:p>
            <a:pPr marL="285750" indent="-285750">
              <a:buFont typeface="Arial"/>
              <a:buChar char="•"/>
            </a:pPr>
            <a:r>
              <a:rPr lang="en-US" sz="1800" dirty="0"/>
              <a:t>A transformer model can learn crystal structure information</a:t>
            </a:r>
            <a:endParaRPr lang="en-US" sz="1800">
              <a:cs typeface="Arial"/>
            </a:endParaRPr>
          </a:p>
          <a:p>
            <a:pPr marL="285750" indent="-285750">
              <a:buFont typeface="Arial"/>
              <a:buChar char="•"/>
            </a:pPr>
            <a:r>
              <a:rPr lang="en-US" sz="1800" dirty="0"/>
              <a:t>Future work: adding structure ⇒ stability</a:t>
            </a:r>
            <a:endParaRPr lang="en-US" sz="1800" dirty="0">
              <a:cs typeface="Arial"/>
            </a:endParaRPr>
          </a:p>
          <a:p>
            <a:pPr marL="457200" indent="-457200">
              <a:buFont typeface="Arial" panose="020B0604020202020204" pitchFamily="34" charset="0"/>
              <a:buChar char="•"/>
            </a:pPr>
            <a:endParaRPr lang="en-SE"/>
          </a:p>
        </p:txBody>
      </p:sp>
      <p:pic>
        <p:nvPicPr>
          <p:cNvPr id="9" name="Graphic 8">
            <a:extLst>
              <a:ext uri="{FF2B5EF4-FFF2-40B4-BE49-F238E27FC236}">
                <a16:creationId xmlns:a16="http://schemas.microsoft.com/office/drawing/2014/main" id="{CB7F5AD2-BA31-5BBA-FB30-BFE576BBF3D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04681" y="220197"/>
            <a:ext cx="981530" cy="815825"/>
          </a:xfrm>
          <a:prstGeom prst="rect">
            <a:avLst/>
          </a:prstGeom>
        </p:spPr>
      </p:pic>
      <p:pic>
        <p:nvPicPr>
          <p:cNvPr id="11" name="Graphic 10">
            <a:extLst>
              <a:ext uri="{FF2B5EF4-FFF2-40B4-BE49-F238E27FC236}">
                <a16:creationId xmlns:a16="http://schemas.microsoft.com/office/drawing/2014/main" id="{C6CE2330-7DB4-B460-090E-1C527436884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97871" y="291603"/>
            <a:ext cx="1099004" cy="666146"/>
          </a:xfrm>
          <a:prstGeom prst="rect">
            <a:avLst/>
          </a:prstGeom>
        </p:spPr>
      </p:pic>
      <p:pic>
        <p:nvPicPr>
          <p:cNvPr id="13" name="Picture 12" descr="A black background with white text&#10;&#10;Description automatically generated">
            <a:extLst>
              <a:ext uri="{FF2B5EF4-FFF2-40B4-BE49-F238E27FC236}">
                <a16:creationId xmlns:a16="http://schemas.microsoft.com/office/drawing/2014/main" id="{E49C5E48-1EA1-AF1D-F268-8BDCC1E8E3E3}"/>
              </a:ext>
            </a:extLst>
          </p:cNvPr>
          <p:cNvPicPr>
            <a:picLocks noChangeAspect="1"/>
          </p:cNvPicPr>
          <p:nvPr/>
        </p:nvPicPr>
        <p:blipFill>
          <a:blip r:embed="rId8"/>
          <a:stretch>
            <a:fillRect/>
          </a:stretch>
        </p:blipFill>
        <p:spPr>
          <a:xfrm>
            <a:off x="3811913" y="208391"/>
            <a:ext cx="2273205" cy="837523"/>
          </a:xfrm>
          <a:prstGeom prst="rect">
            <a:avLst/>
          </a:prstGeom>
        </p:spPr>
      </p:pic>
      <p:pic>
        <p:nvPicPr>
          <p:cNvPr id="8" name="Picture 7" descr="A blue triangle with a black background&#10;&#10;Description automatically generated">
            <a:extLst>
              <a:ext uri="{FF2B5EF4-FFF2-40B4-BE49-F238E27FC236}">
                <a16:creationId xmlns:a16="http://schemas.microsoft.com/office/drawing/2014/main" id="{9C24FEB0-2894-2C72-F0DB-45B73DC48DD3}"/>
              </a:ext>
            </a:extLst>
          </p:cNvPr>
          <p:cNvPicPr>
            <a:picLocks noChangeAspect="1"/>
          </p:cNvPicPr>
          <p:nvPr/>
        </p:nvPicPr>
        <p:blipFill rotWithShape="1">
          <a:blip r:embed="rId9"/>
          <a:srcRect t="23307" r="-3061" b="17343"/>
          <a:stretch/>
        </p:blipFill>
        <p:spPr>
          <a:xfrm>
            <a:off x="9218746" y="287432"/>
            <a:ext cx="2261275" cy="824676"/>
          </a:xfrm>
          <a:prstGeom prst="rect">
            <a:avLst/>
          </a:prstGeom>
        </p:spPr>
      </p:pic>
      <p:pic>
        <p:nvPicPr>
          <p:cNvPr id="10" name="Content Placeholder 11" descr="A diagram of a molecule&#10;&#10;Description automatically generated">
            <a:extLst>
              <a:ext uri="{FF2B5EF4-FFF2-40B4-BE49-F238E27FC236}">
                <a16:creationId xmlns:a16="http://schemas.microsoft.com/office/drawing/2014/main" id="{392F273E-D10E-6793-2E8E-1ADDD4453540}"/>
              </a:ext>
            </a:extLst>
          </p:cNvPr>
          <p:cNvPicPr>
            <a:picLocks noChangeAspect="1"/>
          </p:cNvPicPr>
          <p:nvPr/>
        </p:nvPicPr>
        <p:blipFill rotWithShape="1">
          <a:blip r:embed="rId10"/>
          <a:srcRect l="24756" t="526" r="26002"/>
          <a:stretch/>
        </p:blipFill>
        <p:spPr>
          <a:xfrm>
            <a:off x="2761659" y="3703558"/>
            <a:ext cx="1537172" cy="2284490"/>
          </a:xfrm>
          <a:prstGeom prst="rect">
            <a:avLst/>
          </a:prstGeom>
        </p:spPr>
      </p:pic>
      <p:sp>
        <p:nvSpPr>
          <p:cNvPr id="7" name="TextBox 6">
            <a:extLst>
              <a:ext uri="{FF2B5EF4-FFF2-40B4-BE49-F238E27FC236}">
                <a16:creationId xmlns:a16="http://schemas.microsoft.com/office/drawing/2014/main" id="{E4415A96-96AC-FB59-6E6A-29C22492D15F}"/>
              </a:ext>
            </a:extLst>
          </p:cNvPr>
          <p:cNvSpPr txBox="1"/>
          <p:nvPr/>
        </p:nvSpPr>
        <p:spPr>
          <a:xfrm>
            <a:off x="8211329" y="3353623"/>
            <a:ext cx="764953" cy="33855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600">
                <a:latin typeface="+mj-lt"/>
                <a:cs typeface="Arial"/>
              </a:rPr>
              <a:t>Stable</a:t>
            </a:r>
            <a:endParaRPr lang="en-US" sz="1600" err="1">
              <a:latin typeface="+mj-lt"/>
            </a:endParaRPr>
          </a:p>
        </p:txBody>
      </p:sp>
      <p:pic>
        <p:nvPicPr>
          <p:cNvPr id="12" name="Picture 11" descr="A model of a molecule&#10;&#10;Description automatically generated">
            <a:extLst>
              <a:ext uri="{FF2B5EF4-FFF2-40B4-BE49-F238E27FC236}">
                <a16:creationId xmlns:a16="http://schemas.microsoft.com/office/drawing/2014/main" id="{47E83731-6E66-24A4-89B6-EE155D748585}"/>
              </a:ext>
            </a:extLst>
          </p:cNvPr>
          <p:cNvPicPr>
            <a:picLocks noChangeAspect="1"/>
          </p:cNvPicPr>
          <p:nvPr/>
        </p:nvPicPr>
        <p:blipFill rotWithShape="1">
          <a:blip r:embed="rId11"/>
          <a:srcRect l="24236" r="24050" b="2550"/>
          <a:stretch/>
        </p:blipFill>
        <p:spPr>
          <a:xfrm rot="21480000">
            <a:off x="5371921" y="3708324"/>
            <a:ext cx="1685590" cy="2286346"/>
          </a:xfrm>
          <a:prstGeom prst="rect">
            <a:avLst/>
          </a:prstGeom>
        </p:spPr>
      </p:pic>
      <p:pic>
        <p:nvPicPr>
          <p:cNvPr id="14" name="Picture 13">
            <a:extLst>
              <a:ext uri="{FF2B5EF4-FFF2-40B4-BE49-F238E27FC236}">
                <a16:creationId xmlns:a16="http://schemas.microsoft.com/office/drawing/2014/main" id="{92712DFA-640A-41FF-75FF-5DDBCCA233F0}"/>
              </a:ext>
            </a:extLst>
          </p:cNvPr>
          <p:cNvPicPr>
            <a:picLocks noChangeAspect="1"/>
          </p:cNvPicPr>
          <p:nvPr/>
        </p:nvPicPr>
        <p:blipFill>
          <a:blip r:embed="rId12"/>
          <a:stretch>
            <a:fillRect/>
          </a:stretch>
        </p:blipFill>
        <p:spPr>
          <a:xfrm>
            <a:off x="3565155" y="3922221"/>
            <a:ext cx="736393" cy="748632"/>
          </a:xfrm>
          <a:prstGeom prst="rect">
            <a:avLst/>
          </a:prstGeom>
        </p:spPr>
      </p:pic>
      <p:sp>
        <p:nvSpPr>
          <p:cNvPr id="16" name="Arrow: Right 15">
            <a:extLst>
              <a:ext uri="{FF2B5EF4-FFF2-40B4-BE49-F238E27FC236}">
                <a16:creationId xmlns:a16="http://schemas.microsoft.com/office/drawing/2014/main" id="{BA11D99D-7ABD-AD60-ED63-E794F71DCB37}"/>
              </a:ext>
            </a:extLst>
          </p:cNvPr>
          <p:cNvSpPr/>
          <p:nvPr/>
        </p:nvSpPr>
        <p:spPr>
          <a:xfrm>
            <a:off x="4380605" y="4611851"/>
            <a:ext cx="978408" cy="48463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17" name="Arrow: Right 16">
            <a:extLst>
              <a:ext uri="{FF2B5EF4-FFF2-40B4-BE49-F238E27FC236}">
                <a16:creationId xmlns:a16="http://schemas.microsoft.com/office/drawing/2014/main" id="{A74E60E3-CE78-58C7-CBE1-D5A17DCF1793}"/>
              </a:ext>
            </a:extLst>
          </p:cNvPr>
          <p:cNvSpPr/>
          <p:nvPr/>
        </p:nvSpPr>
        <p:spPr>
          <a:xfrm rot="21000000">
            <a:off x="7313780" y="4255318"/>
            <a:ext cx="922482" cy="48463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15" name="TextBox 14">
            <a:extLst>
              <a:ext uri="{FF2B5EF4-FFF2-40B4-BE49-F238E27FC236}">
                <a16:creationId xmlns:a16="http://schemas.microsoft.com/office/drawing/2014/main" id="{9F921004-219F-AA0A-55B7-3B977C5E6B65}"/>
              </a:ext>
            </a:extLst>
          </p:cNvPr>
          <p:cNvSpPr txBox="1"/>
          <p:nvPr/>
        </p:nvSpPr>
        <p:spPr>
          <a:xfrm>
            <a:off x="2873229" y="3334623"/>
            <a:ext cx="1428596" cy="3693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a:latin typeface="+mj-lt"/>
                <a:cs typeface="Arial"/>
              </a:rPr>
              <a:t>Old material</a:t>
            </a:r>
          </a:p>
        </p:txBody>
      </p:sp>
      <p:sp>
        <p:nvSpPr>
          <p:cNvPr id="19" name="TextBox 18">
            <a:extLst>
              <a:ext uri="{FF2B5EF4-FFF2-40B4-BE49-F238E27FC236}">
                <a16:creationId xmlns:a16="http://schemas.microsoft.com/office/drawing/2014/main" id="{682E6445-D0C2-2323-FEB0-E0F44266E86C}"/>
              </a:ext>
            </a:extLst>
          </p:cNvPr>
          <p:cNvSpPr txBox="1"/>
          <p:nvPr/>
        </p:nvSpPr>
        <p:spPr>
          <a:xfrm>
            <a:off x="5536733" y="3334622"/>
            <a:ext cx="1531188" cy="3693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a:latin typeface="+mj-lt"/>
                <a:cs typeface="Arial"/>
              </a:rPr>
              <a:t>New material</a:t>
            </a:r>
          </a:p>
        </p:txBody>
      </p:sp>
      <p:sp>
        <p:nvSpPr>
          <p:cNvPr id="21" name="Arrow: Right 20">
            <a:extLst>
              <a:ext uri="{FF2B5EF4-FFF2-40B4-BE49-F238E27FC236}">
                <a16:creationId xmlns:a16="http://schemas.microsoft.com/office/drawing/2014/main" id="{198CFECD-B08B-E746-5D80-5C76286AA172}"/>
              </a:ext>
            </a:extLst>
          </p:cNvPr>
          <p:cNvSpPr/>
          <p:nvPr/>
        </p:nvSpPr>
        <p:spPr>
          <a:xfrm rot="600000">
            <a:off x="7313779" y="4940419"/>
            <a:ext cx="922482" cy="48463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sp>
        <p:nvSpPr>
          <p:cNvPr id="22" name="TextBox 21">
            <a:extLst>
              <a:ext uri="{FF2B5EF4-FFF2-40B4-BE49-F238E27FC236}">
                <a16:creationId xmlns:a16="http://schemas.microsoft.com/office/drawing/2014/main" id="{BF519A49-3C65-2FE1-F954-D5D5877F42CF}"/>
              </a:ext>
            </a:extLst>
          </p:cNvPr>
          <p:cNvSpPr txBox="1"/>
          <p:nvPr/>
        </p:nvSpPr>
        <p:spPr>
          <a:xfrm>
            <a:off x="8333063" y="4179658"/>
            <a:ext cx="518475" cy="33855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r>
              <a:rPr lang="en-US" sz="1600">
                <a:latin typeface="+mj-lt"/>
                <a:cs typeface="Arial"/>
              </a:rPr>
              <a:t>Yes</a:t>
            </a:r>
            <a:endParaRPr lang="en-US" sz="1600" err="1">
              <a:latin typeface="+mj-lt"/>
            </a:endParaRPr>
          </a:p>
        </p:txBody>
      </p:sp>
      <p:sp>
        <p:nvSpPr>
          <p:cNvPr id="23" name="TextBox 22">
            <a:extLst>
              <a:ext uri="{FF2B5EF4-FFF2-40B4-BE49-F238E27FC236}">
                <a16:creationId xmlns:a16="http://schemas.microsoft.com/office/drawing/2014/main" id="{FCDAD237-B1D3-1325-4084-75CAE1E213DB}"/>
              </a:ext>
            </a:extLst>
          </p:cNvPr>
          <p:cNvSpPr txBox="1"/>
          <p:nvPr/>
        </p:nvSpPr>
        <p:spPr>
          <a:xfrm>
            <a:off x="8368017" y="5096239"/>
            <a:ext cx="445956" cy="33855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r>
              <a:rPr lang="en-US" sz="1600">
                <a:latin typeface="+mj-lt"/>
                <a:cs typeface="Arial"/>
              </a:rPr>
              <a:t>No</a:t>
            </a:r>
          </a:p>
        </p:txBody>
      </p:sp>
    </p:spTree>
    <p:extLst>
      <p:ext uri="{BB962C8B-B14F-4D97-AF65-F5344CB8AC3E}">
        <p14:creationId xmlns:p14="http://schemas.microsoft.com/office/powerpoint/2010/main" val="25735017"/>
      </p:ext>
    </p:extLst>
  </p:cSld>
  <p:clrMapOvr>
    <a:masterClrMapping/>
  </p:clrMapOvr>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59E223-F036-CB56-A5B6-56E91FD795BA}"/>
              </a:ext>
            </a:extLst>
          </p:cNvPr>
          <p:cNvSpPr>
            <a:spLocks noGrp="1"/>
          </p:cNvSpPr>
          <p:nvPr>
            <p:ph type="sldNum" sz="quarter" idx="12"/>
          </p:nvPr>
        </p:nvSpPr>
        <p:spPr/>
        <p:txBody>
          <a:bodyPr/>
          <a:lstStyle/>
          <a:p>
            <a:fld id="{D701140D-C14F-41CA-99FC-0EF83E8DA40A}" type="slidenum">
              <a:rPr lang="fi-FI" sz="1800" smtClean="0"/>
              <a:t>2</a:t>
            </a:fld>
            <a:endParaRPr lang="fi-FI" sz="1800"/>
          </a:p>
        </p:txBody>
      </p:sp>
      <p:sp>
        <p:nvSpPr>
          <p:cNvPr id="5" name="Title 4">
            <a:extLst>
              <a:ext uri="{FF2B5EF4-FFF2-40B4-BE49-F238E27FC236}">
                <a16:creationId xmlns:a16="http://schemas.microsoft.com/office/drawing/2014/main" id="{929EB00B-D58E-0984-617E-087CD7BFF897}"/>
              </a:ext>
            </a:extLst>
          </p:cNvPr>
          <p:cNvSpPr>
            <a:spLocks noGrp="1"/>
          </p:cNvSpPr>
          <p:nvPr>
            <p:ph type="ctrTitle"/>
          </p:nvPr>
        </p:nvSpPr>
        <p:spPr>
          <a:xfrm>
            <a:off x="412647" y="3121224"/>
            <a:ext cx="11371365" cy="615553"/>
          </a:xfrm>
        </p:spPr>
        <p:txBody>
          <a:bodyPr/>
          <a:lstStyle/>
          <a:p>
            <a:pPr algn="l"/>
            <a:r>
              <a:rPr lang="en-GB" sz="4000" noProof="1"/>
              <a:t>Background &amp; Objectives</a:t>
            </a:r>
          </a:p>
        </p:txBody>
      </p:sp>
    </p:spTree>
    <p:extLst>
      <p:ext uri="{BB962C8B-B14F-4D97-AF65-F5344CB8AC3E}">
        <p14:creationId xmlns:p14="http://schemas.microsoft.com/office/powerpoint/2010/main" val="3743783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59E223-F036-CB56-A5B6-56E91FD795BA}"/>
              </a:ext>
            </a:extLst>
          </p:cNvPr>
          <p:cNvSpPr>
            <a:spLocks noGrp="1"/>
          </p:cNvSpPr>
          <p:nvPr>
            <p:ph type="sldNum" sz="quarter" idx="12"/>
          </p:nvPr>
        </p:nvSpPr>
        <p:spPr/>
        <p:txBody>
          <a:bodyPr/>
          <a:lstStyle/>
          <a:p>
            <a:fld id="{D701140D-C14F-41CA-99FC-0EF83E8DA40A}" type="slidenum">
              <a:rPr lang="fi-FI" sz="1800" smtClean="0"/>
              <a:t>3</a:t>
            </a:fld>
            <a:endParaRPr lang="fi-FI" sz="1800"/>
          </a:p>
        </p:txBody>
      </p:sp>
      <p:sp>
        <p:nvSpPr>
          <p:cNvPr id="2" name="Title 1">
            <a:extLst>
              <a:ext uri="{FF2B5EF4-FFF2-40B4-BE49-F238E27FC236}">
                <a16:creationId xmlns:a16="http://schemas.microsoft.com/office/drawing/2014/main" id="{A32A3956-21C1-465F-BC52-6AD7D6AA72B1}"/>
              </a:ext>
            </a:extLst>
          </p:cNvPr>
          <p:cNvSpPr>
            <a:spLocks noGrp="1"/>
          </p:cNvSpPr>
          <p:nvPr>
            <p:ph type="title"/>
          </p:nvPr>
        </p:nvSpPr>
        <p:spPr/>
        <p:txBody>
          <a:bodyPr/>
          <a:lstStyle/>
          <a:p>
            <a:r>
              <a:rPr lang="en-US"/>
              <a:t>Materials design &amp; problems</a:t>
            </a:r>
            <a:endParaRPr lang="en-US">
              <a:cs typeface="Arial"/>
            </a:endParaRPr>
          </a:p>
        </p:txBody>
      </p:sp>
      <p:sp>
        <p:nvSpPr>
          <p:cNvPr id="6" name="Text Placeholder 5">
            <a:extLst>
              <a:ext uri="{FF2B5EF4-FFF2-40B4-BE49-F238E27FC236}">
                <a16:creationId xmlns:a16="http://schemas.microsoft.com/office/drawing/2014/main" id="{04085E97-03A7-4629-AB42-C44EA17C237D}"/>
              </a:ext>
            </a:extLst>
          </p:cNvPr>
          <p:cNvSpPr>
            <a:spLocks noGrp="1"/>
          </p:cNvSpPr>
          <p:nvPr>
            <p:ph type="body" sz="quarter" idx="13"/>
          </p:nvPr>
        </p:nvSpPr>
        <p:spPr/>
        <p:txBody>
          <a:bodyPr/>
          <a:lstStyle/>
          <a:p>
            <a:pPr marL="285750" indent="-285750">
              <a:buFont typeface="Arial"/>
              <a:buChar char="•"/>
            </a:pPr>
            <a:r>
              <a:rPr lang="en-US" sz="1800" dirty="0">
                <a:latin typeface="+mj-lt"/>
              </a:rPr>
              <a:t>Materials design ⇒ modifying a material to obtain better functional properties</a:t>
            </a:r>
            <a:endParaRPr lang="en-US" sz="1800" dirty="0">
              <a:latin typeface="+mj-lt"/>
              <a:cs typeface="Arial"/>
            </a:endParaRPr>
          </a:p>
          <a:p>
            <a:pPr marL="285750" indent="-285750">
              <a:buFont typeface="Arial"/>
              <a:buChar char="•"/>
            </a:pPr>
            <a:endParaRPr lang="en-US" sz="1800">
              <a:cs typeface="Arial" panose="020B0604020202020204"/>
            </a:endParaRPr>
          </a:p>
          <a:p>
            <a:pPr marL="285750" indent="-285750">
              <a:buFont typeface="Arial"/>
              <a:buChar char="•"/>
            </a:pPr>
            <a:endParaRPr lang="en-US" sz="1800">
              <a:latin typeface="+mj-lt"/>
              <a:cs typeface="Arial" panose="020B0604020202020204"/>
            </a:endParaRPr>
          </a:p>
          <a:p>
            <a:pPr marL="285750" indent="-285750">
              <a:buFont typeface="Arial"/>
              <a:buChar char="•"/>
            </a:pPr>
            <a:endParaRPr lang="en-US" sz="1800">
              <a:latin typeface="+mj-lt"/>
              <a:cs typeface="Arial" panose="020B0604020202020204"/>
            </a:endParaRPr>
          </a:p>
          <a:p>
            <a:pPr marL="285750" indent="-285750">
              <a:buFont typeface="Arial"/>
              <a:buChar char="•"/>
            </a:pPr>
            <a:endParaRPr lang="en-US" sz="1800">
              <a:latin typeface="+mj-lt"/>
              <a:cs typeface="Arial" panose="020B0604020202020204"/>
            </a:endParaRPr>
          </a:p>
          <a:p>
            <a:pPr marL="285750" indent="-285750">
              <a:buFont typeface="Arial"/>
              <a:buChar char="•"/>
            </a:pPr>
            <a:endParaRPr lang="en-US" sz="1800">
              <a:latin typeface="+mj-lt"/>
              <a:cs typeface="Arial" panose="020B0604020202020204"/>
            </a:endParaRPr>
          </a:p>
          <a:p>
            <a:pPr marL="285750" indent="-285750">
              <a:buFont typeface="Arial"/>
              <a:buChar char="•"/>
            </a:pPr>
            <a:endParaRPr lang="en-US" sz="1800">
              <a:latin typeface="+mj-lt"/>
              <a:cs typeface="Arial" panose="020B0604020202020204"/>
            </a:endParaRPr>
          </a:p>
          <a:p>
            <a:pPr marL="285750" indent="-285750">
              <a:buFont typeface="Arial"/>
              <a:buChar char="•"/>
            </a:pPr>
            <a:r>
              <a:rPr lang="en-US" sz="1800" dirty="0">
                <a:latin typeface="+mj-lt"/>
                <a:cs typeface="Arial" panose="020B0604020202020204"/>
              </a:rPr>
              <a:t>Doping and alloying are approaches to design materials by substitution of atoms</a:t>
            </a:r>
            <a:endParaRPr lang="en-US" dirty="0"/>
          </a:p>
          <a:p>
            <a:pPr marL="285750" indent="-285750">
              <a:buFont typeface="Arial"/>
              <a:buChar char="•"/>
            </a:pPr>
            <a:r>
              <a:rPr lang="en-US" sz="1800" dirty="0">
                <a:latin typeface="+mj-lt"/>
              </a:rPr>
              <a:t>Problems: large number of ways to modify a material, and uncertainty about its properties</a:t>
            </a:r>
            <a:endParaRPr lang="en-US" sz="1800" dirty="0">
              <a:latin typeface="+mj-lt"/>
              <a:cs typeface="Arial" panose="020B0604020202020204"/>
            </a:endParaRPr>
          </a:p>
          <a:p>
            <a:pPr marL="457200" indent="-457200">
              <a:buFont typeface="Arial" panose="020B0604020202020204" pitchFamily="34" charset="0"/>
              <a:buChar char="•"/>
            </a:pPr>
            <a:endParaRPr lang="fi-FI" sz="1800">
              <a:latin typeface="+mj-lt"/>
              <a:cs typeface="Arial" panose="020B0604020202020204"/>
            </a:endParaRPr>
          </a:p>
          <a:p>
            <a:pPr marL="457200" indent="-457200">
              <a:buFont typeface="Arial" panose="020B0604020202020204" pitchFamily="34" charset="0"/>
              <a:buChar char="•"/>
            </a:pPr>
            <a:endParaRPr lang="en-US">
              <a:cs typeface="Arial" panose="020B0604020202020204"/>
            </a:endParaRPr>
          </a:p>
        </p:txBody>
      </p:sp>
      <p:grpSp>
        <p:nvGrpSpPr>
          <p:cNvPr id="5" name="Group 4">
            <a:extLst>
              <a:ext uri="{FF2B5EF4-FFF2-40B4-BE49-F238E27FC236}">
                <a16:creationId xmlns:a16="http://schemas.microsoft.com/office/drawing/2014/main" id="{E820554C-0551-DF50-B0EC-394D61155DE6}"/>
              </a:ext>
            </a:extLst>
          </p:cNvPr>
          <p:cNvGrpSpPr/>
          <p:nvPr/>
        </p:nvGrpSpPr>
        <p:grpSpPr>
          <a:xfrm>
            <a:off x="3840077" y="2130867"/>
            <a:ext cx="4510545" cy="1762675"/>
            <a:chOff x="3819105" y="2081931"/>
            <a:chExt cx="4510545" cy="1762675"/>
          </a:xfrm>
        </p:grpSpPr>
        <p:pic>
          <p:nvPicPr>
            <p:cNvPr id="8" name="Picture 7" descr="A blue and white molecule structure&#10;&#10;Description automatically generated">
              <a:extLst>
                <a:ext uri="{FF2B5EF4-FFF2-40B4-BE49-F238E27FC236}">
                  <a16:creationId xmlns:a16="http://schemas.microsoft.com/office/drawing/2014/main" id="{D5C35A21-5C28-9108-4805-09F29B104050}"/>
                </a:ext>
              </a:extLst>
            </p:cNvPr>
            <p:cNvPicPr>
              <a:picLocks noChangeAspect="1"/>
            </p:cNvPicPr>
            <p:nvPr/>
          </p:nvPicPr>
          <p:blipFill rotWithShape="1">
            <a:blip r:embed="rId4"/>
            <a:srcRect l="24571" t="15178" r="25143" b="14732"/>
            <a:stretch/>
          </p:blipFill>
          <p:spPr>
            <a:xfrm>
              <a:off x="6359348" y="2085257"/>
              <a:ext cx="1970302" cy="1759349"/>
            </a:xfrm>
            <a:prstGeom prst="rect">
              <a:avLst/>
            </a:prstGeom>
          </p:spPr>
        </p:pic>
        <p:pic>
          <p:nvPicPr>
            <p:cNvPr id="9" name="Picture 8">
              <a:extLst>
                <a:ext uri="{FF2B5EF4-FFF2-40B4-BE49-F238E27FC236}">
                  <a16:creationId xmlns:a16="http://schemas.microsoft.com/office/drawing/2014/main" id="{C03219D7-0A74-54E5-F2EF-9F52F15DC1E2}"/>
                </a:ext>
              </a:extLst>
            </p:cNvPr>
            <p:cNvPicPr>
              <a:picLocks noChangeAspect="1"/>
            </p:cNvPicPr>
            <p:nvPr/>
          </p:nvPicPr>
          <p:blipFill rotWithShape="1">
            <a:blip r:embed="rId5"/>
            <a:srcRect l="20213" t="8065" r="20922" b="8064"/>
            <a:stretch/>
          </p:blipFill>
          <p:spPr>
            <a:xfrm>
              <a:off x="3819105" y="2081931"/>
              <a:ext cx="1861012" cy="1752586"/>
            </a:xfrm>
            <a:prstGeom prst="rect">
              <a:avLst/>
            </a:prstGeom>
          </p:spPr>
        </p:pic>
        <p:sp>
          <p:nvSpPr>
            <p:cNvPr id="10" name="TextBox 9">
              <a:extLst>
                <a:ext uri="{FF2B5EF4-FFF2-40B4-BE49-F238E27FC236}">
                  <a16:creationId xmlns:a16="http://schemas.microsoft.com/office/drawing/2014/main" id="{99FEAC93-1C4E-909B-0444-0EC38CA71055}"/>
                </a:ext>
              </a:extLst>
            </p:cNvPr>
            <p:cNvSpPr txBox="1"/>
            <p:nvPr/>
          </p:nvSpPr>
          <p:spPr>
            <a:xfrm>
              <a:off x="5763316" y="2580833"/>
              <a:ext cx="595035" cy="584775"/>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algn="l"/>
              <a:r>
                <a:rPr lang="ja-JP" altLang="en-US" sz="3200">
                  <a:latin typeface="+mj-lt"/>
                  <a:ea typeface="ＭＳ Ｐゴシック"/>
                  <a:cs typeface="Arial"/>
                </a:rPr>
                <a:t>➤</a:t>
              </a:r>
              <a:endParaRPr lang="ja-JP" altLang="en-US" sz="2400">
                <a:latin typeface="+mj-lt"/>
                <a:ea typeface="ＭＳ Ｐゴシック"/>
                <a:cs typeface="Arial"/>
              </a:endParaRPr>
            </a:p>
          </p:txBody>
        </p:sp>
      </p:grpSp>
      <p:sp>
        <p:nvSpPr>
          <p:cNvPr id="7" name="TextBox 6">
            <a:extLst>
              <a:ext uri="{FF2B5EF4-FFF2-40B4-BE49-F238E27FC236}">
                <a16:creationId xmlns:a16="http://schemas.microsoft.com/office/drawing/2014/main" id="{96A9A11B-6B29-5873-6AAA-E2E54A3563C4}"/>
              </a:ext>
            </a:extLst>
          </p:cNvPr>
          <p:cNvSpPr txBox="1"/>
          <p:nvPr/>
        </p:nvSpPr>
        <p:spPr>
          <a:xfrm>
            <a:off x="8493853" y="2845266"/>
            <a:ext cx="1309013" cy="369332"/>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a:latin typeface="+mj-lt"/>
                <a:cs typeface="Arial"/>
              </a:rPr>
              <a:t>P doped Si</a:t>
            </a:r>
          </a:p>
        </p:txBody>
      </p:sp>
      <p:cxnSp>
        <p:nvCxnSpPr>
          <p:cNvPr id="12" name="Straight Arrow Connector 11">
            <a:extLst>
              <a:ext uri="{FF2B5EF4-FFF2-40B4-BE49-F238E27FC236}">
                <a16:creationId xmlns:a16="http://schemas.microsoft.com/office/drawing/2014/main" id="{EAB4FCA2-5451-0B96-98B9-CAFCD03403AE}"/>
              </a:ext>
            </a:extLst>
          </p:cNvPr>
          <p:cNvCxnSpPr/>
          <p:nvPr/>
        </p:nvCxnSpPr>
        <p:spPr>
          <a:xfrm flipH="1">
            <a:off x="7950491" y="2991899"/>
            <a:ext cx="574647" cy="11744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661435"/>
      </p:ext>
    </p:extLst>
  </p:cSld>
  <p:clrMapOvr>
    <a:masterClrMapping/>
  </p:clrMapOvr>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59E223-F036-CB56-A5B6-56E91FD795BA}"/>
              </a:ext>
            </a:extLst>
          </p:cNvPr>
          <p:cNvSpPr>
            <a:spLocks noGrp="1"/>
          </p:cNvSpPr>
          <p:nvPr>
            <p:ph type="sldNum" sz="quarter" idx="12"/>
          </p:nvPr>
        </p:nvSpPr>
        <p:spPr/>
        <p:txBody>
          <a:bodyPr/>
          <a:lstStyle/>
          <a:p>
            <a:fld id="{D701140D-C14F-41CA-99FC-0EF83E8DA40A}" type="slidenum">
              <a:rPr lang="fi-FI" sz="1800" dirty="0" smtClean="0"/>
              <a:t>4</a:t>
            </a:fld>
            <a:endParaRPr lang="fi-FI" sz="1800"/>
          </a:p>
        </p:txBody>
      </p:sp>
      <p:sp>
        <p:nvSpPr>
          <p:cNvPr id="7" name="Title 6">
            <a:extLst>
              <a:ext uri="{FF2B5EF4-FFF2-40B4-BE49-F238E27FC236}">
                <a16:creationId xmlns:a16="http://schemas.microsoft.com/office/drawing/2014/main" id="{0F7917F7-C929-487D-AE34-D58F4384692C}"/>
              </a:ext>
            </a:extLst>
          </p:cNvPr>
          <p:cNvSpPr>
            <a:spLocks noGrp="1"/>
          </p:cNvSpPr>
          <p:nvPr>
            <p:ph type="title"/>
          </p:nvPr>
        </p:nvSpPr>
        <p:spPr/>
        <p:txBody>
          <a:bodyPr/>
          <a:lstStyle/>
          <a:p>
            <a:r>
              <a:rPr lang="en-US"/>
              <a:t>Learning from 3D crystal structures</a:t>
            </a:r>
            <a:endParaRPr lang="en-US">
              <a:cs typeface="Arial"/>
            </a:endParaRPr>
          </a:p>
        </p:txBody>
      </p:sp>
      <p:sp>
        <p:nvSpPr>
          <p:cNvPr id="9" name="Content Placeholder 8">
            <a:extLst>
              <a:ext uri="{FF2B5EF4-FFF2-40B4-BE49-F238E27FC236}">
                <a16:creationId xmlns:a16="http://schemas.microsoft.com/office/drawing/2014/main" id="{5051D7AF-FC9F-4E16-A58C-C857E07C4F19}"/>
              </a:ext>
            </a:extLst>
          </p:cNvPr>
          <p:cNvSpPr>
            <a:spLocks noGrp="1"/>
          </p:cNvSpPr>
          <p:nvPr>
            <p:ph type="body" sz="quarter" idx="13"/>
          </p:nvPr>
        </p:nvSpPr>
        <p:spPr/>
        <p:txBody>
          <a:bodyPr/>
          <a:lstStyle/>
          <a:p>
            <a:pPr marL="285750" indent="-285750">
              <a:buFont typeface="Arial"/>
              <a:buChar char="•"/>
            </a:pPr>
            <a:r>
              <a:rPr lang="en-US" sz="1800">
                <a:latin typeface="+mj-lt"/>
              </a:rPr>
              <a:t>Transformer ML model + 3D crystal structures as input </a:t>
            </a:r>
            <a:endParaRPr lang="en-US"/>
          </a:p>
          <a:p>
            <a:r>
              <a:rPr lang="en-US" sz="1800">
                <a:latin typeface="+mj-lt"/>
              </a:rPr>
              <a:t>  + atoms masked similarly to text and images</a:t>
            </a:r>
            <a:endParaRPr lang="en-US" sz="1800">
              <a:latin typeface="+mj-lt"/>
              <a:cs typeface="Arial"/>
            </a:endParaRPr>
          </a:p>
          <a:p>
            <a:pPr marL="285750" indent="-285750">
              <a:buFont typeface="Arial" panose="020B0604020202020204" pitchFamily="34" charset="0"/>
              <a:buChar char="•"/>
            </a:pPr>
            <a:r>
              <a:rPr lang="en-US" sz="1800">
                <a:latin typeface="+mj-lt"/>
              </a:rPr>
              <a:t>Returning probabilities for elements ⇒ design of chemically feasible materials possible</a:t>
            </a:r>
            <a:endParaRPr lang="en-US" sz="1800">
              <a:latin typeface="+mj-lt"/>
              <a:cs typeface="Arial"/>
            </a:endParaRPr>
          </a:p>
          <a:p>
            <a:pPr marL="285750" indent="-285750" algn="l">
              <a:buFont typeface="Arial" panose="020B0604020202020204" pitchFamily="34" charset="0"/>
              <a:buChar char="•"/>
            </a:pPr>
            <a:endParaRPr lang="en-US" sz="1800">
              <a:latin typeface="+mj-lt"/>
              <a:cs typeface="Arial"/>
            </a:endParaRPr>
          </a:p>
          <a:p>
            <a:pPr marL="285750" indent="-285750" algn="l">
              <a:buFont typeface="Arial"/>
              <a:buChar char="•"/>
            </a:pPr>
            <a:endParaRPr lang="en-US" sz="1800">
              <a:latin typeface="+mj-lt"/>
              <a:cs typeface="Arial"/>
            </a:endParaRPr>
          </a:p>
          <a:p>
            <a:pPr marL="285750" indent="-285750" algn="l">
              <a:buFont typeface="Arial" panose="020B0604020202020204" pitchFamily="34" charset="0"/>
              <a:buChar char="•"/>
            </a:pPr>
            <a:endParaRPr lang="en-SE" sz="1800">
              <a:latin typeface="+mj-lt"/>
              <a:cs typeface="Arial"/>
            </a:endParaRPr>
          </a:p>
          <a:p>
            <a:endParaRPr lang="fi-FI" sz="1800"/>
          </a:p>
        </p:txBody>
      </p:sp>
      <p:grpSp>
        <p:nvGrpSpPr>
          <p:cNvPr id="3" name="Group 2">
            <a:extLst>
              <a:ext uri="{FF2B5EF4-FFF2-40B4-BE49-F238E27FC236}">
                <a16:creationId xmlns:a16="http://schemas.microsoft.com/office/drawing/2014/main" id="{D422DCD2-1EDC-2061-3DE0-ACCDCBAB9B25}"/>
              </a:ext>
            </a:extLst>
          </p:cNvPr>
          <p:cNvGrpSpPr/>
          <p:nvPr/>
        </p:nvGrpSpPr>
        <p:grpSpPr>
          <a:xfrm>
            <a:off x="1055687" y="2610977"/>
            <a:ext cx="9601200" cy="3263452"/>
            <a:chOff x="1055687" y="2851951"/>
            <a:chExt cx="9601200" cy="3263452"/>
          </a:xfrm>
        </p:grpSpPr>
        <p:pic>
          <p:nvPicPr>
            <p:cNvPr id="8" name="Picture 2">
              <a:extLst>
                <a:ext uri="{FF2B5EF4-FFF2-40B4-BE49-F238E27FC236}">
                  <a16:creationId xmlns:a16="http://schemas.microsoft.com/office/drawing/2014/main" id="{864D3DE7-694D-3565-E06F-13FE846476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637"/>
            <a:stretch/>
          </p:blipFill>
          <p:spPr bwMode="auto">
            <a:xfrm>
              <a:off x="1055687" y="2851951"/>
              <a:ext cx="9601200" cy="3263452"/>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
              <a:extLst>
                <a:ext uri="{FF2B5EF4-FFF2-40B4-BE49-F238E27FC236}">
                  <a16:creationId xmlns:a16="http://schemas.microsoft.com/office/drawing/2014/main" id="{86B8D03B-51F8-E906-6A52-4BB77349A8D1}"/>
                </a:ext>
              </a:extLst>
            </p:cNvPr>
            <p:cNvSpPr/>
            <p:nvPr/>
          </p:nvSpPr>
          <p:spPr>
            <a:xfrm>
              <a:off x="5803234" y="4299900"/>
              <a:ext cx="1269448" cy="601047"/>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latin typeface="+mj-lt"/>
              </a:endParaRPr>
            </a:p>
          </p:txBody>
        </p:sp>
      </p:grpSp>
    </p:spTree>
    <p:extLst>
      <p:ext uri="{BB962C8B-B14F-4D97-AF65-F5344CB8AC3E}">
        <p14:creationId xmlns:p14="http://schemas.microsoft.com/office/powerpoint/2010/main" val="3728707728"/>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59E223-F036-CB56-A5B6-56E91FD795BA}"/>
              </a:ext>
            </a:extLst>
          </p:cNvPr>
          <p:cNvSpPr>
            <a:spLocks noGrp="1"/>
          </p:cNvSpPr>
          <p:nvPr>
            <p:ph type="sldNum" sz="quarter" idx="12"/>
          </p:nvPr>
        </p:nvSpPr>
        <p:spPr/>
        <p:txBody>
          <a:bodyPr/>
          <a:lstStyle/>
          <a:p>
            <a:fld id="{D701140D-C14F-41CA-99FC-0EF83E8DA40A}" type="slidenum">
              <a:rPr lang="fi-FI" sz="1800" smtClean="0"/>
              <a:t>5</a:t>
            </a:fld>
            <a:endParaRPr lang="fi-FI" sz="1800"/>
          </a:p>
        </p:txBody>
      </p:sp>
      <p:sp>
        <p:nvSpPr>
          <p:cNvPr id="7" name="Title 2">
            <a:extLst>
              <a:ext uri="{FF2B5EF4-FFF2-40B4-BE49-F238E27FC236}">
                <a16:creationId xmlns:a16="http://schemas.microsoft.com/office/drawing/2014/main" id="{A8F60622-3A2A-4D21-94ED-8190D944D542}"/>
              </a:ext>
            </a:extLst>
          </p:cNvPr>
          <p:cNvSpPr>
            <a:spLocks noGrp="1"/>
          </p:cNvSpPr>
          <p:nvPr>
            <p:ph type="title"/>
          </p:nvPr>
        </p:nvSpPr>
        <p:spPr/>
        <p:txBody>
          <a:bodyPr/>
          <a:lstStyle/>
          <a:p>
            <a:r>
              <a:rPr lang="en-US"/>
              <a:t>Objectives</a:t>
            </a:r>
          </a:p>
        </p:txBody>
      </p:sp>
      <p:sp>
        <p:nvSpPr>
          <p:cNvPr id="6" name="Text Placeholder 5">
            <a:extLst>
              <a:ext uri="{FF2B5EF4-FFF2-40B4-BE49-F238E27FC236}">
                <a16:creationId xmlns:a16="http://schemas.microsoft.com/office/drawing/2014/main" id="{7803D66C-2616-43A4-BAEC-23443CB6CBF3}"/>
              </a:ext>
            </a:extLst>
          </p:cNvPr>
          <p:cNvSpPr>
            <a:spLocks noGrp="1"/>
          </p:cNvSpPr>
          <p:nvPr>
            <p:ph type="body" sz="quarter" idx="13"/>
          </p:nvPr>
        </p:nvSpPr>
        <p:spPr/>
        <p:txBody>
          <a:bodyPr/>
          <a:lstStyle/>
          <a:p>
            <a:pPr marL="285750" indent="-285750">
              <a:buFont typeface="Arial"/>
              <a:buChar char="•"/>
            </a:pPr>
            <a:r>
              <a:rPr lang="en-US" sz="1800">
                <a:latin typeface="+mj-lt"/>
              </a:rPr>
              <a:t>Can a transformer model be used to predict elements for masked atoms </a:t>
            </a:r>
            <a:endParaRPr lang="en-US">
              <a:latin typeface="+mj-lt"/>
            </a:endParaRPr>
          </a:p>
          <a:p>
            <a:r>
              <a:rPr lang="en-US" sz="1800">
                <a:latin typeface="+mj-lt"/>
              </a:rPr>
              <a:t>  at lattice sites in a unit cell?</a:t>
            </a:r>
            <a:endParaRPr lang="en-US">
              <a:cs typeface="Arial" panose="020B0604020202020204"/>
            </a:endParaRPr>
          </a:p>
          <a:p>
            <a:pPr marL="285750" indent="-285750">
              <a:buFont typeface="Arial"/>
              <a:buChar char="•"/>
            </a:pPr>
            <a:r>
              <a:rPr lang="en-US" sz="1800">
                <a:latin typeface="+mj-lt"/>
                <a:cs typeface="Arial"/>
              </a:rPr>
              <a:t>Is the model able to learn established chemical rules?</a:t>
            </a:r>
          </a:p>
          <a:p>
            <a:pPr marL="285750" indent="-285750">
              <a:buFont typeface="Arial"/>
              <a:buChar char="•"/>
            </a:pPr>
            <a:r>
              <a:rPr lang="en-US" sz="1800">
                <a:latin typeface="+mj-lt"/>
              </a:rPr>
              <a:t>Can a probability distribution of possible substitute elements be used for materials design?</a:t>
            </a:r>
            <a:endParaRPr lang="fi-FI" sz="1800">
              <a:latin typeface="+mj-lt"/>
              <a:cs typeface="Arial" panose="020B0604020202020204"/>
            </a:endParaRPr>
          </a:p>
          <a:p>
            <a:pPr marL="457200" indent="-457200">
              <a:buFont typeface="Arial" panose="020B0604020202020204" pitchFamily="34" charset="0"/>
              <a:buChar char="•"/>
            </a:pPr>
            <a:endParaRPr lang="en-US" sz="1800">
              <a:latin typeface="+mj-lt"/>
              <a:cs typeface="Arial"/>
            </a:endParaRPr>
          </a:p>
        </p:txBody>
      </p:sp>
      <p:pic>
        <p:nvPicPr>
          <p:cNvPr id="3" name="Graphic 2">
            <a:extLst>
              <a:ext uri="{FF2B5EF4-FFF2-40B4-BE49-F238E27FC236}">
                <a16:creationId xmlns:a16="http://schemas.microsoft.com/office/drawing/2014/main" id="{33DDB369-873D-ED05-E2CF-DCCD22245A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439056" y="3308412"/>
            <a:ext cx="5327062" cy="2872836"/>
          </a:xfrm>
          <a:prstGeom prst="rect">
            <a:avLst/>
          </a:prstGeom>
        </p:spPr>
      </p:pic>
    </p:spTree>
    <p:extLst>
      <p:ext uri="{BB962C8B-B14F-4D97-AF65-F5344CB8AC3E}">
        <p14:creationId xmlns:p14="http://schemas.microsoft.com/office/powerpoint/2010/main" val="3509559850"/>
      </p:ext>
    </p:extLst>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59E223-F036-CB56-A5B6-56E91FD795BA}"/>
              </a:ext>
            </a:extLst>
          </p:cNvPr>
          <p:cNvSpPr>
            <a:spLocks noGrp="1"/>
          </p:cNvSpPr>
          <p:nvPr>
            <p:ph type="sldNum" sz="quarter" idx="12"/>
          </p:nvPr>
        </p:nvSpPr>
        <p:spPr/>
        <p:txBody>
          <a:bodyPr/>
          <a:lstStyle/>
          <a:p>
            <a:fld id="{D701140D-C14F-41CA-99FC-0EF83E8DA40A}" type="slidenum">
              <a:rPr lang="fi-FI" sz="1800" smtClean="0"/>
              <a:t>6</a:t>
            </a:fld>
            <a:endParaRPr lang="fi-FI" sz="1800"/>
          </a:p>
        </p:txBody>
      </p:sp>
      <p:sp>
        <p:nvSpPr>
          <p:cNvPr id="5" name="Title 4">
            <a:extLst>
              <a:ext uri="{FF2B5EF4-FFF2-40B4-BE49-F238E27FC236}">
                <a16:creationId xmlns:a16="http://schemas.microsoft.com/office/drawing/2014/main" id="{929EB00B-D58E-0984-617E-087CD7BFF897}"/>
              </a:ext>
            </a:extLst>
          </p:cNvPr>
          <p:cNvSpPr>
            <a:spLocks noGrp="1"/>
          </p:cNvSpPr>
          <p:nvPr>
            <p:ph type="ctrTitle"/>
          </p:nvPr>
        </p:nvSpPr>
        <p:spPr>
          <a:xfrm>
            <a:off x="412647" y="3121224"/>
            <a:ext cx="11371365" cy="615553"/>
          </a:xfrm>
        </p:spPr>
        <p:txBody>
          <a:bodyPr/>
          <a:lstStyle/>
          <a:p>
            <a:pPr algn="l"/>
            <a:r>
              <a:rPr lang="en-GB" sz="4000" noProof="1"/>
              <a:t>Methods</a:t>
            </a:r>
          </a:p>
        </p:txBody>
      </p:sp>
    </p:spTree>
    <p:extLst>
      <p:ext uri="{BB962C8B-B14F-4D97-AF65-F5344CB8AC3E}">
        <p14:creationId xmlns:p14="http://schemas.microsoft.com/office/powerpoint/2010/main" val="2111211739"/>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59E223-F036-CB56-A5B6-56E91FD795BA}"/>
              </a:ext>
            </a:extLst>
          </p:cNvPr>
          <p:cNvSpPr>
            <a:spLocks noGrp="1"/>
          </p:cNvSpPr>
          <p:nvPr>
            <p:ph type="sldNum" sz="quarter" idx="12"/>
          </p:nvPr>
        </p:nvSpPr>
        <p:spPr/>
        <p:txBody>
          <a:bodyPr/>
          <a:lstStyle/>
          <a:p>
            <a:fld id="{D701140D-C14F-41CA-99FC-0EF83E8DA40A}" type="slidenum">
              <a:rPr lang="fi-FI" sz="1800" smtClean="0"/>
              <a:t>7</a:t>
            </a:fld>
            <a:endParaRPr lang="fi-FI" sz="1800"/>
          </a:p>
        </p:txBody>
      </p:sp>
      <p:sp>
        <p:nvSpPr>
          <p:cNvPr id="2" name="Title 1">
            <a:extLst>
              <a:ext uri="{FF2B5EF4-FFF2-40B4-BE49-F238E27FC236}">
                <a16:creationId xmlns:a16="http://schemas.microsoft.com/office/drawing/2014/main" id="{96276088-9A4D-41ED-4785-05CB9AA1494C}"/>
              </a:ext>
            </a:extLst>
          </p:cNvPr>
          <p:cNvSpPr>
            <a:spLocks noGrp="1"/>
          </p:cNvSpPr>
          <p:nvPr>
            <p:ph type="title"/>
          </p:nvPr>
        </p:nvSpPr>
        <p:spPr/>
        <p:txBody>
          <a:bodyPr/>
          <a:lstStyle/>
          <a:p>
            <a:r>
              <a:rPr lang="en-US">
                <a:cs typeface="Arial"/>
              </a:rPr>
              <a:t>Transformer model architecture</a:t>
            </a:r>
            <a:endParaRPr lang="en-US"/>
          </a:p>
        </p:txBody>
      </p:sp>
      <p:sp>
        <p:nvSpPr>
          <p:cNvPr id="7" name="Text Placeholder 6">
            <a:extLst>
              <a:ext uri="{FF2B5EF4-FFF2-40B4-BE49-F238E27FC236}">
                <a16:creationId xmlns:a16="http://schemas.microsoft.com/office/drawing/2014/main" id="{A66DE2D3-D4F5-4276-F473-22F1662E68EF}"/>
              </a:ext>
            </a:extLst>
          </p:cNvPr>
          <p:cNvSpPr>
            <a:spLocks noGrp="1"/>
          </p:cNvSpPr>
          <p:nvPr>
            <p:ph type="body" sz="quarter" idx="13"/>
          </p:nvPr>
        </p:nvSpPr>
        <p:spPr/>
        <p:txBody>
          <a:bodyPr/>
          <a:lstStyle/>
          <a:p>
            <a:pPr marL="285750" indent="-285750">
              <a:buFont typeface="Arial"/>
              <a:buChar char="•"/>
            </a:pPr>
            <a:r>
              <a:rPr lang="en-US" sz="1800">
                <a:cs typeface="Arial" panose="020B0604020202020204"/>
              </a:rPr>
              <a:t>The chosen model was developed for segmentation point clouds: Point cloud transformer (PCT)</a:t>
            </a:r>
            <a:endParaRPr lang="en-US">
              <a:cs typeface="Arial" panose="020B0604020202020204"/>
            </a:endParaRPr>
          </a:p>
          <a:p>
            <a:pPr marL="285750" indent="-285750">
              <a:buFont typeface="Arial"/>
              <a:buChar char="•"/>
            </a:pPr>
            <a:r>
              <a:rPr lang="en-US" sz="1800">
                <a:cs typeface="Arial" panose="020B0604020202020204"/>
              </a:rPr>
              <a:t>Receives coordinates for the points, and segments them into classes</a:t>
            </a:r>
          </a:p>
          <a:p>
            <a:pPr marL="285750" indent="-285750">
              <a:buFont typeface="Arial"/>
              <a:buChar char="•"/>
            </a:pPr>
            <a:r>
              <a:rPr lang="en-US" sz="1800">
                <a:cs typeface="Arial" panose="020B0604020202020204"/>
              </a:rPr>
              <a:t>Approximately 3.7M learnable parameters for our version of the model</a:t>
            </a:r>
          </a:p>
        </p:txBody>
      </p:sp>
      <p:pic>
        <p:nvPicPr>
          <p:cNvPr id="3074" name="Picture 2">
            <a:extLst>
              <a:ext uri="{FF2B5EF4-FFF2-40B4-BE49-F238E27FC236}">
                <a16:creationId xmlns:a16="http://schemas.microsoft.com/office/drawing/2014/main" id="{0BBFD7EF-D8DB-2EAE-FF40-C7DD6301CE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46844" y="3259850"/>
            <a:ext cx="7504265" cy="184195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5A95821-35FF-99D4-9F85-DB2AA9485D7C}"/>
              </a:ext>
            </a:extLst>
          </p:cNvPr>
          <p:cNvSpPr txBox="1"/>
          <p:nvPr/>
        </p:nvSpPr>
        <p:spPr>
          <a:xfrm>
            <a:off x="6913587" y="6209136"/>
            <a:ext cx="4665916" cy="338554"/>
          </a:xfrm>
          <a:prstGeom prst="rect">
            <a:avLst/>
          </a:prstGeom>
          <a:noFill/>
        </p:spPr>
        <p:txBody>
          <a:bodyPr wrap="square" lIns="91440" tIns="45720" rIns="91440" bIns="45720" anchor="t">
            <a:spAutoFit/>
          </a:bodyPr>
          <a:lstStyle/>
          <a:p>
            <a:pPr rtl="0">
              <a:spcBef>
                <a:spcPts val="0"/>
              </a:spcBef>
              <a:spcAft>
                <a:spcPts val="0"/>
              </a:spcAft>
            </a:pPr>
            <a:r>
              <a:rPr lang="da-DK" sz="1600" b="0" i="0" u="none" strike="noStrike">
                <a:solidFill>
                  <a:srgbClr val="000000"/>
                </a:solidFill>
                <a:effectLst/>
                <a:latin typeface="Arial"/>
                <a:cs typeface="Arial"/>
              </a:rPr>
              <a:t>Guo et al., </a:t>
            </a:r>
            <a:r>
              <a:rPr lang="da-DK" sz="1600" b="0" i="0" u="sng" strike="noStrike">
                <a:solidFill>
                  <a:srgbClr val="3D4594"/>
                </a:solidFill>
                <a:effectLst/>
                <a:latin typeface="Arial"/>
                <a:cs typeface="Arial"/>
                <a:hlinkClick r:id="rId5"/>
              </a:rPr>
              <a:t>https://arxiv.org/pdf/2012.09688.pdf</a:t>
            </a:r>
            <a:r>
              <a:rPr lang="da-DK" sz="1600" b="0" i="0" u="none" strike="noStrike">
                <a:solidFill>
                  <a:srgbClr val="FFFFFF"/>
                </a:solidFill>
                <a:effectLst/>
                <a:latin typeface="Arial"/>
                <a:cs typeface="Arial"/>
              </a:rPr>
              <a:t> </a:t>
            </a:r>
            <a:endParaRPr lang="da-DK" sz="1600" b="0">
              <a:effectLst/>
              <a:latin typeface="Arial"/>
              <a:cs typeface="Arial"/>
            </a:endParaRPr>
          </a:p>
        </p:txBody>
      </p:sp>
      <p:pic>
        <p:nvPicPr>
          <p:cNvPr id="3" name="Picture 2">
            <a:extLst>
              <a:ext uri="{FF2B5EF4-FFF2-40B4-BE49-F238E27FC236}">
                <a16:creationId xmlns:a16="http://schemas.microsoft.com/office/drawing/2014/main" id="{833FA3A1-A402-B6DF-CA6F-CC8A358761D6}"/>
              </a:ext>
            </a:extLst>
          </p:cNvPr>
          <p:cNvPicPr>
            <a:picLocks noChangeAspect="1"/>
          </p:cNvPicPr>
          <p:nvPr/>
        </p:nvPicPr>
        <p:blipFill rotWithShape="1">
          <a:blip r:embed="rId6">
            <a:extLst>
              <a:ext uri="{28A0092B-C50C-407E-A947-70E740481C1C}">
                <a14:useLocalDpi xmlns:a14="http://schemas.microsoft.com/office/drawing/2010/main" val="0"/>
              </a:ext>
            </a:extLst>
          </a:blip>
          <a:srcRect r="75681" b="1340"/>
          <a:stretch/>
        </p:blipFill>
        <p:spPr>
          <a:xfrm>
            <a:off x="3263819" y="5343659"/>
            <a:ext cx="2290581" cy="507393"/>
          </a:xfrm>
          <a:prstGeom prst="rect">
            <a:avLst/>
          </a:prstGeom>
        </p:spPr>
      </p:pic>
      <p:pic>
        <p:nvPicPr>
          <p:cNvPr id="9" name="Picture 8">
            <a:extLst>
              <a:ext uri="{FF2B5EF4-FFF2-40B4-BE49-F238E27FC236}">
                <a16:creationId xmlns:a16="http://schemas.microsoft.com/office/drawing/2014/main" id="{BBDDF7A7-55C8-4760-E740-9A9E12DA965A}"/>
              </a:ext>
            </a:extLst>
          </p:cNvPr>
          <p:cNvPicPr>
            <a:picLocks noChangeAspect="1"/>
          </p:cNvPicPr>
          <p:nvPr/>
        </p:nvPicPr>
        <p:blipFill rotWithShape="1">
          <a:blip r:embed="rId6">
            <a:extLst>
              <a:ext uri="{28A0092B-C50C-407E-A947-70E740481C1C}">
                <a14:useLocalDpi xmlns:a14="http://schemas.microsoft.com/office/drawing/2010/main" val="0"/>
              </a:ext>
            </a:extLst>
          </a:blip>
          <a:srcRect l="76990" b="3579"/>
          <a:stretch/>
        </p:blipFill>
        <p:spPr>
          <a:xfrm>
            <a:off x="5554400" y="5349030"/>
            <a:ext cx="2167362" cy="495878"/>
          </a:xfrm>
          <a:prstGeom prst="rect">
            <a:avLst/>
          </a:prstGeom>
        </p:spPr>
      </p:pic>
    </p:spTree>
    <p:extLst>
      <p:ext uri="{BB962C8B-B14F-4D97-AF65-F5344CB8AC3E}">
        <p14:creationId xmlns:p14="http://schemas.microsoft.com/office/powerpoint/2010/main" val="1538026373"/>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7FE3CC-C97D-6DAE-9322-0E03D2EAC99A}"/>
              </a:ext>
            </a:extLst>
          </p:cNvPr>
          <p:cNvSpPr>
            <a:spLocks noGrp="1"/>
          </p:cNvSpPr>
          <p:nvPr>
            <p:ph type="title"/>
          </p:nvPr>
        </p:nvSpPr>
        <p:spPr/>
        <p:txBody>
          <a:bodyPr/>
          <a:lstStyle/>
          <a:p>
            <a:r>
              <a:rPr lang="en-US">
                <a:cs typeface="Arial"/>
              </a:rPr>
              <a:t>Descriptors for materials</a:t>
            </a:r>
            <a:endParaRPr lang="en-US"/>
          </a:p>
        </p:txBody>
      </p:sp>
      <p:pic>
        <p:nvPicPr>
          <p:cNvPr id="19" name="Content Placeholder 18">
            <a:extLst>
              <a:ext uri="{FF2B5EF4-FFF2-40B4-BE49-F238E27FC236}">
                <a16:creationId xmlns:a16="http://schemas.microsoft.com/office/drawing/2014/main" id="{8A87AFB1-DBCC-16DB-6B2B-0BB05DBA98DF}"/>
              </a:ext>
            </a:extLst>
          </p:cNvPr>
          <p:cNvPicPr>
            <a:picLocks noGrp="1" noChangeAspect="1"/>
          </p:cNvPicPr>
          <p:nvPr>
            <p:ph sz="half" idx="2"/>
          </p:nvPr>
        </p:nvPicPr>
        <p:blipFill>
          <a:blip r:embed="rId4"/>
          <a:stretch>
            <a:fillRect/>
          </a:stretch>
        </p:blipFill>
        <p:spPr>
          <a:xfrm>
            <a:off x="4013223" y="1962985"/>
            <a:ext cx="3467649" cy="3179180"/>
          </a:xfrm>
        </p:spPr>
      </p:pic>
      <p:sp>
        <p:nvSpPr>
          <p:cNvPr id="4" name="Slide Number Placeholder 3">
            <a:extLst>
              <a:ext uri="{FF2B5EF4-FFF2-40B4-BE49-F238E27FC236}">
                <a16:creationId xmlns:a16="http://schemas.microsoft.com/office/drawing/2014/main" id="{F659E223-F036-CB56-A5B6-56E91FD795BA}"/>
              </a:ext>
            </a:extLst>
          </p:cNvPr>
          <p:cNvSpPr>
            <a:spLocks noGrp="1"/>
          </p:cNvSpPr>
          <p:nvPr>
            <p:ph type="sldNum" sz="quarter" idx="12"/>
          </p:nvPr>
        </p:nvSpPr>
        <p:spPr/>
        <p:txBody>
          <a:bodyPr/>
          <a:lstStyle/>
          <a:p>
            <a:fld id="{D701140D-C14F-41CA-99FC-0EF83E8DA40A}" type="slidenum">
              <a:rPr lang="fi-FI" sz="1800" smtClean="0"/>
              <a:t>8</a:t>
            </a:fld>
            <a:endParaRPr lang="fi-FI" sz="1800"/>
          </a:p>
        </p:txBody>
      </p:sp>
      <p:sp>
        <p:nvSpPr>
          <p:cNvPr id="7" name="TextBox 6">
            <a:extLst>
              <a:ext uri="{FF2B5EF4-FFF2-40B4-BE49-F238E27FC236}">
                <a16:creationId xmlns:a16="http://schemas.microsoft.com/office/drawing/2014/main" id="{3D95A5C7-7961-4B10-7EF2-F4F59DAA980B}"/>
              </a:ext>
            </a:extLst>
          </p:cNvPr>
          <p:cNvSpPr txBox="1"/>
          <p:nvPr/>
        </p:nvSpPr>
        <p:spPr>
          <a:xfrm>
            <a:off x="4526959" y="1487370"/>
            <a:ext cx="2882178" cy="369332"/>
          </a:xfrm>
          <a:prstGeom prst="rect">
            <a:avLst/>
          </a:prstGeom>
          <a:noFill/>
        </p:spPr>
        <p:txBody>
          <a:bodyPr wrap="square" lIns="91440" tIns="45720" rIns="91440" bIns="45720" rtlCol="0" anchor="t">
            <a:spAutoFit/>
          </a:bodyPr>
          <a:lstStyle/>
          <a:p>
            <a:r>
              <a:rPr lang="en-US">
                <a:latin typeface="+mj-lt"/>
              </a:rPr>
              <a:t>Voronoi tessellation [1]</a:t>
            </a:r>
            <a:endParaRPr lang="en-US">
              <a:latin typeface="+mj-lt"/>
              <a:cs typeface="Arial"/>
            </a:endParaRPr>
          </a:p>
        </p:txBody>
      </p:sp>
      <p:sp>
        <p:nvSpPr>
          <p:cNvPr id="8" name="TextBox 7">
            <a:extLst>
              <a:ext uri="{FF2B5EF4-FFF2-40B4-BE49-F238E27FC236}">
                <a16:creationId xmlns:a16="http://schemas.microsoft.com/office/drawing/2014/main" id="{3E9735DD-B806-F1BA-968C-C2176B27E67D}"/>
              </a:ext>
            </a:extLst>
          </p:cNvPr>
          <p:cNvSpPr txBox="1"/>
          <p:nvPr/>
        </p:nvSpPr>
        <p:spPr>
          <a:xfrm>
            <a:off x="8722122" y="1487821"/>
            <a:ext cx="2323744" cy="369332"/>
          </a:xfrm>
          <a:prstGeom prst="rect">
            <a:avLst/>
          </a:prstGeom>
          <a:noFill/>
        </p:spPr>
        <p:txBody>
          <a:bodyPr wrap="square" lIns="91440" tIns="45720" rIns="91440" bIns="45720" rtlCol="0" anchor="t">
            <a:spAutoFit/>
          </a:bodyPr>
          <a:lstStyle/>
          <a:p>
            <a:r>
              <a:rPr lang="en-US">
                <a:latin typeface="+mj-lt"/>
              </a:rPr>
              <a:t>Coulomb matrix [2]</a:t>
            </a:r>
            <a:endParaRPr lang="en-US">
              <a:latin typeface="+mj-lt"/>
              <a:cs typeface="Arial"/>
            </a:endParaRPr>
          </a:p>
        </p:txBody>
      </p:sp>
      <p:sp>
        <p:nvSpPr>
          <p:cNvPr id="2" name="TextBox 1">
            <a:extLst>
              <a:ext uri="{FF2B5EF4-FFF2-40B4-BE49-F238E27FC236}">
                <a16:creationId xmlns:a16="http://schemas.microsoft.com/office/drawing/2014/main" id="{3E371B5B-78AC-6834-1B0C-9DAC1C8F1A0D}"/>
              </a:ext>
            </a:extLst>
          </p:cNvPr>
          <p:cNvSpPr txBox="1"/>
          <p:nvPr/>
        </p:nvSpPr>
        <p:spPr>
          <a:xfrm>
            <a:off x="1599212" y="1490444"/>
            <a:ext cx="1446683" cy="369332"/>
          </a:xfrm>
          <a:prstGeom prst="rect">
            <a:avLst/>
          </a:prstGeom>
          <a:noFill/>
        </p:spPr>
        <p:txBody>
          <a:bodyPr wrap="square" lIns="91440" tIns="45720" rIns="91440" bIns="45720" rtlCol="0" anchor="t">
            <a:spAutoFit/>
          </a:bodyPr>
          <a:lstStyle/>
          <a:p>
            <a:r>
              <a:rPr lang="en-US">
                <a:latin typeface="+mj-lt"/>
                <a:cs typeface="Arial"/>
              </a:rPr>
              <a:t>Point cloud</a:t>
            </a:r>
          </a:p>
        </p:txBody>
      </p:sp>
      <p:pic>
        <p:nvPicPr>
          <p:cNvPr id="12" name="Content Placeholder 11" descr="A diagram of a molecule&#10;&#10;Description automatically generated">
            <a:extLst>
              <a:ext uri="{FF2B5EF4-FFF2-40B4-BE49-F238E27FC236}">
                <a16:creationId xmlns:a16="http://schemas.microsoft.com/office/drawing/2014/main" id="{1E69232F-E1E8-4953-7A31-BAA94EB403AD}"/>
              </a:ext>
            </a:extLst>
          </p:cNvPr>
          <p:cNvPicPr>
            <a:picLocks noGrp="1" noChangeAspect="1"/>
          </p:cNvPicPr>
          <p:nvPr>
            <p:ph sz="half" idx="1"/>
          </p:nvPr>
        </p:nvPicPr>
        <p:blipFill rotWithShape="1">
          <a:blip r:embed="rId5"/>
          <a:srcRect l="24756" t="526" r="26002"/>
          <a:stretch/>
        </p:blipFill>
        <p:spPr>
          <a:xfrm>
            <a:off x="947203" y="1960390"/>
            <a:ext cx="2366013" cy="3420805"/>
          </a:xfrm>
        </p:spPr>
      </p:pic>
      <p:sp>
        <p:nvSpPr>
          <p:cNvPr id="13" name="TextBox 12">
            <a:extLst>
              <a:ext uri="{FF2B5EF4-FFF2-40B4-BE49-F238E27FC236}">
                <a16:creationId xmlns:a16="http://schemas.microsoft.com/office/drawing/2014/main" id="{113C7E9E-82CA-42C0-FC69-D032D9756535}"/>
              </a:ext>
            </a:extLst>
          </p:cNvPr>
          <p:cNvSpPr txBox="1"/>
          <p:nvPr/>
        </p:nvSpPr>
        <p:spPr>
          <a:xfrm>
            <a:off x="1736911" y="5378823"/>
            <a:ext cx="788999" cy="33855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sz="1600">
                <a:solidFill>
                  <a:schemeClr val="accent3">
                    <a:lumMod val="75000"/>
                  </a:schemeClr>
                </a:solidFill>
                <a:latin typeface="+mj-lt"/>
                <a:cs typeface="Arial"/>
              </a:rPr>
              <a:t>Ac</a:t>
            </a:r>
            <a:r>
              <a:rPr lang="en-US" sz="1600">
                <a:solidFill>
                  <a:schemeClr val="accent2">
                    <a:lumMod val="50000"/>
                  </a:schemeClr>
                </a:solidFill>
                <a:latin typeface="+mj-lt"/>
                <a:cs typeface="Arial"/>
              </a:rPr>
              <a:t>Br</a:t>
            </a:r>
            <a:r>
              <a:rPr lang="en-US" sz="1600">
                <a:solidFill>
                  <a:srgbClr val="FF0000"/>
                </a:solidFill>
                <a:latin typeface="+mj-lt"/>
                <a:cs typeface="Arial"/>
              </a:rPr>
              <a:t>O</a:t>
            </a:r>
          </a:p>
        </p:txBody>
      </p:sp>
      <p:sp>
        <p:nvSpPr>
          <p:cNvPr id="14" name="TextBox 13">
            <a:extLst>
              <a:ext uri="{FF2B5EF4-FFF2-40B4-BE49-F238E27FC236}">
                <a16:creationId xmlns:a16="http://schemas.microsoft.com/office/drawing/2014/main" id="{431F79B7-8070-9216-1F47-53843770AB3E}"/>
              </a:ext>
            </a:extLst>
          </p:cNvPr>
          <p:cNvSpPr txBox="1"/>
          <p:nvPr/>
        </p:nvSpPr>
        <p:spPr>
          <a:xfrm>
            <a:off x="4101353" y="5221941"/>
            <a:ext cx="3300968" cy="646331"/>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r>
              <a:rPr lang="en-US">
                <a:latin typeface="+mj-lt"/>
                <a:cs typeface="Arial"/>
              </a:rPr>
              <a:t>Using features of Voronoi cells</a:t>
            </a:r>
          </a:p>
          <a:p>
            <a:pPr algn="ctr"/>
            <a:r>
              <a:rPr lang="en-US">
                <a:latin typeface="+mj-lt"/>
                <a:cs typeface="Arial"/>
              </a:rPr>
              <a:t>instead of coordinates</a:t>
            </a:r>
          </a:p>
        </p:txBody>
      </p:sp>
      <p:sp>
        <p:nvSpPr>
          <p:cNvPr id="16" name="TextBox 15">
            <a:extLst>
              <a:ext uri="{FF2B5EF4-FFF2-40B4-BE49-F238E27FC236}">
                <a16:creationId xmlns:a16="http://schemas.microsoft.com/office/drawing/2014/main" id="{E7304CAB-ED94-63EE-ED5F-D260D02B089D}"/>
              </a:ext>
            </a:extLst>
          </p:cNvPr>
          <p:cNvSpPr txBox="1"/>
          <p:nvPr/>
        </p:nvSpPr>
        <p:spPr>
          <a:xfrm>
            <a:off x="7258868" y="6085871"/>
            <a:ext cx="4308729" cy="584775"/>
          </a:xfrm>
          <a:prstGeom prst="rect">
            <a:avLst/>
          </a:prstGeom>
          <a:noFill/>
        </p:spPr>
        <p:txBody>
          <a:bodyPr wrap="square" lIns="91440" tIns="45720" rIns="91440" bIns="45720" anchor="t">
            <a:spAutoFit/>
          </a:bodyPr>
          <a:lstStyle/>
          <a:p>
            <a:r>
              <a:rPr lang="da-DK" sz="1600">
                <a:solidFill>
                  <a:srgbClr val="000000"/>
                </a:solidFill>
                <a:latin typeface="Arial"/>
                <a:cs typeface="Arial"/>
              </a:rPr>
              <a:t>[1] </a:t>
            </a:r>
            <a:r>
              <a:rPr lang="da-DK" sz="1600" err="1">
                <a:solidFill>
                  <a:srgbClr val="000000"/>
                </a:solidFill>
                <a:latin typeface="Arial"/>
                <a:cs typeface="Arial"/>
              </a:rPr>
              <a:t>Voro</a:t>
            </a:r>
            <a:r>
              <a:rPr lang="da-DK" sz="1600">
                <a:solidFill>
                  <a:srgbClr val="000000"/>
                </a:solidFill>
                <a:latin typeface="Arial"/>
                <a:cs typeface="Arial"/>
              </a:rPr>
              <a:t>++: </a:t>
            </a:r>
            <a:r>
              <a:rPr lang="da-DK" sz="1600">
                <a:solidFill>
                  <a:srgbClr val="000000"/>
                </a:solidFill>
                <a:ea typeface="+mn-lt"/>
                <a:cs typeface="+mn-lt"/>
                <a:hlinkClick r:id="rId6"/>
              </a:rPr>
              <a:t>https://math.lbl.gov/voro++/</a:t>
            </a:r>
            <a:r>
              <a:rPr lang="da-DK" sz="1600">
                <a:solidFill>
                  <a:srgbClr val="000000"/>
                </a:solidFill>
                <a:ea typeface="+mn-lt"/>
                <a:cs typeface="+mn-lt"/>
              </a:rPr>
              <a:t> </a:t>
            </a:r>
            <a:endParaRPr lang="da-DK" sz="1600">
              <a:solidFill>
                <a:srgbClr val="000000"/>
              </a:solidFill>
              <a:latin typeface="Arial"/>
              <a:cs typeface="Arial"/>
            </a:endParaRPr>
          </a:p>
          <a:p>
            <a:r>
              <a:rPr lang="da-DK" sz="1600">
                <a:solidFill>
                  <a:srgbClr val="000000"/>
                </a:solidFill>
                <a:latin typeface="Arial"/>
                <a:cs typeface="Arial"/>
              </a:rPr>
              <a:t>[2] </a:t>
            </a:r>
            <a:r>
              <a:rPr lang="da-DK" sz="1600" err="1">
                <a:solidFill>
                  <a:srgbClr val="000000"/>
                </a:solidFill>
                <a:latin typeface="Arial"/>
                <a:cs typeface="Arial"/>
              </a:rPr>
              <a:t>DScribe</a:t>
            </a:r>
            <a:r>
              <a:rPr lang="da-DK" sz="1600">
                <a:solidFill>
                  <a:srgbClr val="000000"/>
                </a:solidFill>
                <a:latin typeface="Arial"/>
                <a:cs typeface="Arial"/>
              </a:rPr>
              <a:t>: </a:t>
            </a:r>
            <a:r>
              <a:rPr lang="da-DK" sz="1600">
                <a:solidFill>
                  <a:srgbClr val="000000"/>
                </a:solidFill>
                <a:ea typeface="+mn-lt"/>
                <a:cs typeface="+mn-lt"/>
                <a:hlinkClick r:id="rId7"/>
              </a:rPr>
              <a:t>https://singroup.github.io/dscribe/</a:t>
            </a:r>
          </a:p>
        </p:txBody>
      </p:sp>
      <p:pic>
        <p:nvPicPr>
          <p:cNvPr id="9" name="Content Placeholder 8" descr="A colorful squares with numbers&#10;&#10;Description automatically generated">
            <a:extLst>
              <a:ext uri="{FF2B5EF4-FFF2-40B4-BE49-F238E27FC236}">
                <a16:creationId xmlns:a16="http://schemas.microsoft.com/office/drawing/2014/main" id="{C6285099-B3B3-32D1-9F84-E578BF7CC8AB}"/>
              </a:ext>
            </a:extLst>
          </p:cNvPr>
          <p:cNvPicPr>
            <a:picLocks noGrp="1" noChangeAspect="1"/>
          </p:cNvPicPr>
          <p:nvPr>
            <p:ph sz="half" idx="13"/>
          </p:nvPr>
        </p:nvPicPr>
        <p:blipFill>
          <a:blip r:embed="rId8"/>
          <a:stretch>
            <a:fillRect/>
          </a:stretch>
        </p:blipFill>
        <p:spPr>
          <a:xfrm>
            <a:off x="7665006" y="1879196"/>
            <a:ext cx="4098099" cy="3060527"/>
          </a:xfrm>
        </p:spPr>
      </p:pic>
    </p:spTree>
    <p:extLst>
      <p:ext uri="{BB962C8B-B14F-4D97-AF65-F5344CB8AC3E}">
        <p14:creationId xmlns:p14="http://schemas.microsoft.com/office/powerpoint/2010/main" val="4243807452"/>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659E223-F036-CB56-A5B6-56E91FD795BA}"/>
              </a:ext>
            </a:extLst>
          </p:cNvPr>
          <p:cNvSpPr>
            <a:spLocks noGrp="1"/>
          </p:cNvSpPr>
          <p:nvPr>
            <p:ph type="sldNum" sz="quarter" idx="12"/>
          </p:nvPr>
        </p:nvSpPr>
        <p:spPr/>
        <p:txBody>
          <a:bodyPr/>
          <a:lstStyle/>
          <a:p>
            <a:fld id="{D701140D-C14F-41CA-99FC-0EF83E8DA40A}" type="slidenum">
              <a:rPr lang="fi-FI" sz="1800" smtClean="0"/>
              <a:t>9</a:t>
            </a:fld>
            <a:endParaRPr lang="fi-FI" sz="1800"/>
          </a:p>
        </p:txBody>
      </p:sp>
      <p:sp>
        <p:nvSpPr>
          <p:cNvPr id="3" name="Title 2">
            <a:extLst>
              <a:ext uri="{FF2B5EF4-FFF2-40B4-BE49-F238E27FC236}">
                <a16:creationId xmlns:a16="http://schemas.microsoft.com/office/drawing/2014/main" id="{0A8027A9-7C33-9A03-4970-59BA4FB5C32D}"/>
              </a:ext>
            </a:extLst>
          </p:cNvPr>
          <p:cNvSpPr>
            <a:spLocks noGrp="1"/>
          </p:cNvSpPr>
          <p:nvPr>
            <p:ph type="title"/>
          </p:nvPr>
        </p:nvSpPr>
        <p:spPr/>
        <p:txBody>
          <a:bodyPr/>
          <a:lstStyle/>
          <a:p>
            <a:r>
              <a:rPr lang="en-US">
                <a:cs typeface="Arial"/>
              </a:rPr>
              <a:t>Adapting PCT to learn 3D crystal structures</a:t>
            </a:r>
          </a:p>
        </p:txBody>
      </p:sp>
      <p:sp>
        <p:nvSpPr>
          <p:cNvPr id="7" name="Text Placeholder 6">
            <a:extLst>
              <a:ext uri="{FF2B5EF4-FFF2-40B4-BE49-F238E27FC236}">
                <a16:creationId xmlns:a16="http://schemas.microsoft.com/office/drawing/2014/main" id="{0731B945-0C86-05FB-6EB4-AAA750F48864}"/>
              </a:ext>
            </a:extLst>
          </p:cNvPr>
          <p:cNvSpPr>
            <a:spLocks noGrp="1"/>
          </p:cNvSpPr>
          <p:nvPr>
            <p:ph type="body" sz="quarter" idx="13"/>
          </p:nvPr>
        </p:nvSpPr>
        <p:spPr/>
        <p:txBody>
          <a:bodyPr/>
          <a:lstStyle/>
          <a:p>
            <a:pPr marL="285750" indent="-285750">
              <a:buFont typeface="Arial"/>
              <a:buChar char="•"/>
            </a:pPr>
            <a:r>
              <a:rPr lang="en-US" sz="1800">
                <a:cs typeface="Arial"/>
              </a:rPr>
              <a:t>Separate atom site position (x, y, z) and element information (Z)</a:t>
            </a:r>
          </a:p>
          <a:p>
            <a:pPr marL="285750" indent="-285750">
              <a:buFont typeface="Arial"/>
              <a:buChar char="•"/>
            </a:pPr>
            <a:r>
              <a:rPr lang="en-US" sz="1800">
                <a:cs typeface="Arial"/>
              </a:rPr>
              <a:t>Simple fully-connected MLP with size [3:128:128] for positional encoding</a:t>
            </a:r>
          </a:p>
          <a:p>
            <a:pPr marL="285750" indent="-285750">
              <a:buFont typeface="Arial"/>
              <a:buChar char="•"/>
            </a:pPr>
            <a:r>
              <a:rPr lang="en-US" sz="1800">
                <a:cs typeface="Arial"/>
              </a:rPr>
              <a:t>Embedding matrix for element information</a:t>
            </a:r>
          </a:p>
          <a:p>
            <a:pPr marL="285750" indent="-285750">
              <a:buFont typeface="Arial"/>
              <a:buChar char="•"/>
            </a:pPr>
            <a:r>
              <a:rPr lang="en-US" sz="1800">
                <a:cs typeface="Arial"/>
              </a:rPr>
              <a:t>Masking applied only to the element information</a:t>
            </a:r>
          </a:p>
        </p:txBody>
      </p:sp>
      <p:pic>
        <p:nvPicPr>
          <p:cNvPr id="8" name="Picture 7">
            <a:extLst>
              <a:ext uri="{FF2B5EF4-FFF2-40B4-BE49-F238E27FC236}">
                <a16:creationId xmlns:a16="http://schemas.microsoft.com/office/drawing/2014/main" id="{90646994-A670-97B1-A34E-FEC2080893FB}"/>
              </a:ext>
            </a:extLst>
          </p:cNvPr>
          <p:cNvPicPr>
            <a:picLocks noChangeAspect="1"/>
          </p:cNvPicPr>
          <p:nvPr/>
        </p:nvPicPr>
        <p:blipFill>
          <a:blip r:embed="rId4"/>
          <a:stretch>
            <a:fillRect/>
          </a:stretch>
        </p:blipFill>
        <p:spPr>
          <a:xfrm>
            <a:off x="1354667" y="2763983"/>
            <a:ext cx="9997179" cy="3251314"/>
          </a:xfrm>
          <a:prstGeom prst="rect">
            <a:avLst/>
          </a:prstGeom>
        </p:spPr>
      </p:pic>
    </p:spTree>
    <p:extLst>
      <p:ext uri="{BB962C8B-B14F-4D97-AF65-F5344CB8AC3E}">
        <p14:creationId xmlns:p14="http://schemas.microsoft.com/office/powerpoint/2010/main" val="225383819"/>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Aalto - Title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F9E86875-D364-48FA-9E1B-F7B913266944}" vid="{A1127AD8-481F-4829-92FB-299BD72D15FC}"/>
    </a:ext>
  </a:extLst>
</a:theme>
</file>

<file path=ppt/theme/theme2.xml><?xml version="1.0" encoding="utf-8"?>
<a:theme xmlns:a="http://schemas.openxmlformats.org/drawingml/2006/main" name="Aalto -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F9E86875-D364-48FA-9E1B-F7B913266944}" vid="{41A42B11-F317-4DB3-A748-34F4E4EBD069}"/>
    </a:ext>
  </a:extLst>
</a:theme>
</file>

<file path=ppt/theme/theme3.xml><?xml version="1.0" encoding="utf-8"?>
<a:theme xmlns:a="http://schemas.openxmlformats.org/drawingml/2006/main" name="Aalto - Divider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F9E86875-D364-48FA-9E1B-F7B913266944}" vid="{603CC98E-A006-40FD-9023-401377221454}"/>
    </a:ext>
  </a:extLst>
</a:theme>
</file>

<file path=ppt/theme/theme4.xml><?xml version="1.0" encoding="utf-8"?>
<a:theme xmlns:a="http://schemas.openxmlformats.org/drawingml/2006/main" name="Aalto - Picture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F9E86875-D364-48FA-9E1B-F7B913266944}" vid="{88C48B4E-76E9-441C-9D62-9A63445836BA}"/>
    </a:ext>
  </a:extLst>
</a:theme>
</file>

<file path=ppt/theme/theme5.xml><?xml version="1.0" encoding="utf-8"?>
<a:theme xmlns:a="http://schemas.openxmlformats.org/drawingml/2006/main" name="Aalto - Custom Content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F9E86875-D364-48FA-9E1B-F7B913266944}" vid="{71ED1A03-C957-43CA-A5FF-F53DFBCEB222}"/>
    </a:ext>
  </a:extLst>
</a:theme>
</file>

<file path=ppt/theme/theme6.xml><?xml version="1.0" encoding="utf-8"?>
<a:theme xmlns:a="http://schemas.openxmlformats.org/drawingml/2006/main" name="Aalto - Kiitos Slides">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sz="1600" dirty="0" err="1" smtClean="0">
            <a:solidFill>
              <a:schemeClr val="tx1"/>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1600" dirty="0" err="1" smtClean="0">
            <a:latin typeface="+mj-lt"/>
          </a:defRPr>
        </a:defPPr>
      </a:lstStyle>
    </a:txDef>
  </a:objectDefaults>
  <a:extraClrSchemeLst/>
  <a:extLst>
    <a:ext uri="{05A4C25C-085E-4340-85A3-A5531E510DB2}">
      <thm15:themeFamily xmlns:thm15="http://schemas.microsoft.com/office/thememl/2012/main" name="aalto.potx" id="{F9E86875-D364-48FA-9E1B-F7B913266944}" vid="{C5583837-6B41-40E5-813E-3697F9ADF9FC}"/>
    </a:ext>
  </a:extLst>
</a:theme>
</file>

<file path=ppt/theme/theme7.xml><?xml version="1.0" encoding="utf-8"?>
<a:theme xmlns:a="http://schemas.openxmlformats.org/drawingml/2006/main" name="Office Theme">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AALTO university">
      <a:dk1>
        <a:sysClr val="windowText" lastClr="000000"/>
      </a:dk1>
      <a:lt1>
        <a:sysClr val="window" lastClr="FFFFFF"/>
      </a:lt1>
      <a:dk2>
        <a:srgbClr val="B4B4B4"/>
      </a:dk2>
      <a:lt2>
        <a:srgbClr val="E8E8E8"/>
      </a:lt2>
      <a:accent1>
        <a:srgbClr val="F7E159"/>
      </a:accent1>
      <a:accent2>
        <a:srgbClr val="FD6360"/>
      </a:accent2>
      <a:accent3>
        <a:srgbClr val="46A5FF"/>
      </a:accent3>
      <a:accent4>
        <a:srgbClr val="5A5A5A"/>
      </a:accent4>
      <a:accent5>
        <a:srgbClr val="A0A0A0"/>
      </a:accent5>
      <a:accent6>
        <a:srgbClr val="DCDCD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Aalto - Title Slides</Template>
  <Application>Microsoft Office PowerPoint</Application>
  <PresentationFormat>Widescreen</PresentationFormat>
  <Slides>18</Slides>
  <Notes>15</Notes>
  <HiddenSlides>0</HiddenSlides>
  <ScaleCrop>false</ScaleCrop>
  <HeadingPairs>
    <vt:vector size="4" baseType="variant">
      <vt:variant>
        <vt:lpstr>Theme</vt:lpstr>
      </vt:variant>
      <vt:variant>
        <vt:i4>6</vt:i4>
      </vt:variant>
      <vt:variant>
        <vt:lpstr>Slide Titles</vt:lpstr>
      </vt:variant>
      <vt:variant>
        <vt:i4>18</vt:i4>
      </vt:variant>
    </vt:vector>
  </HeadingPairs>
  <TitlesOfParts>
    <vt:vector size="24" baseType="lpstr">
      <vt:lpstr>Aalto - Title Slides</vt:lpstr>
      <vt:lpstr>Aalto - Content Slides</vt:lpstr>
      <vt:lpstr>Aalto - Divider Slides</vt:lpstr>
      <vt:lpstr>Aalto - Picture Content Slides</vt:lpstr>
      <vt:lpstr>Aalto - Custom Content Slides</vt:lpstr>
      <vt:lpstr>Aalto - Kiitos Slides</vt:lpstr>
      <vt:lpstr>Materials design of inorganic crystals with 3D transformers</vt:lpstr>
      <vt:lpstr>Background &amp; Objectives</vt:lpstr>
      <vt:lpstr>Materials design &amp; problems</vt:lpstr>
      <vt:lpstr>Learning from 3D crystal structures</vt:lpstr>
      <vt:lpstr>Objectives</vt:lpstr>
      <vt:lpstr>Methods</vt:lpstr>
      <vt:lpstr>Transformer model architecture</vt:lpstr>
      <vt:lpstr>Descriptors for materials</vt:lpstr>
      <vt:lpstr>Adapting PCT to learn 3D crystal structures</vt:lpstr>
      <vt:lpstr>Substitution matrix for element predictions</vt:lpstr>
      <vt:lpstr>Results</vt:lpstr>
      <vt:lpstr>Open Quantum Materials Dataset (OQMD)</vt:lpstr>
      <vt:lpstr>Masking and its effects on model performance</vt:lpstr>
      <vt:lpstr>Learning inorganic chemistry with point clouds</vt:lpstr>
      <vt:lpstr>Effects of different descriptors on element predictions</vt:lpstr>
      <vt:lpstr>Most likely element substitutions</vt:lpstr>
      <vt:lpstr>Visualizing clustering of similar materials</vt:lpstr>
      <vt:lpstr>Conclusions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Lenoir Marianne</dc:creator>
  <cp:revision>474</cp:revision>
  <cp:lastPrinted>2024-04-10T09:17:27Z</cp:lastPrinted>
  <dcterms:created xsi:type="dcterms:W3CDTF">2024-02-20T09:31:48Z</dcterms:created>
  <dcterms:modified xsi:type="dcterms:W3CDTF">2024-05-15T07:30:41Z</dcterms:modified>
</cp:coreProperties>
</file>