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1"/>
    <p:sldMasterId id="2147483669" r:id="rId2"/>
    <p:sldMasterId id="2147483678" r:id="rId3"/>
  </p:sldMasterIdLst>
  <p:notesMasterIdLst>
    <p:notesMasterId r:id="rId21"/>
  </p:notesMasterIdLst>
  <p:sldIdLst>
    <p:sldId id="256" r:id="rId4"/>
    <p:sldId id="257" r:id="rId5"/>
    <p:sldId id="269" r:id="rId6"/>
    <p:sldId id="258" r:id="rId7"/>
    <p:sldId id="259" r:id="rId8"/>
    <p:sldId id="260" r:id="rId9"/>
    <p:sldId id="273" r:id="rId10"/>
    <p:sldId id="262" r:id="rId11"/>
    <p:sldId id="261" r:id="rId12"/>
    <p:sldId id="265" r:id="rId13"/>
    <p:sldId id="263" r:id="rId14"/>
    <p:sldId id="266" r:id="rId15"/>
    <p:sldId id="267" r:id="rId16"/>
    <p:sldId id="268" r:id="rId17"/>
    <p:sldId id="276" r:id="rId18"/>
    <p:sldId id="275" r:id="rId19"/>
    <p:sldId id="274" r:id="rId20"/>
  </p:sldIdLst>
  <p:sldSz cx="12192000" cy="6858000"/>
  <p:notesSz cx="6858000" cy="9144000"/>
  <p:embeddedFontLst>
    <p:embeddedFont>
      <p:font typeface="Cambria Math" panose="02040503050406030204" pitchFamily="18" charset="0"/>
      <p:regular r:id="rId22"/>
    </p:embeddedFont>
    <p:embeddedFont>
      <p:font typeface="Cascadia Code SemiLight" panose="020B0609020000020004" pitchFamily="34" charset="0"/>
      <p:regular r:id="rId23"/>
      <p:bold r:id="rId24"/>
      <p:italic r:id="rId25"/>
    </p:embeddedFont>
    <p:embeddedFont>
      <p:font typeface="Jost Black" pitchFamily="2" charset="77"/>
      <p:bold r:id="rId26"/>
      <p:italic r:id="rId27"/>
      <p:boldItalic r:id="rId28"/>
    </p:embeddedFont>
    <p:embeddedFont>
      <p:font typeface="Jost Medium" pitchFamily="2" charset="77"/>
      <p:regular r:id="rId29"/>
      <p:italic r:id="rId30"/>
    </p:embeddedFont>
    <p:embeddedFont>
      <p:font typeface="Liberation Sans" panose="020B060402020202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151F"/>
    <a:srgbClr val="000080"/>
    <a:srgbClr val="AA0000"/>
    <a:srgbClr val="008000"/>
    <a:srgbClr val="0D0D0D"/>
    <a:srgbClr val="0072B2"/>
    <a:srgbClr val="979EA8"/>
    <a:srgbClr val="7F0000"/>
    <a:srgbClr val="4472C4"/>
    <a:srgbClr val="CC0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04"/>
    <p:restoredTop sz="97188"/>
  </p:normalViewPr>
  <p:slideViewPr>
    <p:cSldViewPr snapToGrid="0">
      <p:cViewPr varScale="1">
        <p:scale>
          <a:sx n="160" d="100"/>
          <a:sy n="160" d="100"/>
        </p:scale>
        <p:origin x="176" y="2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99063-9EBE-FF4C-BD65-86FF8BAF7223}" type="datetimeFigureOut">
              <a:rPr lang="en-CH" smtClean="0"/>
              <a:t>5/14/24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00BF0-A7C6-EE4D-ADD0-A526AD22272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59877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Good afternoon, my name is Austin Zadoks.</a:t>
            </a:r>
          </a:p>
          <a:p>
            <a:r>
              <a:rPr lang="en-CH" dirty="0"/>
              <a:t>I’m a PhD student at the EPFL (Swiss Federal Institute of Technology) in Lausanne, Switzerland.</a:t>
            </a:r>
          </a:p>
          <a:p>
            <a:r>
              <a:rPr lang="en-CH" dirty="0"/>
              <a:t>Today, I’ll be presenting a framework for electronic structure representations that I’ve been working on with my supervisors Prof. Antimo Marrazzo and Prof. Nicola Marzari which we call spectral operator representations.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00BF0-A7C6-EE4D-ADD0-A526AD222722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63747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00BF0-A7C6-EE4D-ADD0-A526AD222722}" type="slidenum">
              <a:rPr lang="en-CH" smtClean="0"/>
              <a:t>13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01512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80% w/ 1%</a:t>
            </a:r>
          </a:p>
          <a:p>
            <a:r>
              <a:rPr lang="en-CH" dirty="0"/>
              <a:t>Tailored approach to different applications</a:t>
            </a:r>
          </a:p>
          <a:p>
            <a:r>
              <a:rPr lang="en-CH" dirty="0"/>
              <a:t>Outlook – property prediction with beyond-DFT targets where data-efficiency is key (mention ENDOME / RAD-PDOS)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00BF0-A7C6-EE4D-ADD0-A526AD222722}" type="slidenum">
              <a:rPr lang="en-CH" smtClean="0"/>
              <a:t>14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83773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31E96-0484-F78C-F9FD-E1373C2B8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260B4E-CA5D-16DD-21CD-B696663A76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27834A-EA7F-8CC3-C7EA-EF8C789C8D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80% w/ 1%</a:t>
            </a:r>
          </a:p>
          <a:p>
            <a:r>
              <a:rPr lang="en-CH" dirty="0"/>
              <a:t>Tailored approach to different applications</a:t>
            </a:r>
          </a:p>
          <a:p>
            <a:r>
              <a:rPr lang="en-CH" dirty="0"/>
              <a:t>Outlook – property prediction with beyond-DFT targets where data-efficiency is key (mention ENDOME / RAD-PDOS)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3D35C-35C8-5B7F-1599-9CF373B1CB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00BF0-A7C6-EE4D-ADD0-A526AD222722}" type="slidenum">
              <a:rPr lang="en-CH" smtClean="0"/>
              <a:t>15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13614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One of the fundamental aspects of applying machine learning to any problem is deciding how to represent your fundamental objects of interest as a series of numbers suitable as input for a given model.</a:t>
            </a:r>
          </a:p>
          <a:p>
            <a:r>
              <a:rPr lang="en-CH" dirty="0"/>
              <a:t>In atomistic materials science and quantum chemistry, this often means finding a way to describe a material or molecule.</a:t>
            </a:r>
          </a:p>
          <a:p>
            <a:endParaRPr lang="en-CH" dirty="0"/>
          </a:p>
          <a:p>
            <a:endParaRPr lang="en-CH" dirty="0"/>
          </a:p>
          <a:p>
            <a:r>
              <a:rPr lang="en-CH" dirty="0"/>
              <a:t>A key hurdle for applying machine learning to any problem is to determine how and what information to provide to the model; what will the input be for the function we would like to fit?</a:t>
            </a:r>
          </a:p>
          <a:p>
            <a:r>
              <a:rPr lang="en-CH" dirty="0"/>
              <a:t>In atomistic modeling, the answer seems clear at first: provide atomic positions and species.</a:t>
            </a:r>
          </a:p>
          <a:p>
            <a:r>
              <a:rPr lang="en-CH" dirty="0"/>
              <a:t>However, when we consider what this entails, the problem becomes less trivial.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00BF0-A7C6-EE4D-ADD0-A526AD222722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23057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09773-DBAE-47C8-99A6-7F79A9AD7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0B03FE-70EB-6B97-8613-43137D39A0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5F361C-AC4F-F93C-8D2E-3FB309EEC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In order to achieve efficient machine learning, we understand that there are various fundamental symmetries of many atomistic properties that we can impose on our input representations.</a:t>
            </a:r>
          </a:p>
          <a:p>
            <a:r>
              <a:rPr lang="en-CH" dirty="0"/>
              <a:t>We know, for example, that total energies (no external electric field) are independent of:</a:t>
            </a:r>
          </a:p>
          <a:p>
            <a:pPr marL="228600" indent="-228600">
              <a:buAutoNum type="arabicPeriod"/>
            </a:pPr>
            <a:r>
              <a:rPr lang="en-CH" dirty="0"/>
              <a:t>Rotation of the system or coordinate axes</a:t>
            </a:r>
          </a:p>
          <a:p>
            <a:pPr marL="228600" indent="-228600">
              <a:buAutoNum type="arabicPeriod"/>
            </a:pPr>
            <a:r>
              <a:rPr lang="en-CH" dirty="0"/>
              <a:t>Translation of the system or coordinate axes</a:t>
            </a:r>
          </a:p>
          <a:p>
            <a:pPr marL="228600" indent="-228600">
              <a:buAutoNum type="arabicPeriod"/>
            </a:pPr>
            <a:r>
              <a:rPr lang="en-CH" dirty="0"/>
              <a:t>Permutation of atoms when we list atomic coordinates</a:t>
            </a:r>
          </a:p>
          <a:p>
            <a:pPr marL="228600" indent="-228600">
              <a:buAutoNum type="arabicPeriod"/>
            </a:pPr>
            <a:endParaRPr lang="en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dirty="0"/>
              <a:t>Moreover, practical considerations like having a consistent space (dimensionality) for our representation are key.</a:t>
            </a:r>
          </a:p>
          <a:p>
            <a:pPr marL="228600" indent="-228600">
              <a:buAutoNum type="arabicPeriod"/>
            </a:pP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7100F-7668-AC5C-1373-86B7838A24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00BF0-A7C6-EE4D-ADD0-A526AD222722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54086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Over the last 10-15 years, there has been a lot of work in the literature on designing good machine learning representations for molecules and materials.</a:t>
            </a:r>
          </a:p>
          <a:p>
            <a:r>
              <a:rPr lang="en-CH" dirty="0"/>
              <a:t>Most approaches focus on describing atomic structure, often decomposing it into a collection of local atomic environments, which each contribute independently to predicting the property of interest.</a:t>
            </a:r>
          </a:p>
          <a:p>
            <a:r>
              <a:rPr lang="en-CH" dirty="0"/>
              <a:t>This approach works very well for many properties, but isn’t conceptually well-suited for properties like the electronic band gap which cannot be readily atomically decomposed.</a:t>
            </a:r>
          </a:p>
          <a:p>
            <a:endParaRPr lang="en-CH" dirty="0"/>
          </a:p>
          <a:p>
            <a:r>
              <a:rPr lang="en-CH" dirty="0"/>
              <a:t>Behler-Parrinello</a:t>
            </a:r>
          </a:p>
          <a:p>
            <a:r>
              <a:rPr lang="en-CH" dirty="0"/>
              <a:t>SOAP and family</a:t>
            </a:r>
          </a:p>
          <a:p>
            <a:r>
              <a:rPr lang="en-CH" dirty="0"/>
              <a:t>NICE</a:t>
            </a:r>
          </a:p>
          <a:p>
            <a:r>
              <a:rPr lang="en-CH" dirty="0"/>
              <a:t>ACE and family</a:t>
            </a:r>
          </a:p>
          <a:p>
            <a:r>
              <a:rPr lang="en-CH" dirty="0"/>
              <a:t>Atom graphs</a:t>
            </a:r>
          </a:p>
          <a:p>
            <a:r>
              <a:rPr lang="en-CH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00BF0-A7C6-EE4D-ADD0-A526AD222722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23211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Over the last 5-10 years, there has been a growing interest in electronic structure representations which are more well-suited to predicting such properties.</a:t>
            </a:r>
          </a:p>
          <a:p>
            <a:endParaRPr lang="en-CH" dirty="0"/>
          </a:p>
          <a:p>
            <a:r>
              <a:rPr lang="en-CH" dirty="0"/>
              <a:t>SPAHM and family</a:t>
            </a:r>
          </a:p>
          <a:p>
            <a:r>
              <a:rPr lang="en-CH" dirty="0"/>
              <a:t>ENDOME, RAD-PDOS</a:t>
            </a:r>
          </a:p>
          <a:p>
            <a:r>
              <a:rPr lang="en-CH" dirty="0"/>
              <a:t>D-Fingerprint, B-Fingerprint</a:t>
            </a:r>
          </a:p>
          <a:p>
            <a:r>
              <a:rPr lang="en-CH" dirty="0"/>
              <a:t>Overlap Matrix</a:t>
            </a:r>
          </a:p>
          <a:p>
            <a:r>
              <a:rPr lang="en-CH" dirty="0"/>
              <a:t>SLATM and family</a:t>
            </a: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00BF0-A7C6-EE4D-ADD0-A526AD222722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23907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our work, we’ve formulated a unified approach for many of these electronic structure representations which we call spectral operator representations.</a:t>
            </a:r>
          </a:p>
          <a:p>
            <a:pPr marL="0" indent="0">
              <a:buNone/>
            </a:pPr>
            <a:r>
              <a:rPr lang="en-US" dirty="0"/>
              <a:t>Our framework describes a general 4-step procedure for formulation such representations starting with computing an electronic structure from structural data that are taken, for example, from a materials database.</a:t>
            </a:r>
          </a:p>
          <a:p>
            <a:pPr marL="0" indent="0">
              <a:buNone/>
            </a:pPr>
            <a:r>
              <a:rPr lang="en-US" dirty="0"/>
              <a:t>In principle, this could mean computing the many-body wavefunction, but in practice, this generally entails finding some set of single-particle orbitals.</a:t>
            </a:r>
          </a:p>
          <a:p>
            <a:pPr marL="0" indent="0">
              <a:buNone/>
            </a:pPr>
            <a:r>
              <a:rPr lang="en-US" dirty="0"/>
              <a:t>The choice of method made here underpins the physical information content of the resulting SOREP.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Next, to distill more specific information </a:t>
            </a:r>
            <a:endParaRPr lang="en-CH" dirty="0"/>
          </a:p>
          <a:p>
            <a:pPr marL="228600" lvl="0" indent="-228600">
              <a:buAutoNum type="arabicPeriod"/>
            </a:pPr>
            <a:endParaRPr lang="en-CH" dirty="0"/>
          </a:p>
          <a:p>
            <a:pPr marL="228600" lvl="0" indent="-228600">
              <a:buAutoNum type="arabicPeriod"/>
            </a:pPr>
            <a:endParaRPr lang="en-CH" dirty="0"/>
          </a:p>
          <a:p>
            <a:pPr marL="228600" lvl="0" indent="-228600">
              <a:buAutoNum type="arabicPeriod"/>
            </a:pPr>
            <a:endParaRPr lang="en-CH" dirty="0"/>
          </a:p>
          <a:p>
            <a:pPr marL="685800" lvl="1" indent="-228600">
              <a:buAutoNum type="arabicPeriod"/>
            </a:pP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00BF0-A7C6-EE4D-ADD0-A526AD222722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12050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dirty="0"/>
              <a:t>Get a lot of good properties “for free” or ”by construction”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CH" dirty="0"/>
              <a:t>Rotation, translation, permutation – choice of operator (Hermitian)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CH" dirty="0"/>
              <a:t>Dimensionality – choice of features derived from operator spectrum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CH" dirty="0"/>
              <a:t>Density of states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CH" dirty="0"/>
              <a:t>Padded spectrum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CH" dirty="0"/>
              <a:t>Uniqueness / Completeness  -- work on overlap matrix features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00BF0-A7C6-EE4D-ADD0-A526AD222722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67516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00BF0-A7C6-EE4D-ADD0-A526AD222722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744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00BF0-A7C6-EE4D-ADD0-A526AD222722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8626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87436-F3E8-6BC8-47BF-0C9CDB70A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2271" y="1755058"/>
            <a:ext cx="9832258" cy="2288560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4A936-EB97-10DD-8DB3-C84DD8525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2270" y="4135693"/>
            <a:ext cx="9832257" cy="1655762"/>
          </a:xfrm>
        </p:spPr>
        <p:txBody>
          <a:bodyPr/>
          <a:lstStyle>
            <a:lvl1pPr marL="0" indent="0" algn="l">
              <a:spcBef>
                <a:spcPts val="8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727E0C-9EAC-4FFB-40BF-349CCDF7F5D6}"/>
              </a:ext>
            </a:extLst>
          </p:cNvPr>
          <p:cNvSpPr/>
          <p:nvPr/>
        </p:nvSpPr>
        <p:spPr>
          <a:xfrm>
            <a:off x="10323871" y="5914103"/>
            <a:ext cx="1868129" cy="943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57BB44-4510-02C3-5405-650D433D0E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9070" y="424276"/>
            <a:ext cx="1610221" cy="513147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F282321-00BF-29E9-BDDF-1ECCEA7868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57303" y="63560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Jost Medium" pitchFamily="2" charset="77"/>
                <a:ea typeface="Jost Medium" pitchFamily="2" charset="77"/>
              </a:defRPr>
            </a:lvl1pPr>
          </a:lstStyle>
          <a:p>
            <a:fld id="{E0EB9968-658B-1541-A21A-477D8C5284CD}" type="slidenum">
              <a:rPr lang="en-CH" smtClean="0"/>
              <a:pPr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23818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0760C-A7FA-F736-6FC7-84D76C1B7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174" y="645344"/>
            <a:ext cx="10044549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4B26C-69C6-F2D0-8C19-4D70F846D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072" y="2105844"/>
            <a:ext cx="9578895" cy="370502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074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EA0A8-C40E-5504-373F-AF91002D4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767" y="660093"/>
            <a:ext cx="10090355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AD44D-0E00-61E7-1399-15A7D4A92D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4767" y="2120593"/>
            <a:ext cx="4756355" cy="395574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0906E8-03AE-4474-ADAE-820B8EA55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9944" y="2120593"/>
            <a:ext cx="4756355" cy="395574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581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04E7A-6005-0DC5-9DDB-75DD58D15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4767" y="208040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5B0F5-3035-7D61-392A-F740B9AE7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4767" y="2904321"/>
            <a:ext cx="5157787" cy="320026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2C73BD-9A40-0A54-468B-113A7F6C88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7179" y="2080409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4CED2D-9D15-9781-0C0D-7FF3BE51E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7179" y="2904321"/>
            <a:ext cx="5183188" cy="320026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E14298-3F45-05E0-5F4D-88CDB2A5EAE6}"/>
              </a:ext>
            </a:extLst>
          </p:cNvPr>
          <p:cNvSpPr txBox="1">
            <a:spLocks/>
          </p:cNvSpPr>
          <p:nvPr userDrawn="1"/>
        </p:nvSpPr>
        <p:spPr>
          <a:xfrm>
            <a:off x="904767" y="660093"/>
            <a:ext cx="100903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Jost Medium" pitchFamily="2" charset="77"/>
                <a:ea typeface="Jost Medium" pitchFamily="2" charset="77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169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9F113-55B0-8282-3A64-1B30A2B5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356" y="648928"/>
            <a:ext cx="3932237" cy="16002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1284C8-78FF-8226-D617-957A0A6B8E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40012" y="634181"/>
            <a:ext cx="5840361" cy="5073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61FDB-539D-C4C1-283C-732FEC89DB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6356" y="2404857"/>
            <a:ext cx="3932237" cy="330277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0158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9F113-55B0-8282-3A64-1B30A2B5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356" y="648928"/>
            <a:ext cx="3932237" cy="110953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1284C8-78FF-8226-D617-957A0A6B8E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40012" y="634181"/>
            <a:ext cx="5840361" cy="5073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A261E9-FFA6-3F19-BE25-D45BAE76C60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904768" y="2120593"/>
            <a:ext cx="3932238" cy="358703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878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1284C8-78FF-8226-D617-957A0A6B8E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1"/>
            <a:ext cx="12192000" cy="61907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738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3924F-AFAA-F7B8-4329-FDB1143FE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886" y="648929"/>
            <a:ext cx="3932237" cy="16002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89E9D-9F5F-62DF-2CE3-97DF6D27D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3842" y="2249129"/>
            <a:ext cx="5898485" cy="3811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EEC2FB-A59F-AF0F-743A-82055B17B3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886" y="2249129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2823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BF158-7631-0B93-6D28-F72F46EFD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5BDED1-4AD3-0FDC-C82C-629307A39E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27634-BAA6-F210-C838-44FED081B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1A19-CD9A-C744-A17B-309FF165C2AE}" type="datetime1">
              <a:rPr lang="en-US" smtClean="0"/>
              <a:t>5/14/24</a:t>
            </a:fld>
            <a:endParaRPr lang="en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8ECAD-805D-992C-1232-57674ACD6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DDB19-8F3D-6214-E3DA-C613C86C5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9968-658B-1541-A21A-477D8C5284CD}" type="slidenum">
              <a:rPr lang="en-CH" smtClean="0"/>
              <a:pPr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731166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FECC0-CFBE-E111-5A1D-DBF0C7892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AB6B2-5DD5-79D7-B2D6-5EF878E4E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96D1-8C86-2449-A1EA-580190DFD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76CAA-9031-456B-AD06-648EBD26F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9968-658B-1541-A21A-477D8C5284CD}" type="slidenum">
              <a:rPr lang="en-CH" smtClean="0"/>
              <a:pPr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24282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ADFC7-DC1B-AF1A-0097-2E0C028CB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E38E1-64AB-7BC5-0911-9E0756B22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7AAF4-EED4-BA0D-E3BF-206AFBB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C434-0AD5-8243-B476-82690E66EE8E}" type="datetime1">
              <a:rPr lang="en-US" smtClean="0"/>
              <a:t>5/14/24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92830-1DC3-79F0-C608-F2BEB5D0F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85F4-76B3-B09A-825F-594023B9F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9968-658B-1541-A21A-477D8C5284CD}" type="slidenum">
              <a:rPr lang="en-CH" smtClean="0"/>
              <a:pPr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009674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0760C-A7FA-F736-6FC7-84D76C1B7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233" y="645344"/>
            <a:ext cx="10044549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4B26C-69C6-F2D0-8C19-4D70F846D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5131" y="2105844"/>
            <a:ext cx="9578895" cy="3705021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69F902D-D0CD-097E-AFC4-1623889C0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57303" y="63560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Jost Medium" pitchFamily="2" charset="77"/>
                <a:ea typeface="Jost Medium" pitchFamily="2" charset="77"/>
              </a:defRPr>
            </a:lvl1pPr>
          </a:lstStyle>
          <a:p>
            <a:fld id="{E0EB9968-658B-1541-A21A-477D8C5284CD}" type="slidenum">
              <a:rPr lang="en-CH" smtClean="0"/>
              <a:pPr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642393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C56ED-29A7-B39A-A09A-FB35E36CF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63686-FF93-6E3A-4B68-3FCCB593A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F3FCB-4544-184D-5E51-8F2CB205C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E88557-EA4D-5707-5008-42288FB72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C730C-3CB6-EC41-8525-16BD352FCBA1}" type="datetime1">
              <a:rPr lang="en-US" smtClean="0"/>
              <a:t>5/14/24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5FDF2-97AB-032F-EE61-D1D50C4F3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6850A-6628-360A-7B21-71CF9A316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9968-658B-1541-A21A-477D8C5284CD}" type="slidenum">
              <a:rPr lang="en-CH" smtClean="0"/>
              <a:pPr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014225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DFB54-50C5-3510-226A-FE9776A1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65304-241D-7A7E-95FC-BF26D0137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DE06B5-7EE4-2C81-B309-14B36D497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08E40B-EB37-BF0D-AE24-FE62BD33ED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BC0E40-219A-783A-B534-98E9F2AD6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F955E0-810C-B279-095E-6021F93E0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FD7D1-E892-8A44-A6B2-ABD0D0887C6C}" type="datetime1">
              <a:rPr lang="en-US" smtClean="0"/>
              <a:t>5/14/24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9ABE20-3DD2-54E7-13C8-0EB012267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DE56D9-FB27-0EE7-127F-E2A6F1BCC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9968-658B-1541-A21A-477D8C5284CD}" type="slidenum">
              <a:rPr lang="en-CH" smtClean="0"/>
              <a:pPr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823591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B1185-65DE-5DE6-1F80-DBF5B4BED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805A33-95CE-E854-68D7-440C0104B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7B7E-F551-2040-AC45-960E6757C8DD}" type="datetime1">
              <a:rPr lang="en-US" smtClean="0"/>
              <a:t>5/14/24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6CB27-C50F-2C67-644E-60A41B36B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3867E1-7D09-6CC6-C474-6B76B4176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9968-658B-1541-A21A-477D8C5284CD}" type="slidenum">
              <a:rPr lang="en-CH" smtClean="0"/>
              <a:pPr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505485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D3BE67-8D73-E372-BE3F-19D2F4BBF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7385E-A959-AE49-A264-A20B401AC851}" type="datetime1">
              <a:rPr lang="en-US" smtClean="0"/>
              <a:t>5/14/24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CD79A1-39D6-38F6-4F4A-F42B92F67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3ED0C-D5F6-D6EE-3387-BCF6C5A25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9968-658B-1541-A21A-477D8C5284CD}" type="slidenum">
              <a:rPr lang="en-CH" smtClean="0"/>
              <a:pPr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615882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C344A-4B19-8617-877D-61DD8CE0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7DF65-F4C8-D85F-5669-4AC68BD0A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F5242-949B-6B31-D32C-F69A6F2DD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7FD03-DFE6-276C-76D4-4B9222D58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B3CDE-2909-F247-83FD-AF3A38159C62}" type="datetime1">
              <a:rPr lang="en-US" smtClean="0"/>
              <a:t>5/14/24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D8232-1D24-AFCB-D1AE-8C938070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082D1-337F-414C-FA1B-1E1CCF53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9968-658B-1541-A21A-477D8C5284CD}" type="slidenum">
              <a:rPr lang="en-CH" smtClean="0"/>
              <a:pPr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472898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1CFDD-E575-4D03-8289-718661A6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3ACF8-C9F3-5563-D4CD-44214BCF5D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237062-89C1-6D49-759D-72053B0AA5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864DF-C3E7-F9B1-8F6D-EE846889C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8E3D4-6452-4D42-AD27-DE151D2FBA72}" type="datetime1">
              <a:rPr lang="en-US" smtClean="0"/>
              <a:t>5/14/24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961D5-5CE0-3788-209A-839533D6D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C9A44-9EE2-9D44-FCC7-B8958196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9968-658B-1541-A21A-477D8C5284CD}" type="slidenum">
              <a:rPr lang="en-CH" smtClean="0"/>
              <a:pPr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407439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0F503-75B4-C296-8FAF-C46E168FA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213E8F-F6E3-5754-7B69-E478F3A48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F262A-E077-7D34-022A-4E016BACE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A2C5-90C0-A045-8427-740889B71E8C}" type="datetime1">
              <a:rPr lang="en-US" smtClean="0"/>
              <a:t>5/14/24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320C9-80A2-7342-7774-E9E255ADB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B640E-AC48-2142-4174-C89E94F4F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9968-658B-1541-A21A-477D8C5284CD}" type="slidenum">
              <a:rPr lang="en-CH" smtClean="0"/>
              <a:pPr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494567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83EC39-1359-8592-1D9B-58769FE74C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10B88-1BB5-7E96-783C-8271854D5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B7A29-2006-251A-7CE4-5BBA16FC9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7B5CC-CF85-7847-AE0B-DBDA2C6F035B}" type="datetime1">
              <a:rPr lang="en-US" smtClean="0"/>
              <a:t>5/14/24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4C6F9-3E9D-79EC-4AE5-F09BF932F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5CA70-11A8-5835-5F14-31876ECB4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9968-658B-1541-A21A-477D8C5284CD}" type="slidenum">
              <a:rPr lang="en-CH" smtClean="0"/>
              <a:pPr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438101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EA0A8-C40E-5504-373F-AF91002D4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897" y="660093"/>
            <a:ext cx="10090355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AD44D-0E00-61E7-1399-15A7D4A92D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4897" y="2120593"/>
            <a:ext cx="4756355" cy="395574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0906E8-03AE-4474-ADAE-820B8EA55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0074" y="2120593"/>
            <a:ext cx="4756355" cy="395574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35E629B-9B94-BAB5-53CA-9EE378D39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57303" y="63560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Jost Medium" pitchFamily="2" charset="77"/>
                <a:ea typeface="Jost Medium" pitchFamily="2" charset="77"/>
              </a:defRPr>
            </a:lvl1pPr>
          </a:lstStyle>
          <a:p>
            <a:fld id="{E0EB9968-658B-1541-A21A-477D8C5284CD}" type="slidenum">
              <a:rPr lang="en-CH" smtClean="0"/>
              <a:pPr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059735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04E7A-6005-0DC5-9DDB-75DD58D15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4897" y="208040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5B0F5-3035-7D61-392A-F740B9AE7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4897" y="2904321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2C73BD-9A40-0A54-468B-113A7F6C88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7309" y="2080409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4CED2D-9D15-9781-0C0D-7FF3BE51E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57309" y="2904321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95331F1-B24E-968E-50B0-AEBA6C3E0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897" y="660093"/>
            <a:ext cx="10090355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1118E52D-7569-FB6B-A1B2-79C3BD0B08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57303" y="63560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Jost Medium" pitchFamily="2" charset="77"/>
                <a:ea typeface="Jost Medium" pitchFamily="2" charset="77"/>
              </a:defRPr>
            </a:lvl1pPr>
          </a:lstStyle>
          <a:p>
            <a:fld id="{E0EB9968-658B-1541-A21A-477D8C5284CD}" type="slidenum">
              <a:rPr lang="en-CH" smtClean="0"/>
              <a:pPr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286383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9F113-55B0-8282-3A64-1B30A2B5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486" y="648928"/>
            <a:ext cx="3932237" cy="11025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1284C8-78FF-8226-D617-957A0A6B8E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60142" y="634181"/>
            <a:ext cx="5840361" cy="5073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B654D25-3DB2-FF5A-9043-41D53B88B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9946" y="1990579"/>
            <a:ext cx="3932237" cy="37170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A9AC65A-2CBC-F8B8-5EFB-11B709F36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57303" y="63560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Jost Medium" pitchFamily="2" charset="77"/>
                <a:ea typeface="Jost Medium" pitchFamily="2" charset="77"/>
              </a:defRPr>
            </a:lvl1pPr>
          </a:lstStyle>
          <a:p>
            <a:fld id="{E0EB9968-658B-1541-A21A-477D8C5284CD}" type="slidenum">
              <a:rPr lang="en-CH" smtClean="0"/>
              <a:pPr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211883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9F113-55B0-8282-3A64-1B30A2B5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486" y="648928"/>
            <a:ext cx="3932237" cy="11025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1284C8-78FF-8226-D617-957A0A6B8E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60142" y="634181"/>
            <a:ext cx="5840361" cy="5073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C110CB-AC2E-3A88-4DE6-82BD24E0A8F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324897" y="1937713"/>
            <a:ext cx="3932237" cy="37699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6C4BE66-DE7A-176F-85C7-C88E88FD0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57303" y="63560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Jost Medium" pitchFamily="2" charset="77"/>
                <a:ea typeface="Jost Medium" pitchFamily="2" charset="77"/>
              </a:defRPr>
            </a:lvl1pPr>
          </a:lstStyle>
          <a:p>
            <a:fld id="{E0EB9968-658B-1541-A21A-477D8C5284CD}" type="slidenum">
              <a:rPr lang="en-CH" smtClean="0"/>
              <a:pPr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537424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1284C8-78FF-8226-D617-957A0A6B8E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26758" y="634180"/>
            <a:ext cx="10473746" cy="52847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7BD4019-1F21-5BB4-FAA9-A6764068B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57303" y="63560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Jost Medium" pitchFamily="2" charset="77"/>
                <a:ea typeface="Jost Medium" pitchFamily="2" charset="77"/>
              </a:defRPr>
            </a:lvl1pPr>
          </a:lstStyle>
          <a:p>
            <a:fld id="{E0EB9968-658B-1541-A21A-477D8C5284CD}" type="slidenum">
              <a:rPr lang="en-CH" smtClean="0"/>
              <a:pPr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416943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89E9D-9F5F-62DF-2CE3-97DF6D27D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902" y="2067951"/>
            <a:ext cx="5898485" cy="3992766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EEC2FB-A59F-AF0F-743A-82055B17B3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9946" y="2067951"/>
            <a:ext cx="3932237" cy="399276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DBCA7B-E981-3197-D67F-54574FCC1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486" y="648928"/>
            <a:ext cx="3932237" cy="11025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3C02D14-4A6F-0F6E-70D9-5DB5A352F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57303" y="63560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Jost Medium" pitchFamily="2" charset="77"/>
                <a:ea typeface="Jost Medium" pitchFamily="2" charset="77"/>
              </a:defRPr>
            </a:lvl1pPr>
          </a:lstStyle>
          <a:p>
            <a:fld id="{E0EB9968-658B-1541-A21A-477D8C5284CD}" type="slidenum">
              <a:rPr lang="en-CH" smtClean="0"/>
              <a:pPr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291069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87436-F3E8-6BC8-47BF-0C9CDB70A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855" y="922187"/>
            <a:ext cx="9832258" cy="2288560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4A936-EB97-10DD-8DB3-C84DD8525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6854" y="3302822"/>
            <a:ext cx="9832257" cy="1655762"/>
          </a:xfrm>
        </p:spPr>
        <p:txBody>
          <a:bodyPr/>
          <a:lstStyle>
            <a:lvl1pPr marL="0" indent="0" algn="l">
              <a:spcBef>
                <a:spcPts val="8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E44E75-2E52-64FF-1964-0A56ED0BFB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06177" y="5612945"/>
            <a:ext cx="1436094" cy="4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8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6D9E9-A1AC-87E2-121A-FF2AC7ED5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3854" y="2115650"/>
            <a:ext cx="10096649" cy="4105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2AF1F72B-65B6-E583-D6AE-7B5380297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854" y="655150"/>
            <a:ext cx="10096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4" name="Picture 3" descr="A blue and green geometric shapes&#10;&#10;Description automatically generated">
            <a:extLst>
              <a:ext uri="{FF2B5EF4-FFF2-40B4-BE49-F238E27FC236}">
                <a16:creationId xmlns:a16="http://schemas.microsoft.com/office/drawing/2014/main" id="{1016B09C-1213-9C72-634E-D66DEC115E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4511" y="-70563"/>
            <a:ext cx="822466" cy="158205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FEBE2B-0567-8AF2-EA00-3C9A7D6557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57303" y="63560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Jost Medium" pitchFamily="2" charset="77"/>
                <a:ea typeface="Jost Medium" pitchFamily="2" charset="77"/>
              </a:defRPr>
            </a:lvl1pPr>
          </a:lstStyle>
          <a:p>
            <a:fld id="{E0EB9968-658B-1541-A21A-477D8C5284CD}" type="slidenum">
              <a:rPr lang="en-CH" smtClean="0"/>
              <a:pPr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52627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2"/>
          </a:solidFill>
          <a:latin typeface="Jost Medium" pitchFamily="2" charset="77"/>
          <a:ea typeface="Jost Medium" pitchFamily="2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6D9E9-A1AC-87E2-121A-FF2AC7ED5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012" y="2115650"/>
            <a:ext cx="10096649" cy="4105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2AF1F72B-65B6-E583-D6AE-7B5380297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012" y="655150"/>
            <a:ext cx="10096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D3AE38-B996-1352-25ED-6496327917C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0" y="6356094"/>
            <a:ext cx="12192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7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2"/>
          </a:solidFill>
          <a:latin typeface="Jost Medium" pitchFamily="2" charset="77"/>
          <a:ea typeface="Jost Medium" pitchFamily="2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0B32D3-2668-BCAA-9EFB-E4FADC5DC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4B4C0-479B-9C66-F65F-1F64AACEE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01483-24B5-8405-7214-7948C23797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4848B-BB58-2D4F-BDD5-8A6E2E06D6D9}" type="datetime1">
              <a:rPr lang="en-US" smtClean="0"/>
              <a:t>5/14/24</a:t>
            </a:fld>
            <a:endParaRPr lang="en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00939-A108-5D01-4702-201475499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MLM4MS | Spectral Operator Representations | Austin Zadoks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78A6E-850D-9C7B-92E8-87B551235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B9968-658B-1541-A21A-477D8C5284CD}" type="slidenum">
              <a:rPr lang="en-CH" smtClean="0"/>
              <a:pPr/>
              <a:t>‹#›</a:t>
            </a:fld>
            <a:endParaRPr lang="en-CH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143584-011E-D984-58C2-CC4C4D7FEF7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8200" y="6356349"/>
            <a:ext cx="1544524" cy="365126"/>
            <a:chOff x="250478" y="6356350"/>
            <a:chExt cx="1743255" cy="4121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B9C88B-A31D-B8DD-658A-08B2D0D3C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65000"/>
            </a:blip>
            <a:stretch>
              <a:fillRect/>
            </a:stretch>
          </p:blipFill>
          <p:spPr>
            <a:xfrm>
              <a:off x="250478" y="6379841"/>
              <a:ext cx="849350" cy="36898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57B8E9-F348-3365-3F05-97CECCC8DF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alphaModFix amt="65000"/>
            </a:blip>
            <a:srcRect t="17512" b="17512"/>
            <a:stretch/>
          </p:blipFill>
          <p:spPr>
            <a:xfrm>
              <a:off x="1099828" y="6356350"/>
              <a:ext cx="893905" cy="412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102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D2151F"/>
          </a:solidFill>
          <a:latin typeface="Jost Medium" pitchFamily="2" charset="77"/>
          <a:ea typeface="Jost Medium" pitchFamily="2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Jost Medium" pitchFamily="2" charset="77"/>
          <a:ea typeface="Jost Medium" pitchFamily="2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58.emf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0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jpe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7.emf"/><Relationship Id="rId4" Type="http://schemas.openxmlformats.org/officeDocument/2006/relationships/image" Target="../media/image6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9.jpe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emf"/><Relationship Id="rId11" Type="http://schemas.openxmlformats.org/officeDocument/2006/relationships/image" Target="../media/image33.png"/><Relationship Id="rId5" Type="http://schemas.openxmlformats.org/officeDocument/2006/relationships/image" Target="../media/image11.emf"/><Relationship Id="rId1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10.emf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3.png"/><Relationship Id="rId7" Type="http://schemas.openxmlformats.org/officeDocument/2006/relationships/image" Target="../media/image20.png"/><Relationship Id="rId12" Type="http://schemas.openxmlformats.org/officeDocument/2006/relationships/image" Target="../media/image4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openxmlformats.org/officeDocument/2006/relationships/image" Target="../media/image47.svg"/><Relationship Id="rId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openxmlformats.org/officeDocument/2006/relationships/image" Target="../media/image18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7B7CE-0928-1932-9712-A9B9B9402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89" y="793239"/>
            <a:ext cx="11100022" cy="1060961"/>
          </a:xfrm>
        </p:spPr>
        <p:txBody>
          <a:bodyPr>
            <a:normAutofit fontScale="90000"/>
          </a:bodyPr>
          <a:lstStyle/>
          <a:p>
            <a:r>
              <a:rPr lang="en-CH" dirty="0"/>
              <a:t>Spectral Operator Representations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F09C9-B620-C133-57BA-88063D376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9382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CH" i="1" u="sng" dirty="0"/>
              <a:t>Austin Zadoks</a:t>
            </a:r>
            <a:r>
              <a:rPr lang="en-CH" baseline="30000" dirty="0"/>
              <a:t>1</a:t>
            </a:r>
            <a:r>
              <a:rPr lang="en-CH" dirty="0"/>
              <a:t>, Antimo Marrazzo</a:t>
            </a:r>
            <a:r>
              <a:rPr lang="en-CH" baseline="30000" dirty="0"/>
              <a:t>2</a:t>
            </a:r>
            <a:r>
              <a:rPr lang="en-CH" dirty="0"/>
              <a:t>, and Nicola Marzari</a:t>
            </a:r>
            <a:r>
              <a:rPr lang="en-CH" baseline="30000" dirty="0"/>
              <a:t>1,3</a:t>
            </a:r>
            <a:endParaRPr lang="en-CH" dirty="0"/>
          </a:p>
          <a:p>
            <a:pPr algn="l"/>
            <a:r>
              <a:rPr lang="en-CH" sz="1200" baseline="30000" dirty="0"/>
              <a:t>1</a:t>
            </a:r>
            <a:r>
              <a:rPr lang="en-CH" sz="1200" dirty="0"/>
              <a:t> Theory and Simulation of Materials (THEOS), </a:t>
            </a:r>
            <a:r>
              <a:rPr lang="en-GB" sz="1200" dirty="0"/>
              <a:t>École Polytechnique </a:t>
            </a:r>
            <a:r>
              <a:rPr lang="en-GB" sz="1200" dirty="0" err="1"/>
              <a:t>Fédérale</a:t>
            </a:r>
            <a:r>
              <a:rPr lang="en-GB" sz="1200" dirty="0"/>
              <a:t> de Lausanne (EPFL), Switzerland</a:t>
            </a:r>
            <a:endParaRPr lang="en-CH" sz="1200" dirty="0"/>
          </a:p>
          <a:p>
            <a:pPr algn="l"/>
            <a:r>
              <a:rPr lang="en-CH" sz="1200" baseline="30000"/>
              <a:t>2 </a:t>
            </a:r>
            <a:r>
              <a:rPr lang="en-US" sz="1200" dirty="0" err="1"/>
              <a:t>Scuola</a:t>
            </a:r>
            <a:r>
              <a:rPr lang="en-US" sz="1200" dirty="0"/>
              <a:t> </a:t>
            </a:r>
            <a:r>
              <a:rPr lang="en-US" sz="1200" dirty="0" err="1"/>
              <a:t>Internazionale</a:t>
            </a:r>
            <a:r>
              <a:rPr lang="en-US" sz="1200" dirty="0"/>
              <a:t> </a:t>
            </a:r>
            <a:r>
              <a:rPr lang="en-US" sz="1200" dirty="0" err="1"/>
              <a:t>Superiore</a:t>
            </a:r>
            <a:r>
              <a:rPr lang="en-US" sz="1200" dirty="0"/>
              <a:t> di </a:t>
            </a:r>
            <a:r>
              <a:rPr lang="en-US" sz="1200" dirty="0" err="1"/>
              <a:t>Studi</a:t>
            </a:r>
            <a:r>
              <a:rPr lang="en-US" sz="1200" dirty="0"/>
              <a:t> </a:t>
            </a:r>
            <a:r>
              <a:rPr lang="en-US" sz="1200" dirty="0" err="1"/>
              <a:t>Avanzati</a:t>
            </a:r>
            <a:r>
              <a:rPr lang="en-US" sz="1200" dirty="0"/>
              <a:t> (SISSA), Italy</a:t>
            </a:r>
            <a:endParaRPr lang="en-CH" sz="1200"/>
          </a:p>
          <a:p>
            <a:pPr algn="l"/>
            <a:r>
              <a:rPr lang="en-CH" sz="1200" baseline="30000"/>
              <a:t>3</a:t>
            </a:r>
            <a:r>
              <a:rPr lang="en-CH" sz="1200"/>
              <a:t> </a:t>
            </a:r>
            <a:r>
              <a:rPr lang="en-GB" sz="1200" dirty="0"/>
              <a:t>National Centre for Computational Design and Discovery of Novel Materials (</a:t>
            </a:r>
            <a:r>
              <a:rPr lang="en-CH" sz="1200"/>
              <a:t>MARVEL),</a:t>
            </a:r>
            <a:r>
              <a:rPr lang="en-GB" sz="1200" baseline="30000" dirty="0"/>
              <a:t> </a:t>
            </a:r>
            <a:r>
              <a:rPr lang="en-GB" sz="1200" dirty="0"/>
              <a:t>École Polytechnique </a:t>
            </a:r>
            <a:r>
              <a:rPr lang="en-GB" sz="1200" dirty="0" err="1"/>
              <a:t>Fédérale</a:t>
            </a:r>
            <a:r>
              <a:rPr lang="en-GB" sz="1200" dirty="0"/>
              <a:t> de Lausanne (EPFL), Switzerland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42894E-4638-75F8-86E6-CE90A7725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080"/>
          <a:stretch/>
        </p:blipFill>
        <p:spPr bwMode="auto">
          <a:xfrm>
            <a:off x="5355272" y="6055600"/>
            <a:ext cx="1481456" cy="68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red and black logo&#10;&#10;Description automatically generated">
            <a:extLst>
              <a:ext uri="{FF2B5EF4-FFF2-40B4-BE49-F238E27FC236}">
                <a16:creationId xmlns:a16="http://schemas.microsoft.com/office/drawing/2014/main" id="{D785AA50-41CE-7304-1986-5DFB9D194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473" y="5935144"/>
            <a:ext cx="1779989" cy="7703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3CF735-9372-029F-6418-2A23FD569C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004" b="40496"/>
          <a:stretch/>
        </p:blipFill>
        <p:spPr>
          <a:xfrm>
            <a:off x="9493537" y="6086176"/>
            <a:ext cx="1670990" cy="468292"/>
          </a:xfrm>
          <a:prstGeom prst="rect">
            <a:avLst/>
          </a:prstGeom>
        </p:spPr>
      </p:pic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8C23EDC4-4962-BC5C-AEA2-6923EA57B7D4}"/>
              </a:ext>
            </a:extLst>
          </p:cNvPr>
          <p:cNvGrpSpPr/>
          <p:nvPr/>
        </p:nvGrpSpPr>
        <p:grpSpPr>
          <a:xfrm>
            <a:off x="3777289" y="2438487"/>
            <a:ext cx="4637421" cy="1256608"/>
            <a:chOff x="3835784" y="2712253"/>
            <a:chExt cx="4637421" cy="12566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A0EDBE5-9966-442D-CCBB-2F021995BC4B}"/>
                    </a:ext>
                  </a:extLst>
                </p:cNvPr>
                <p:cNvSpPr txBox="1"/>
                <p:nvPr/>
              </p:nvSpPr>
              <p:spPr>
                <a:xfrm>
                  <a:off x="3835784" y="2960463"/>
                  <a:ext cx="486508" cy="8309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CH" sz="54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A0EDBE5-9966-442D-CCBB-2F021995BC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5784" y="2960463"/>
                  <a:ext cx="486508" cy="830997"/>
                </a:xfrm>
                <a:prstGeom prst="rect">
                  <a:avLst/>
                </a:prstGeom>
                <a:blipFill>
                  <a:blip r:embed="rId6"/>
                  <a:stretch>
                    <a:fillRect l="-43590" r="-41026" b="-6061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2F155CC-DBD5-9C47-D761-850086F9A980}"/>
                    </a:ext>
                  </a:extLst>
                </p:cNvPr>
                <p:cNvSpPr txBox="1"/>
                <p:nvPr/>
              </p:nvSpPr>
              <p:spPr>
                <a:xfrm>
                  <a:off x="6455706" y="2960463"/>
                  <a:ext cx="486508" cy="8309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oMath>
                    </m:oMathPara>
                  </a14:m>
                  <a:endParaRPr lang="en-CH" sz="5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2F155CC-DBD5-9C47-D761-850086F9A9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5706" y="2960463"/>
                  <a:ext cx="486508" cy="830997"/>
                </a:xfrm>
                <a:prstGeom prst="rect">
                  <a:avLst/>
                </a:prstGeom>
                <a:blipFill>
                  <a:blip r:embed="rId7"/>
                  <a:stretch>
                    <a:fillRect l="-48718" r="-97436" b="-7576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4D0C238-3CEE-D5C7-AB9F-2F4A41BC2748}"/>
                </a:ext>
              </a:extLst>
            </p:cNvPr>
            <p:cNvGrpSpPr/>
            <p:nvPr/>
          </p:nvGrpSpPr>
          <p:grpSpPr>
            <a:xfrm>
              <a:off x="4520940" y="2752709"/>
              <a:ext cx="1221278" cy="1216152"/>
              <a:chOff x="4641694" y="2805747"/>
              <a:chExt cx="1221278" cy="1216152"/>
            </a:xfrm>
          </p:grpSpPr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48BC55F0-01E2-939F-71C0-F518D46ABA79}"/>
                  </a:ext>
                </a:extLst>
              </p:cNvPr>
              <p:cNvSpPr/>
              <p:nvPr/>
            </p:nvSpPr>
            <p:spPr>
              <a:xfrm rot="10800000">
                <a:off x="4641694" y="2805747"/>
                <a:ext cx="1216152" cy="1216152"/>
              </a:xfrm>
              <a:prstGeom prst="cub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E63728F-F615-3F29-6A78-B141687815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38068" y="2894424"/>
                <a:ext cx="238154" cy="238154"/>
              </a:xfrm>
              <a:prstGeom prst="ellipse">
                <a:avLst/>
              </a:prstGeom>
              <a:solidFill>
                <a:srgbClr val="D2151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72E48B2-3E94-42D9-F49B-F3001ECFB9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78880" y="3053430"/>
                <a:ext cx="238154" cy="238154"/>
              </a:xfrm>
              <a:prstGeom prst="ellipse">
                <a:avLst/>
              </a:prstGeom>
              <a:solidFill>
                <a:srgbClr val="D2151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2D5DB3C-1A31-CC27-6CCF-E357383EB9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75232" y="3509026"/>
                <a:ext cx="238154" cy="238154"/>
              </a:xfrm>
              <a:prstGeom prst="ellipse">
                <a:avLst/>
              </a:prstGeom>
              <a:solidFill>
                <a:srgbClr val="D2151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228B1601-EF7A-C8B3-4499-AB2E8A80F5B5}"/>
                  </a:ext>
                </a:extLst>
              </p:cNvPr>
              <p:cNvSpPr/>
              <p:nvPr/>
            </p:nvSpPr>
            <p:spPr>
              <a:xfrm>
                <a:off x="4646820" y="2805747"/>
                <a:ext cx="1216152" cy="1216152"/>
              </a:xfrm>
              <a:prstGeom prst="cub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E0D4339-ABE8-3DE0-F83F-987C89782D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58570" y="3612773"/>
                <a:ext cx="238154" cy="238154"/>
              </a:xfrm>
              <a:prstGeom prst="ellipse">
                <a:avLst/>
              </a:prstGeom>
              <a:solidFill>
                <a:srgbClr val="D2151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1BD45C7-301D-D40D-7D89-CE472F7021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11262" y="3681046"/>
                <a:ext cx="369276" cy="35169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98C7A59-A6F5-F117-65AA-1C27655F92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52046" y="3270738"/>
                <a:ext cx="293677" cy="369681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A70E82B-A4EB-3259-40AF-05A2A9200F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70562" y="3130062"/>
                <a:ext cx="70361" cy="486610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D6EC762-E5A4-8E38-D37D-D1B380E5A3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5801" y="3048299"/>
                <a:ext cx="336814" cy="116932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9668295-011E-FC82-15C0-AAFC89E0902C}"/>
                  </a:ext>
                </a:extLst>
              </p:cNvPr>
              <p:cNvCxnSpPr>
                <a:cxnSpLocks/>
                <a:stCxn id="7" idx="4"/>
                <a:endCxn id="16" idx="4"/>
              </p:cNvCxnSpPr>
              <p:nvPr/>
            </p:nvCxnSpPr>
            <p:spPr>
              <a:xfrm flipH="1" flipV="1">
                <a:off x="5397957" y="3291584"/>
                <a:ext cx="160977" cy="274258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D0BCF8E-B2B6-B280-F934-994627DDBDBA}"/>
                  </a:ext>
                </a:extLst>
              </p:cNvPr>
              <p:cNvCxnSpPr>
                <a:cxnSpLocks/>
                <a:stCxn id="13" idx="1"/>
                <a:endCxn id="7" idx="1"/>
              </p:cNvCxnSpPr>
              <p:nvPr/>
            </p:nvCxnSpPr>
            <p:spPr>
              <a:xfrm flipH="1" flipV="1">
                <a:off x="5102877" y="3109785"/>
                <a:ext cx="407232" cy="434118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EE69587-E4C7-BC7E-D17E-5A083E110837}"/>
                    </a:ext>
                  </a:extLst>
                </p:cNvPr>
                <p:cNvSpPr txBox="1"/>
                <p:nvPr/>
              </p:nvSpPr>
              <p:spPr>
                <a:xfrm>
                  <a:off x="5846884" y="2919621"/>
                  <a:ext cx="486508" cy="8309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CH" sz="540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EE69587-E4C7-BC7E-D17E-5A083E1108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6884" y="2919621"/>
                  <a:ext cx="486508" cy="830997"/>
                </a:xfrm>
                <a:prstGeom prst="rect">
                  <a:avLst/>
                </a:prstGeom>
                <a:blipFill>
                  <a:blip r:embed="rId8"/>
                  <a:stretch>
                    <a:fillRect l="-31579" r="-36842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6A58306-B244-027A-F32C-FFFB63A111B1}"/>
                </a:ext>
              </a:extLst>
            </p:cNvPr>
            <p:cNvGrpSpPr/>
            <p:nvPr/>
          </p:nvGrpSpPr>
          <p:grpSpPr>
            <a:xfrm>
              <a:off x="7251927" y="2712253"/>
              <a:ext cx="1221278" cy="1216152"/>
              <a:chOff x="4641694" y="2805747"/>
              <a:chExt cx="1221278" cy="1216152"/>
            </a:xfrm>
          </p:grpSpPr>
          <p:sp>
            <p:nvSpPr>
              <p:cNvPr id="52" name="Cube 51">
                <a:extLst>
                  <a:ext uri="{FF2B5EF4-FFF2-40B4-BE49-F238E27FC236}">
                    <a16:creationId xmlns:a16="http://schemas.microsoft.com/office/drawing/2014/main" id="{747FFDDC-586D-D7D5-B6EB-0D2E5C1E7FE8}"/>
                  </a:ext>
                </a:extLst>
              </p:cNvPr>
              <p:cNvSpPr/>
              <p:nvPr/>
            </p:nvSpPr>
            <p:spPr>
              <a:xfrm rot="10800000">
                <a:off x="4641694" y="2805747"/>
                <a:ext cx="1216152" cy="1216152"/>
              </a:xfrm>
              <a:prstGeom prst="cub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2AB49C9-6B2A-6FA8-5D61-DCE2C900EB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38068" y="2894424"/>
                <a:ext cx="238154" cy="238154"/>
              </a:xfrm>
              <a:prstGeom prst="ellipse">
                <a:avLst/>
              </a:prstGeom>
              <a:solidFill>
                <a:srgbClr val="D2151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62239B8A-D5C9-6018-1586-BB561785F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78880" y="3053430"/>
                <a:ext cx="238154" cy="238154"/>
              </a:xfrm>
              <a:prstGeom prst="ellipse">
                <a:avLst/>
              </a:prstGeom>
              <a:solidFill>
                <a:srgbClr val="D2151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E17ED70-ADC6-3984-85AC-3B09964340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75232" y="3509026"/>
                <a:ext cx="238154" cy="238154"/>
              </a:xfrm>
              <a:prstGeom prst="ellipse">
                <a:avLst/>
              </a:prstGeom>
              <a:solidFill>
                <a:srgbClr val="D2151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B5F861D0-18E2-813F-9C9F-909DFD16B5B7}"/>
                  </a:ext>
                </a:extLst>
              </p:cNvPr>
              <p:cNvSpPr/>
              <p:nvPr/>
            </p:nvSpPr>
            <p:spPr>
              <a:xfrm>
                <a:off x="4646820" y="2805747"/>
                <a:ext cx="1216152" cy="1216152"/>
              </a:xfrm>
              <a:prstGeom prst="cub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0CEEDF4A-FFE5-EC27-8E35-FEC19CE7E3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58570" y="3612773"/>
                <a:ext cx="238154" cy="238154"/>
              </a:xfrm>
              <a:prstGeom prst="ellipse">
                <a:avLst/>
              </a:prstGeom>
              <a:solidFill>
                <a:srgbClr val="D2151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494E1E65-A42C-BCE6-63CA-470C03C8E8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11262" y="3681046"/>
                <a:ext cx="369276" cy="35169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4B00354-81EC-9BE2-5B26-0AF6286D5C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52046" y="3270738"/>
                <a:ext cx="293677" cy="369681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9F516B7-126C-E6B3-A178-77AC62FF45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70562" y="3130062"/>
                <a:ext cx="70361" cy="486610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4484E34-3F4E-BF60-BE02-FB2ADF6C08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5801" y="3048299"/>
                <a:ext cx="336814" cy="116932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9025686-3D29-1DBA-74CB-65676BC88EBE}"/>
                  </a:ext>
                </a:extLst>
              </p:cNvPr>
              <p:cNvCxnSpPr>
                <a:cxnSpLocks/>
                <a:stCxn id="56" idx="4"/>
                <a:endCxn id="54" idx="4"/>
              </p:cNvCxnSpPr>
              <p:nvPr/>
            </p:nvCxnSpPr>
            <p:spPr>
              <a:xfrm flipH="1" flipV="1">
                <a:off x="5397957" y="3291584"/>
                <a:ext cx="160977" cy="274258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A298079-67A5-5EB4-5A6E-970635504E02}"/>
                  </a:ext>
                </a:extLst>
              </p:cNvPr>
              <p:cNvCxnSpPr>
                <a:cxnSpLocks/>
                <a:stCxn id="55" idx="1"/>
                <a:endCxn id="56" idx="1"/>
              </p:cNvCxnSpPr>
              <p:nvPr/>
            </p:nvCxnSpPr>
            <p:spPr>
              <a:xfrm flipH="1" flipV="1">
                <a:off x="5102877" y="3109785"/>
                <a:ext cx="407232" cy="434118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80493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2BCF1-B8DA-2206-4EEB-5289EB5E3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ML-Accelerated Screening</a:t>
            </a:r>
            <a:br>
              <a:rPr lang="en-CH" dirty="0"/>
            </a:br>
            <a:r>
              <a:rPr lang="en-CH" sz="2400" dirty="0"/>
              <a:t>transparent conducting materials</a:t>
            </a:r>
            <a:endParaRPr lang="en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3AE25-FAE5-D592-63C8-2A7BB5014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FEF21EE3-D569-7B23-4EBC-6E4A03EFF9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5020" y="1825625"/>
                <a:ext cx="6132820" cy="4351338"/>
              </a:xfrm>
            </p:spPr>
            <p:txBody>
              <a:bodyPr/>
              <a:lstStyle/>
              <a:p>
                <a:r>
                  <a:rPr lang="en-CH" dirty="0"/>
                  <a:t>Predict TCM screening classification</a:t>
                </a:r>
              </a:p>
              <a:p>
                <a:pPr lvl="1"/>
                <a:r>
                  <a:rPr lang="en-CH" dirty="0"/>
                  <a:t>Cost-constrained (&lt; SCF + Bands)</a:t>
                </a:r>
              </a:p>
              <a:p>
                <a:endParaRPr lang="en-CH" dirty="0"/>
              </a:p>
              <a:p>
                <a:r>
                  <a:rPr lang="en-CH" dirty="0"/>
                  <a:t>Diverse materials </a:t>
                </a:r>
                <a:r>
                  <a:rPr lang="en-CH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(MC3D)</a:t>
                </a:r>
              </a:p>
              <a:p>
                <a:endParaRPr lang="en-CH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r>
                  <a:rPr lang="en-CH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Electronic properties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≥0.5 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CH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CH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band gap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≤0.5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or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≤1.0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CH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CH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mobility</a:t>
                </a:r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FEF21EE3-D569-7B23-4EBC-6E4A03EFF9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5020" y="1825625"/>
                <a:ext cx="6132820" cy="4351338"/>
              </a:xfrm>
              <a:blipFill>
                <a:blip r:embed="rId3"/>
                <a:stretch>
                  <a:fillRect l="-1653" t="-2326" r="-82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3" name="Group 92">
            <a:extLst>
              <a:ext uri="{FF2B5EF4-FFF2-40B4-BE49-F238E27FC236}">
                <a16:creationId xmlns:a16="http://schemas.microsoft.com/office/drawing/2014/main" id="{67DE9010-D718-1412-6BA0-2AD1A7EE4339}"/>
              </a:ext>
            </a:extLst>
          </p:cNvPr>
          <p:cNvGrpSpPr/>
          <p:nvPr/>
        </p:nvGrpSpPr>
        <p:grpSpPr>
          <a:xfrm>
            <a:off x="6847841" y="1690688"/>
            <a:ext cx="5040067" cy="3818595"/>
            <a:chOff x="6847841" y="1690688"/>
            <a:chExt cx="5040067" cy="3818595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93E5C41F-5273-59CD-B28B-7F4DE62001D9}"/>
                </a:ext>
              </a:extLst>
            </p:cNvPr>
            <p:cNvGrpSpPr/>
            <p:nvPr/>
          </p:nvGrpSpPr>
          <p:grpSpPr>
            <a:xfrm>
              <a:off x="6847841" y="1690688"/>
              <a:ext cx="5040067" cy="3818595"/>
              <a:chOff x="6847841" y="1690688"/>
              <a:chExt cx="5040067" cy="3818595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1F5188AB-10D6-93F1-1C4B-40FBE44F0C99}"/>
                  </a:ext>
                </a:extLst>
              </p:cNvPr>
              <p:cNvGrpSpPr/>
              <p:nvPr/>
            </p:nvGrpSpPr>
            <p:grpSpPr>
              <a:xfrm>
                <a:off x="6847841" y="1690688"/>
                <a:ext cx="5040067" cy="3818595"/>
                <a:chOff x="6847841" y="1690688"/>
                <a:chExt cx="5040067" cy="3818595"/>
              </a:xfrm>
            </p:grpSpPr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D8870A87-2D03-9A3C-22F1-F1FF792246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11565" r="42741" b="11311"/>
                <a:stretch/>
              </p:blipFill>
              <p:spPr>
                <a:xfrm>
                  <a:off x="6847841" y="1690688"/>
                  <a:ext cx="5040067" cy="3818595"/>
                </a:xfrm>
                <a:prstGeom prst="rect">
                  <a:avLst/>
                </a:prstGeom>
              </p:spPr>
            </p:pic>
            <p:sp>
              <p:nvSpPr>
                <p:cNvPr id="86" name="Rounded Rectangle 85">
                  <a:extLst>
                    <a:ext uri="{FF2B5EF4-FFF2-40B4-BE49-F238E27FC236}">
                      <a16:creationId xmlns:a16="http://schemas.microsoft.com/office/drawing/2014/main" id="{7F2DE35D-8200-0BCA-D8F7-8D04100E794C}"/>
                    </a:ext>
                  </a:extLst>
                </p:cNvPr>
                <p:cNvSpPr/>
                <p:nvPr/>
              </p:nvSpPr>
              <p:spPr>
                <a:xfrm>
                  <a:off x="9693275" y="1778000"/>
                  <a:ext cx="2105025" cy="3660775"/>
                </a:xfrm>
                <a:prstGeom prst="roundRect">
                  <a:avLst>
                    <a:gd name="adj" fmla="val 1277"/>
                  </a:avLst>
                </a:prstGeom>
                <a:noFill/>
                <a:ln w="25400">
                  <a:solidFill>
                    <a:srgbClr val="D2151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DA386D79-EC9A-2B2F-3DB0-F5181C21D22B}"/>
                  </a:ext>
                </a:extLst>
              </p:cNvPr>
              <p:cNvGrpSpPr/>
              <p:nvPr/>
            </p:nvGrpSpPr>
            <p:grpSpPr>
              <a:xfrm>
                <a:off x="7382198" y="2052914"/>
                <a:ext cx="1067002" cy="200861"/>
                <a:chOff x="4946431" y="2967570"/>
                <a:chExt cx="942171" cy="177362"/>
              </a:xfrm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74833974-9AEE-60CF-B48C-DE14263C3C55}"/>
                    </a:ext>
                  </a:extLst>
                </p:cNvPr>
                <p:cNvGrpSpPr/>
                <p:nvPr/>
              </p:nvGrpSpPr>
              <p:grpSpPr>
                <a:xfrm>
                  <a:off x="4946431" y="2967570"/>
                  <a:ext cx="941990" cy="177362"/>
                  <a:chOff x="4946431" y="2967570"/>
                  <a:chExt cx="941990" cy="177362"/>
                </a:xfrm>
              </p:grpSpPr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194E04AE-C4BF-7512-3B16-2CB9D05F38DE}"/>
                      </a:ext>
                    </a:extLst>
                  </p:cNvPr>
                  <p:cNvSpPr/>
                  <p:nvPr/>
                </p:nvSpPr>
                <p:spPr>
                  <a:xfrm>
                    <a:off x="4946431" y="2967570"/>
                    <a:ext cx="941990" cy="1773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pic>
                <p:nvPicPr>
                  <p:cNvPr id="72" name="Picture 71" descr="A red logo with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C7AD6432-B1F6-6BD9-8D2D-DF4D2FBB783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31753" r="31331" b="31697"/>
                  <a:stretch/>
                </p:blipFill>
                <p:spPr>
                  <a:xfrm>
                    <a:off x="4995505" y="2967570"/>
                    <a:ext cx="230775" cy="177362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pic>
              <p:nvPicPr>
                <p:cNvPr id="71" name="Picture 70" descr="A red logo with black background&#10;&#10;Description automatically generated">
                  <a:extLst>
                    <a:ext uri="{FF2B5EF4-FFF2-40B4-BE49-F238E27FC236}">
                      <a16:creationId xmlns:a16="http://schemas.microsoft.com/office/drawing/2014/main" id="{1C892AE8-3D31-01CC-F513-871EE92915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80102"/>
                <a:stretch/>
              </p:blipFill>
              <p:spPr>
                <a:xfrm>
                  <a:off x="5257992" y="2969587"/>
                  <a:ext cx="630610" cy="52123"/>
                </a:xfrm>
                <a:prstGeom prst="rect">
                  <a:avLst/>
                </a:prstGeom>
              </p:spPr>
            </p:pic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36F87EFB-6D10-A605-9D43-B4BEEC21D6EA}"/>
                  </a:ext>
                </a:extLst>
              </p:cNvPr>
              <p:cNvGrpSpPr/>
              <p:nvPr/>
            </p:nvGrpSpPr>
            <p:grpSpPr>
              <a:xfrm>
                <a:off x="10260269" y="2049286"/>
                <a:ext cx="1066797" cy="200861"/>
                <a:chOff x="4946431" y="2967570"/>
                <a:chExt cx="941990" cy="177362"/>
              </a:xfrm>
            </p:grpSpPr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5E74418F-BCF3-6196-5BD0-84546AC8F95F}"/>
                    </a:ext>
                  </a:extLst>
                </p:cNvPr>
                <p:cNvGrpSpPr/>
                <p:nvPr/>
              </p:nvGrpSpPr>
              <p:grpSpPr>
                <a:xfrm>
                  <a:off x="4946431" y="2967570"/>
                  <a:ext cx="941990" cy="177362"/>
                  <a:chOff x="4946431" y="2967570"/>
                  <a:chExt cx="941990" cy="177362"/>
                </a:xfrm>
              </p:grpSpPr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03FB766D-0D43-693A-EBE0-474DB75C62BF}"/>
                      </a:ext>
                    </a:extLst>
                  </p:cNvPr>
                  <p:cNvSpPr/>
                  <p:nvPr/>
                </p:nvSpPr>
                <p:spPr>
                  <a:xfrm>
                    <a:off x="4946431" y="2967570"/>
                    <a:ext cx="941990" cy="1773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pic>
                <p:nvPicPr>
                  <p:cNvPr id="81" name="Picture 80" descr="A red logo with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1AF8B187-D0D0-31CF-B981-9FEB7B4838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31753" r="31331" b="31697"/>
                  <a:stretch/>
                </p:blipFill>
                <p:spPr>
                  <a:xfrm>
                    <a:off x="4995505" y="2967570"/>
                    <a:ext cx="230775" cy="177362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pic>
              <p:nvPicPr>
                <p:cNvPr id="79" name="Picture 78" descr="A red logo with black background&#10;&#10;Description automatically generated">
                  <a:extLst>
                    <a:ext uri="{FF2B5EF4-FFF2-40B4-BE49-F238E27FC236}">
                      <a16:creationId xmlns:a16="http://schemas.microsoft.com/office/drawing/2014/main" id="{77BAD733-27BC-D3FC-988D-58A6DAA512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80102"/>
                <a:stretch/>
              </p:blipFill>
              <p:spPr>
                <a:xfrm>
                  <a:off x="5250610" y="2973542"/>
                  <a:ext cx="630610" cy="52123"/>
                </a:xfrm>
                <a:prstGeom prst="rect">
                  <a:avLst/>
                </a:prstGeom>
              </p:spPr>
            </p:pic>
          </p:grp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1644875-982A-80B4-4843-CB11B168745B}"/>
                </a:ext>
              </a:extLst>
            </p:cNvPr>
            <p:cNvSpPr txBox="1"/>
            <p:nvPr/>
          </p:nvSpPr>
          <p:spPr>
            <a:xfrm>
              <a:off x="7359578" y="5217406"/>
              <a:ext cx="771202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CH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iberation Sans" panose="020B0604020202020204" pitchFamily="34" charset="0"/>
                </a:rPr>
                <a:t>This work</a:t>
              </a: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487E79F4-FA95-2161-98D1-0909DD4FBBD1}"/>
                </a:ext>
              </a:extLst>
            </p:cNvPr>
            <p:cNvSpPr/>
            <p:nvPr/>
          </p:nvSpPr>
          <p:spPr>
            <a:xfrm>
              <a:off x="7080021" y="5239843"/>
              <a:ext cx="279557" cy="166343"/>
            </a:xfrm>
            <a:prstGeom prst="roundRect">
              <a:avLst>
                <a:gd name="adj" fmla="val 1277"/>
              </a:avLst>
            </a:prstGeom>
            <a:noFill/>
            <a:ln w="25400">
              <a:solidFill>
                <a:srgbClr val="D2151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C5CE867-4F4D-0B16-A164-D7E49A50F701}"/>
              </a:ext>
            </a:extLst>
          </p:cNvPr>
          <p:cNvSpPr txBox="1"/>
          <p:nvPr/>
        </p:nvSpPr>
        <p:spPr>
          <a:xfrm>
            <a:off x="8448995" y="5892711"/>
            <a:ext cx="376417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100" dirty="0">
                <a:latin typeface="Jost Medium" pitchFamily="2" charset="77"/>
                <a:ea typeface="Jost Medium" pitchFamily="2" charset="77"/>
              </a:rPr>
              <a:t>A. Zadoks et al., arXiv:2403.01514 (2024)</a:t>
            </a:r>
          </a:p>
          <a:p>
            <a:r>
              <a:rPr lang="en-CH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Jost Medium" pitchFamily="2" charset="77"/>
                <a:ea typeface="Jost Medium" pitchFamily="2" charset="77"/>
              </a:rPr>
              <a:t>M. Bercx et al., in preparation (2024)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effectLst/>
                <a:latin typeface="Jost Medium" pitchFamily="2" charset="77"/>
                <a:ea typeface="Jost Medium" pitchFamily="2" charset="77"/>
              </a:rPr>
              <a:t>R. Woods-Robinson et al., Chem. Mater. 30, 8375 (2018)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CA9BB-EDC5-CDE2-121A-11716254100C}"/>
              </a:ext>
            </a:extLst>
          </p:cNvPr>
          <p:cNvSpPr txBox="1"/>
          <p:nvPr/>
        </p:nvSpPr>
        <p:spPr>
          <a:xfrm>
            <a:off x="7624433" y="2107296"/>
            <a:ext cx="9861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 u="sng" dirty="0">
                <a:solidFill>
                  <a:schemeClr val="accent1">
                    <a:lumMod val="75000"/>
                  </a:schemeClr>
                </a:solidFill>
                <a:latin typeface="Jost Medium" pitchFamily="2" charset="77"/>
                <a:ea typeface="Jost Medium" pitchFamily="2" charset="77"/>
              </a:rPr>
              <a:t>m</a:t>
            </a:r>
            <a:r>
              <a:rPr lang="en-CH" sz="600" u="sng" dirty="0">
                <a:solidFill>
                  <a:schemeClr val="accent1">
                    <a:lumMod val="75000"/>
                  </a:schemeClr>
                </a:solidFill>
                <a:latin typeface="Jost Medium" pitchFamily="2" charset="77"/>
                <a:ea typeface="Jost Medium" pitchFamily="2" charset="77"/>
              </a:rPr>
              <a:t>c3d.materialscloud.org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5FE06-F595-A717-2249-FAF25797C68C}"/>
              </a:ext>
            </a:extLst>
          </p:cNvPr>
          <p:cNvSpPr txBox="1"/>
          <p:nvPr/>
        </p:nvSpPr>
        <p:spPr>
          <a:xfrm>
            <a:off x="10489358" y="2088928"/>
            <a:ext cx="9861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 u="sng" dirty="0">
                <a:solidFill>
                  <a:schemeClr val="accent1">
                    <a:lumMod val="75000"/>
                  </a:schemeClr>
                </a:solidFill>
                <a:latin typeface="Jost Medium" pitchFamily="2" charset="77"/>
                <a:ea typeface="Jost Medium" pitchFamily="2" charset="77"/>
              </a:rPr>
              <a:t>m</a:t>
            </a:r>
            <a:r>
              <a:rPr lang="en-CH" sz="600" u="sng" dirty="0">
                <a:solidFill>
                  <a:schemeClr val="accent1">
                    <a:lumMod val="75000"/>
                  </a:schemeClr>
                </a:solidFill>
                <a:latin typeface="Jost Medium" pitchFamily="2" charset="77"/>
                <a:ea typeface="Jost Medium" pitchFamily="2" charset="77"/>
              </a:rPr>
              <a:t>c3d.materialscloud.org</a:t>
            </a:r>
          </a:p>
        </p:txBody>
      </p:sp>
    </p:spTree>
    <p:extLst>
      <p:ext uri="{BB962C8B-B14F-4D97-AF65-F5344CB8AC3E}">
        <p14:creationId xmlns:p14="http://schemas.microsoft.com/office/powerpoint/2010/main" val="4046475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3531D-4CDF-4464-3135-A916DCB59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Single-shot DFT SOREP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4800DB-0E6A-BF8F-3C15-86771CB082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459472" cy="4351338"/>
              </a:xfrm>
            </p:spPr>
            <p:txBody>
              <a:bodyPr/>
              <a:lstStyle/>
              <a:p>
                <a:r>
                  <a:rPr lang="en-CH" dirty="0"/>
                  <a:t>Electronic structure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𝑃𝑆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CH" dirty="0"/>
              </a:p>
              <a:p>
                <a:endParaRPr lang="en-CH" dirty="0"/>
              </a:p>
              <a:p>
                <a:r>
                  <a:rPr lang="en-CH" dirty="0"/>
                  <a:t>Operator</a:t>
                </a:r>
              </a:p>
              <a:p>
                <a:pPr lvl="1"/>
                <a:r>
                  <a:rPr lang="en-CH" dirty="0"/>
                  <a:t>Single-shot DFT Kohn-Sham Hamiltonian</a:t>
                </a:r>
              </a:p>
              <a:p>
                <a:endParaRPr lang="en-CH" dirty="0"/>
              </a:p>
              <a:p>
                <a:r>
                  <a:rPr lang="en-CH" dirty="0"/>
                  <a:t>Map to ML features</a:t>
                </a:r>
              </a:p>
              <a:p>
                <a:pPr lvl="1"/>
                <a:r>
                  <a:rPr lang="en-CH" dirty="0"/>
                  <a:t>Density of states</a:t>
                </a:r>
              </a:p>
              <a:p>
                <a:pPr lvl="1"/>
                <a:endParaRPr lang="en-CH" dirty="0"/>
              </a:p>
              <a:p>
                <a:endParaRPr lang="en-CH" dirty="0"/>
              </a:p>
              <a:p>
                <a:pPr marL="0" indent="0">
                  <a:buNone/>
                </a:pPr>
                <a:endParaRPr lang="en-CH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4800DB-0E6A-BF8F-3C15-86771CB082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459472" cy="4351338"/>
              </a:xfrm>
              <a:blipFill>
                <a:blip r:embed="rId2"/>
                <a:stretch>
                  <a:fillRect l="-2093" t="-407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DC9C3-6247-37D0-C4D7-AEE555AA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03488C-FC9A-03E1-E461-2DC09D6818A0}"/>
              </a:ext>
            </a:extLst>
          </p:cNvPr>
          <p:cNvSpPr txBox="1"/>
          <p:nvPr/>
        </p:nvSpPr>
        <p:spPr>
          <a:xfrm>
            <a:off x="9160401" y="6061988"/>
            <a:ext cx="30315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100" dirty="0">
                <a:latin typeface="Jost Medium" pitchFamily="2" charset="77"/>
                <a:ea typeface="Jost Medium" pitchFamily="2" charset="77"/>
              </a:rPr>
              <a:t>A. Zadoks et al., arXiv:2403.01514 (2024)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effectLst/>
                <a:latin typeface="Jost Medium" pitchFamily="2" charset="77"/>
                <a:ea typeface="Jost Medium" pitchFamily="2" charset="77"/>
              </a:rPr>
              <a:t>O. </a:t>
            </a:r>
            <a:r>
              <a:rPr lang="en-GB" sz="1100" dirty="0" err="1">
                <a:effectLst/>
                <a:latin typeface="Jost Medium" pitchFamily="2" charset="77"/>
                <a:ea typeface="Jost Medium" pitchFamily="2" charset="77"/>
              </a:rPr>
              <a:t>Isayev</a:t>
            </a:r>
            <a:r>
              <a:rPr lang="en-GB" sz="1100" dirty="0">
                <a:effectLst/>
                <a:latin typeface="Jost Medium" pitchFamily="2" charset="77"/>
                <a:ea typeface="Jost Medium" pitchFamily="2" charset="77"/>
              </a:rPr>
              <a:t> et al., Chem. Mater. 27, 735 (2015)</a:t>
            </a:r>
            <a:endParaRPr lang="en-CH" sz="1100" dirty="0">
              <a:latin typeface="Jost Medium" pitchFamily="2" charset="77"/>
              <a:ea typeface="Jost Medium" pitchFamily="2" charset="77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BCFAD57-99B5-06AF-7A75-BAF33AF72A69}"/>
              </a:ext>
            </a:extLst>
          </p:cNvPr>
          <p:cNvGrpSpPr>
            <a:grpSpLocks noChangeAspect="1"/>
          </p:cNvGrpSpPr>
          <p:nvPr/>
        </p:nvGrpSpPr>
        <p:grpSpPr>
          <a:xfrm>
            <a:off x="6297672" y="1395510"/>
            <a:ext cx="4302395" cy="4424388"/>
            <a:chOff x="8610599" y="2935695"/>
            <a:chExt cx="3151897" cy="324126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5782926-0D32-BE5E-4259-5EB40F30D6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689" t="10758" r="18234"/>
            <a:stretch/>
          </p:blipFill>
          <p:spPr>
            <a:xfrm>
              <a:off x="8610599" y="3141234"/>
              <a:ext cx="3151897" cy="303572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38B1F38-9BA3-A5D6-D011-95AA0AE0B82F}"/>
                    </a:ext>
                  </a:extLst>
                </p:cNvPr>
                <p:cNvSpPr txBox="1"/>
                <p:nvPr/>
              </p:nvSpPr>
              <p:spPr>
                <a:xfrm>
                  <a:off x="9178585" y="3290500"/>
                  <a:ext cx="121751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=22,200</m:t>
                        </m:r>
                      </m:oMath>
                    </m:oMathPara>
                  </a14:m>
                  <a:endParaRPr lang="en-CH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38B1F38-9BA3-A5D6-D011-95AA0AE0B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8585" y="3290500"/>
                  <a:ext cx="1217513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093" r="-4124" b="-4348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480023-0C5D-33E1-09F8-3740531E64A9}"/>
                </a:ext>
              </a:extLst>
            </p:cNvPr>
            <p:cNvSpPr txBox="1"/>
            <p:nvPr/>
          </p:nvSpPr>
          <p:spPr>
            <a:xfrm>
              <a:off x="9102314" y="2935695"/>
              <a:ext cx="2468710" cy="2254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400" dirty="0">
                  <a:latin typeface="Jost Medium" pitchFamily="2" charset="77"/>
                  <a:ea typeface="Jost Medium" pitchFamily="2" charset="77"/>
                </a:rPr>
                <a:t>SOREP vs. SCF DOS Euclidean Distance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DD442D-4E7F-C261-7EE5-E260DE3E5B19}"/>
              </a:ext>
            </a:extLst>
          </p:cNvPr>
          <p:cNvGrpSpPr>
            <a:grpSpLocks noChangeAspect="1"/>
          </p:cNvGrpSpPr>
          <p:nvPr/>
        </p:nvGrpSpPr>
        <p:grpSpPr>
          <a:xfrm>
            <a:off x="9441538" y="3874079"/>
            <a:ext cx="2118820" cy="2040728"/>
            <a:chOff x="5459756" y="1316936"/>
            <a:chExt cx="3244974" cy="31253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2CDF9BD-FF08-F4B3-09CF-9C930AA2C9D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59756" y="1316936"/>
              <a:ext cx="3244974" cy="3125376"/>
              <a:chOff x="7738942" y="277346"/>
              <a:chExt cx="2806806" cy="2826684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4DB828-E2F4-BDC3-2DFB-F0034EBE25D4}"/>
                  </a:ext>
                </a:extLst>
              </p:cNvPr>
              <p:cNvSpPr txBox="1"/>
              <p:nvPr/>
            </p:nvSpPr>
            <p:spPr>
              <a:xfrm>
                <a:off x="8153400" y="306855"/>
                <a:ext cx="389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dirty="0">
                    <a:latin typeface="Arial" panose="020B0604020202020204" pitchFamily="34" charset="0"/>
                    <a:cs typeface="Arial" panose="020B0604020202020204" pitchFamily="34" charset="0"/>
                  </a:rPr>
                  <a:t>Si</a:t>
                </a: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5B8A5D6-C37D-F057-CB86-E590892CF8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8766" r="47232" b="5923"/>
              <a:stretch/>
            </p:blipFill>
            <p:spPr>
              <a:xfrm>
                <a:off x="7738942" y="277346"/>
                <a:ext cx="2806806" cy="282668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810769A-0455-CEC6-90E0-86A8E13CD767}"/>
                    </a:ext>
                  </a:extLst>
                </p:cNvPr>
                <p:cNvSpPr txBox="1"/>
                <p:nvPr/>
              </p:nvSpPr>
              <p:spPr>
                <a:xfrm>
                  <a:off x="6028449" y="1409892"/>
                  <a:ext cx="23083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</m:t>
                        </m:r>
                      </m:oMath>
                    </m:oMathPara>
                  </a14:m>
                  <a:endParaRPr lang="en-CH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810769A-0455-CEC6-90E0-86A8E13CD7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8449" y="1409892"/>
                  <a:ext cx="230832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1053" r="-21053" b="-8696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91502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BC4A2-9A84-ED30-2CFE-CA04A56C2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Classification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92A4E-2304-2E87-A96F-C53D0E6BC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CH" dirty="0"/>
              <a:t>Balancing</a:t>
            </a:r>
          </a:p>
          <a:p>
            <a:pPr lvl="1"/>
            <a:r>
              <a:rPr lang="en-CH" dirty="0"/>
              <a:t>Undersample majority class</a:t>
            </a:r>
          </a:p>
          <a:p>
            <a:endParaRPr lang="en-CH" dirty="0"/>
          </a:p>
          <a:p>
            <a:r>
              <a:rPr lang="en-CH" dirty="0"/>
              <a:t>Hyperparameters optimized with gridded cross-validation</a:t>
            </a:r>
            <a:endParaRPr lang="en-CH" dirty="0">
              <a:latin typeface="Jost Medium" pitchFamily="2" charset="77"/>
              <a:ea typeface="Jost Medium" pitchFamily="2" charset="77"/>
              <a:cs typeface="Cascadia Code SemiLight" panose="020B0609020000020004" pitchFamily="34" charset="0"/>
            </a:endParaRPr>
          </a:p>
          <a:p>
            <a:endParaRPr lang="en-CH" dirty="0"/>
          </a:p>
          <a:p>
            <a:r>
              <a:rPr lang="en-CH" dirty="0"/>
              <a:t>Feature importance analysis</a:t>
            </a:r>
          </a:p>
          <a:p>
            <a:pPr lvl="1"/>
            <a:r>
              <a:rPr lang="en-CH" dirty="0"/>
              <a:t>Physical interpretation</a:t>
            </a:r>
          </a:p>
          <a:p>
            <a:endParaRPr lang="en-CH" dirty="0"/>
          </a:p>
          <a:p>
            <a:endParaRPr lang="en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76101-3609-65E7-2AD3-33C7F4DB0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A7EFFE-616D-E1E5-F31D-C20CEA0BC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859" y="3050910"/>
            <a:ext cx="4719821" cy="32825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E76D6E-B42E-5740-8192-8952618672D8}"/>
              </a:ext>
            </a:extLst>
          </p:cNvPr>
          <p:cNvSpPr txBox="1"/>
          <p:nvPr/>
        </p:nvSpPr>
        <p:spPr>
          <a:xfrm>
            <a:off x="9331922" y="6176963"/>
            <a:ext cx="28600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100" dirty="0">
                <a:latin typeface="Jost Medium" pitchFamily="2" charset="77"/>
                <a:ea typeface="Jost Medium" pitchFamily="2" charset="77"/>
              </a:rPr>
              <a:t>A. Zadoks et al., arXiv:2403.01514 (2024)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47224BD-8B9F-2CE5-5D46-A0D875F875A9}"/>
              </a:ext>
            </a:extLst>
          </p:cNvPr>
          <p:cNvGrpSpPr>
            <a:grpSpLocks noChangeAspect="1"/>
          </p:cNvGrpSpPr>
          <p:nvPr/>
        </p:nvGrpSpPr>
        <p:grpSpPr>
          <a:xfrm>
            <a:off x="7468178" y="560773"/>
            <a:ext cx="3281524" cy="2407021"/>
            <a:chOff x="3624438" y="2545560"/>
            <a:chExt cx="4528962" cy="3322026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1261EDD-5689-CE20-EE14-67AF56F46291}"/>
                </a:ext>
              </a:extLst>
            </p:cNvPr>
            <p:cNvGrpSpPr/>
            <p:nvPr/>
          </p:nvGrpSpPr>
          <p:grpSpPr>
            <a:xfrm>
              <a:off x="4045706" y="2545560"/>
              <a:ext cx="4107694" cy="2872111"/>
              <a:chOff x="4045706" y="2545560"/>
              <a:chExt cx="4107694" cy="2872111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C4680BDB-F638-FD10-78DE-E4C36DB0D301}"/>
                  </a:ext>
                </a:extLst>
              </p:cNvPr>
              <p:cNvGrpSpPr/>
              <p:nvPr/>
            </p:nvGrpSpPr>
            <p:grpSpPr>
              <a:xfrm>
                <a:off x="4045706" y="2545561"/>
                <a:ext cx="2964341" cy="2872110"/>
                <a:chOff x="2722574" y="1368161"/>
                <a:chExt cx="5369522" cy="4317619"/>
              </a:xfrm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0E05A812-18A0-4631-15F3-AC6C72A95C56}"/>
                    </a:ext>
                  </a:extLst>
                </p:cNvPr>
                <p:cNvSpPr/>
                <p:nvPr/>
              </p:nvSpPr>
              <p:spPr>
                <a:xfrm>
                  <a:off x="2722574" y="1368162"/>
                  <a:ext cx="5369522" cy="431761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13AE4E50-3227-6701-0B0C-49936ED3CC87}"/>
                    </a:ext>
                  </a:extLst>
                </p:cNvPr>
                <p:cNvGrpSpPr/>
                <p:nvPr/>
              </p:nvGrpSpPr>
              <p:grpSpPr>
                <a:xfrm>
                  <a:off x="3755571" y="1368161"/>
                  <a:ext cx="3303527" cy="4317619"/>
                  <a:chOff x="3755571" y="1368161"/>
                  <a:chExt cx="3303527" cy="4317619"/>
                </a:xfrm>
              </p:grpSpPr>
              <p:grpSp>
                <p:nvGrpSpPr>
                  <p:cNvPr id="109" name="Group 108">
                    <a:extLst>
                      <a:ext uri="{FF2B5EF4-FFF2-40B4-BE49-F238E27FC236}">
                        <a16:creationId xmlns:a16="http://schemas.microsoft.com/office/drawing/2014/main" id="{7E508636-2B3F-4980-6412-7C13BF539326}"/>
                      </a:ext>
                    </a:extLst>
                  </p:cNvPr>
                  <p:cNvGrpSpPr/>
                  <p:nvPr/>
                </p:nvGrpSpPr>
                <p:grpSpPr>
                  <a:xfrm>
                    <a:off x="4472308" y="1368161"/>
                    <a:ext cx="1870053" cy="1108624"/>
                    <a:chOff x="4180114" y="1485041"/>
                    <a:chExt cx="1870053" cy="1108624"/>
                  </a:xfrm>
                </p:grpSpPr>
                <p:sp>
                  <p:nvSpPr>
                    <p:cNvPr id="113" name="Freeform 112">
                      <a:extLst>
                        <a:ext uri="{FF2B5EF4-FFF2-40B4-BE49-F238E27FC236}">
                          <a16:creationId xmlns:a16="http://schemas.microsoft.com/office/drawing/2014/main" id="{71B8AEF2-F911-464C-341C-CF49CEC3CC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0114" y="1485041"/>
                      <a:ext cx="932265" cy="1108624"/>
                    </a:xfrm>
                    <a:custGeom>
                      <a:avLst/>
                      <a:gdLst>
                        <a:gd name="connsiteX0" fmla="*/ 0 w 935026"/>
                        <a:gd name="connsiteY0" fmla="*/ 0 h 1450664"/>
                        <a:gd name="connsiteX1" fmla="*/ 935026 w 935026"/>
                        <a:gd name="connsiteY1" fmla="*/ 1450664 h 14506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35026" h="1450664">
                          <a:moveTo>
                            <a:pt x="0" y="0"/>
                          </a:moveTo>
                          <a:cubicBezTo>
                            <a:pt x="320842" y="716165"/>
                            <a:pt x="641685" y="1432330"/>
                            <a:pt x="935026" y="1450664"/>
                          </a:cubicBezTo>
                        </a:path>
                      </a:pathLst>
                    </a:custGeom>
                    <a:noFill/>
                    <a:ln w="47625">
                      <a:solidFill>
                        <a:srgbClr val="0D0D0D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14" name="Freeform 113">
                      <a:extLst>
                        <a:ext uri="{FF2B5EF4-FFF2-40B4-BE49-F238E27FC236}">
                          <a16:creationId xmlns:a16="http://schemas.microsoft.com/office/drawing/2014/main" id="{3C3541DA-5D02-F4C6-BDF6-D6F297F0C6F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12379" y="1485041"/>
                      <a:ext cx="937788" cy="1108621"/>
                    </a:xfrm>
                    <a:custGeom>
                      <a:avLst/>
                      <a:gdLst>
                        <a:gd name="connsiteX0" fmla="*/ 0 w 935026"/>
                        <a:gd name="connsiteY0" fmla="*/ 0 h 1450664"/>
                        <a:gd name="connsiteX1" fmla="*/ 935026 w 935026"/>
                        <a:gd name="connsiteY1" fmla="*/ 1450664 h 14506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35026" h="1450664">
                          <a:moveTo>
                            <a:pt x="0" y="0"/>
                          </a:moveTo>
                          <a:cubicBezTo>
                            <a:pt x="320842" y="716165"/>
                            <a:pt x="641685" y="1432330"/>
                            <a:pt x="935026" y="1450664"/>
                          </a:cubicBezTo>
                        </a:path>
                      </a:pathLst>
                    </a:custGeom>
                    <a:noFill/>
                    <a:ln w="47625">
                      <a:solidFill>
                        <a:srgbClr val="0D0D0D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</p:grpSp>
              <p:grpSp>
                <p:nvGrpSpPr>
                  <p:cNvPr id="110" name="Group 109">
                    <a:extLst>
                      <a:ext uri="{FF2B5EF4-FFF2-40B4-BE49-F238E27FC236}">
                        <a16:creationId xmlns:a16="http://schemas.microsoft.com/office/drawing/2014/main" id="{51474A12-371F-C05F-8D77-161FA6EA720C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3755571" y="4456840"/>
                    <a:ext cx="3303527" cy="1228940"/>
                    <a:chOff x="4180115" y="1485041"/>
                    <a:chExt cx="1870051" cy="1228940"/>
                  </a:xfrm>
                </p:grpSpPr>
                <p:sp>
                  <p:nvSpPr>
                    <p:cNvPr id="111" name="Freeform 110">
                      <a:extLst>
                        <a:ext uri="{FF2B5EF4-FFF2-40B4-BE49-F238E27FC236}">
                          <a16:creationId xmlns:a16="http://schemas.microsoft.com/office/drawing/2014/main" id="{874F8BA9-D352-470D-241E-15D706B2A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0115" y="1485041"/>
                      <a:ext cx="935026" cy="1228938"/>
                    </a:xfrm>
                    <a:custGeom>
                      <a:avLst/>
                      <a:gdLst>
                        <a:gd name="connsiteX0" fmla="*/ 0 w 935026"/>
                        <a:gd name="connsiteY0" fmla="*/ 0 h 1450664"/>
                        <a:gd name="connsiteX1" fmla="*/ 935026 w 935026"/>
                        <a:gd name="connsiteY1" fmla="*/ 1450664 h 14506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35026" h="1450664">
                          <a:moveTo>
                            <a:pt x="0" y="0"/>
                          </a:moveTo>
                          <a:cubicBezTo>
                            <a:pt x="320842" y="716165"/>
                            <a:pt x="641685" y="1432330"/>
                            <a:pt x="935026" y="1450664"/>
                          </a:cubicBezTo>
                        </a:path>
                      </a:pathLst>
                    </a:custGeom>
                    <a:noFill/>
                    <a:ln w="47625">
                      <a:solidFill>
                        <a:srgbClr val="0D0D0D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12" name="Freeform 111">
                      <a:extLst>
                        <a:ext uri="{FF2B5EF4-FFF2-40B4-BE49-F238E27FC236}">
                          <a16:creationId xmlns:a16="http://schemas.microsoft.com/office/drawing/2014/main" id="{6FBB9324-E4F7-6017-3EFC-2F0BB542779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16705" y="1485042"/>
                      <a:ext cx="933461" cy="1228939"/>
                    </a:xfrm>
                    <a:custGeom>
                      <a:avLst/>
                      <a:gdLst>
                        <a:gd name="connsiteX0" fmla="*/ 0 w 935026"/>
                        <a:gd name="connsiteY0" fmla="*/ 0 h 1450664"/>
                        <a:gd name="connsiteX1" fmla="*/ 935026 w 935026"/>
                        <a:gd name="connsiteY1" fmla="*/ 1450664 h 14506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35026" h="1450664">
                          <a:moveTo>
                            <a:pt x="0" y="0"/>
                          </a:moveTo>
                          <a:cubicBezTo>
                            <a:pt x="320842" y="716165"/>
                            <a:pt x="641685" y="1432330"/>
                            <a:pt x="935026" y="1450664"/>
                          </a:cubicBezTo>
                        </a:path>
                      </a:pathLst>
                    </a:custGeom>
                    <a:noFill/>
                    <a:ln w="47625">
                      <a:solidFill>
                        <a:srgbClr val="0D0D0D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</p:grpSp>
            </p:grpSp>
          </p:grp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63711E99-B06A-1793-A5FE-1D8580324281}"/>
                  </a:ext>
                </a:extLst>
              </p:cNvPr>
              <p:cNvCxnSpPr>
                <a:cxnSpLocks/>
                <a:stCxn id="107" idx="1"/>
                <a:endCxn id="107" idx="3"/>
              </p:cNvCxnSpPr>
              <p:nvPr/>
            </p:nvCxnSpPr>
            <p:spPr>
              <a:xfrm>
                <a:off x="4045706" y="3981616"/>
                <a:ext cx="2964341" cy="0"/>
              </a:xfrm>
              <a:prstGeom prst="line">
                <a:avLst/>
              </a:prstGeom>
              <a:ln w="1905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280F9720-D415-5AD6-7CE6-45C10E3483A9}"/>
                  </a:ext>
                </a:extLst>
              </p:cNvPr>
              <p:cNvGrpSpPr/>
              <p:nvPr/>
            </p:nvGrpSpPr>
            <p:grpSpPr>
              <a:xfrm>
                <a:off x="7115809" y="2545561"/>
                <a:ext cx="1037591" cy="2872110"/>
                <a:chOff x="8939752" y="1368161"/>
                <a:chExt cx="1559802" cy="4317618"/>
              </a:xfrm>
            </p:grpSpPr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id="{E9E7B5E5-921B-FD4C-9DFE-ECBFBAF70B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81369" t="6651" r="1501" b="27791"/>
                <a:stretch/>
              </p:blipFill>
              <p:spPr>
                <a:xfrm>
                  <a:off x="8939752" y="1368161"/>
                  <a:ext cx="1333783" cy="4317618"/>
                </a:xfrm>
                <a:prstGeom prst="rect">
                  <a:avLst/>
                </a:prstGeom>
              </p:spPr>
            </p:pic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97E0C3BC-F910-E0EF-7A49-BF51F72CE803}"/>
                    </a:ext>
                  </a:extLst>
                </p:cNvPr>
                <p:cNvSpPr/>
                <p:nvPr/>
              </p:nvSpPr>
              <p:spPr>
                <a:xfrm>
                  <a:off x="9199001" y="1870051"/>
                  <a:ext cx="1074533" cy="11687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D8C96304-0F53-F2BD-5E1F-50F26FE88A67}"/>
                    </a:ext>
                  </a:extLst>
                </p:cNvPr>
                <p:cNvSpPr/>
                <p:nvPr/>
              </p:nvSpPr>
              <p:spPr>
                <a:xfrm>
                  <a:off x="8939752" y="1870051"/>
                  <a:ext cx="169872" cy="11687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D8D7EC36-698B-8181-63C8-8B4E4626681A}"/>
                    </a:ext>
                  </a:extLst>
                </p:cNvPr>
                <p:cNvSpPr/>
                <p:nvPr/>
              </p:nvSpPr>
              <p:spPr>
                <a:xfrm>
                  <a:off x="9370882" y="5054409"/>
                  <a:ext cx="1128672" cy="11687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9676C004-F3A9-701C-536B-ECE9E8BF19A5}"/>
                    </a:ext>
                  </a:extLst>
                </p:cNvPr>
                <p:cNvSpPr/>
                <p:nvPr/>
              </p:nvSpPr>
              <p:spPr>
                <a:xfrm>
                  <a:off x="8939752" y="5054409"/>
                  <a:ext cx="339744" cy="11687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204235-BABA-01D0-5F12-930847585BD7}"/>
                  </a:ext>
                </a:extLst>
              </p:cNvPr>
              <p:cNvSpPr/>
              <p:nvPr/>
            </p:nvSpPr>
            <p:spPr>
              <a:xfrm>
                <a:off x="7011571" y="2545560"/>
                <a:ext cx="1086188" cy="2872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6355FD45-A2D8-0A56-34B1-3F804FDEF26E}"/>
                  </a:ext>
                </a:extLst>
              </p:cNvPr>
              <p:cNvGrpSpPr/>
              <p:nvPr/>
            </p:nvGrpSpPr>
            <p:grpSpPr>
              <a:xfrm>
                <a:off x="4660946" y="3193027"/>
                <a:ext cx="92882" cy="1577831"/>
                <a:chOff x="4340121" y="2234436"/>
                <a:chExt cx="139628" cy="2371940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598B89EC-8DE1-140B-14E1-6223A8AB71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09935" y="2234436"/>
                  <a:ext cx="0" cy="2371940"/>
                </a:xfrm>
                <a:prstGeom prst="line">
                  <a:avLst/>
                </a:prstGeom>
                <a:ln w="28575">
                  <a:solidFill>
                    <a:srgbClr val="008000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27A1FB52-2A73-7F57-F51F-97AEF6D0977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40121" y="3359186"/>
                  <a:ext cx="139628" cy="139628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1348A238-65FA-5948-C9E4-482ED23B59ED}"/>
                  </a:ext>
                </a:extLst>
              </p:cNvPr>
              <p:cNvGrpSpPr/>
              <p:nvPr/>
            </p:nvGrpSpPr>
            <p:grpSpPr>
              <a:xfrm>
                <a:off x="5480672" y="3146259"/>
                <a:ext cx="92882" cy="1862663"/>
                <a:chOff x="5477887" y="2173216"/>
                <a:chExt cx="139628" cy="2800126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1FC73D9A-E415-9265-09B8-FE477B65BC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46555" y="2173216"/>
                  <a:ext cx="0" cy="2800126"/>
                </a:xfrm>
                <a:prstGeom prst="line">
                  <a:avLst/>
                </a:prstGeom>
                <a:ln w="28575">
                  <a:solidFill>
                    <a:srgbClr val="AA0000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90B83ADF-E2E0-8742-F6E8-EE93C43C6B7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77887" y="4289055"/>
                  <a:ext cx="139628" cy="139628"/>
                </a:xfrm>
                <a:prstGeom prst="ellipse">
                  <a:avLst/>
                </a:prstGeom>
                <a:solidFill>
                  <a:srgbClr val="AA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36A4CA2B-8E16-9959-5346-969A70211739}"/>
                  </a:ext>
                </a:extLst>
              </p:cNvPr>
              <p:cNvGrpSpPr/>
              <p:nvPr/>
            </p:nvGrpSpPr>
            <p:grpSpPr>
              <a:xfrm>
                <a:off x="6255483" y="2861237"/>
                <a:ext cx="92882" cy="492674"/>
                <a:chOff x="6978813" y="1772081"/>
                <a:chExt cx="139628" cy="740633"/>
              </a:xfrm>
            </p:grpSpPr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62F641E7-B589-CFCF-76E6-C928616946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48627" y="1772081"/>
                  <a:ext cx="0" cy="740633"/>
                </a:xfrm>
                <a:prstGeom prst="line">
                  <a:avLst/>
                </a:prstGeom>
                <a:ln w="28575">
                  <a:solidFill>
                    <a:srgbClr val="000080"/>
                  </a:solidFill>
                  <a:headEnd type="triangle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7216DA41-C526-4355-F5C0-62B608EF80A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978813" y="2308998"/>
                  <a:ext cx="139628" cy="139628"/>
                </a:xfrm>
                <a:prstGeom prst="ellipse">
                  <a:avLst/>
                </a:prstGeom>
                <a:solidFill>
                  <a:srgbClr val="00008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651ADD12-8497-30BF-235E-BB163B23AE20}"/>
                  </a:ext>
                </a:extLst>
              </p:cNvPr>
              <p:cNvGrpSpPr/>
              <p:nvPr/>
            </p:nvGrpSpPr>
            <p:grpSpPr>
              <a:xfrm rot="10800000">
                <a:off x="6256519" y="4516247"/>
                <a:ext cx="92882" cy="492674"/>
                <a:chOff x="7131213" y="1924481"/>
                <a:chExt cx="139628" cy="740633"/>
              </a:xfrm>
            </p:grpSpPr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BD5A931B-DF68-6A58-2DEB-218D4BA907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01027" y="1924481"/>
                  <a:ext cx="0" cy="740633"/>
                </a:xfrm>
                <a:prstGeom prst="line">
                  <a:avLst/>
                </a:prstGeom>
                <a:ln w="28575">
                  <a:solidFill>
                    <a:srgbClr val="000080"/>
                  </a:solidFill>
                  <a:headEnd type="triangle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8ACFBCC6-CA29-B0EF-7F42-68E7881D4E7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31213" y="2461398"/>
                  <a:ext cx="139628" cy="139628"/>
                </a:xfrm>
                <a:prstGeom prst="ellipse">
                  <a:avLst/>
                </a:prstGeom>
                <a:solidFill>
                  <a:srgbClr val="00008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BE77A39-179D-FD26-365D-511877316540}"/>
                  </a:ext>
                </a:extLst>
              </p:cNvPr>
              <p:cNvGrpSpPr/>
              <p:nvPr/>
            </p:nvGrpSpPr>
            <p:grpSpPr>
              <a:xfrm>
                <a:off x="7135927" y="3184753"/>
                <a:ext cx="92882" cy="1577831"/>
                <a:chOff x="4340121" y="2234436"/>
                <a:chExt cx="139628" cy="2371940"/>
              </a:xfrm>
            </p:grpSpPr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17290000-522B-962A-CF5B-8DCE6496A5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09935" y="2234436"/>
                  <a:ext cx="0" cy="2371940"/>
                </a:xfrm>
                <a:prstGeom prst="line">
                  <a:avLst/>
                </a:prstGeom>
                <a:ln w="28575">
                  <a:solidFill>
                    <a:srgbClr val="008000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B5953933-0E51-FF60-C9DA-6AF6A6D1BA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40121" y="3359186"/>
                  <a:ext cx="139628" cy="139628"/>
                </a:xfrm>
                <a:prstGeom prst="ellipse">
                  <a:avLst/>
                </a:prstGeom>
                <a:solidFill>
                  <a:srgbClr val="008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20E11741-D42C-5305-CAD3-45A07461C229}"/>
                  </a:ext>
                </a:extLst>
              </p:cNvPr>
              <p:cNvGrpSpPr/>
              <p:nvPr/>
            </p:nvGrpSpPr>
            <p:grpSpPr>
              <a:xfrm rot="10800000">
                <a:off x="7812862" y="4516248"/>
                <a:ext cx="92882" cy="492674"/>
                <a:chOff x="7131213" y="1924481"/>
                <a:chExt cx="139628" cy="740633"/>
              </a:xfrm>
            </p:grpSpPr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B9EAC80B-318D-2B5F-0FD8-D36E52046A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01027" y="1924481"/>
                  <a:ext cx="0" cy="740633"/>
                </a:xfrm>
                <a:prstGeom prst="line">
                  <a:avLst/>
                </a:prstGeom>
                <a:ln w="28575">
                  <a:solidFill>
                    <a:srgbClr val="000080"/>
                  </a:solidFill>
                  <a:headEnd type="triangle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9A0535FE-F457-3C75-244C-3C94B1C4D13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31213" y="2461398"/>
                  <a:ext cx="139628" cy="139628"/>
                </a:xfrm>
                <a:prstGeom prst="ellipse">
                  <a:avLst/>
                </a:prstGeom>
                <a:solidFill>
                  <a:srgbClr val="00008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D8D7B6FA-7D57-4B90-A212-729C1A439688}"/>
                  </a:ext>
                </a:extLst>
              </p:cNvPr>
              <p:cNvGrpSpPr/>
              <p:nvPr/>
            </p:nvGrpSpPr>
            <p:grpSpPr>
              <a:xfrm>
                <a:off x="7798568" y="2934871"/>
                <a:ext cx="92882" cy="492674"/>
                <a:chOff x="6978813" y="1772081"/>
                <a:chExt cx="139628" cy="740633"/>
              </a:xfrm>
            </p:grpSpPr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98DC6FB4-4B1C-CE40-4CE2-CB3FB77B1D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48627" y="1772081"/>
                  <a:ext cx="0" cy="740633"/>
                </a:xfrm>
                <a:prstGeom prst="line">
                  <a:avLst/>
                </a:prstGeom>
                <a:ln w="28575">
                  <a:solidFill>
                    <a:srgbClr val="000080"/>
                  </a:solidFill>
                  <a:headEnd type="triangle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71FDBAD4-5519-8574-0D10-E10B67722FA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978813" y="2308998"/>
                  <a:ext cx="139628" cy="139628"/>
                </a:xfrm>
                <a:prstGeom prst="ellipse">
                  <a:avLst/>
                </a:prstGeom>
                <a:solidFill>
                  <a:srgbClr val="00008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69B33BD9-6E90-5E08-4906-76B4D347D125}"/>
                  </a:ext>
                </a:extLst>
              </p:cNvPr>
              <p:cNvGrpSpPr/>
              <p:nvPr/>
            </p:nvGrpSpPr>
            <p:grpSpPr>
              <a:xfrm>
                <a:off x="7487449" y="3146259"/>
                <a:ext cx="92882" cy="1862663"/>
                <a:chOff x="7487449" y="3146259"/>
                <a:chExt cx="92882" cy="1862663"/>
              </a:xfrm>
            </p:grpSpPr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2B7AEE6F-4C09-20E5-CA7E-A4ECF6D670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35881" y="3146259"/>
                  <a:ext cx="0" cy="1862663"/>
                </a:xfrm>
                <a:prstGeom prst="line">
                  <a:avLst/>
                </a:prstGeom>
                <a:ln w="28575">
                  <a:solidFill>
                    <a:srgbClr val="AA0000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11D5287C-A8E6-527D-7240-D577EDB4F48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487449" y="4566765"/>
                  <a:ext cx="92882" cy="92881"/>
                </a:xfrm>
                <a:prstGeom prst="ellipse">
                  <a:avLst/>
                </a:prstGeom>
                <a:solidFill>
                  <a:srgbClr val="AA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B937781-9720-C6F2-C8E1-0EAF4A050204}"/>
                </a:ext>
              </a:extLst>
            </p:cNvPr>
            <p:cNvSpPr txBox="1"/>
            <p:nvPr/>
          </p:nvSpPr>
          <p:spPr>
            <a:xfrm>
              <a:off x="5381919" y="5442811"/>
              <a:ext cx="367697" cy="42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400" dirty="0"/>
                <a:t>k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DA9429D-F71F-8F83-B75C-693A9E348FAF}"/>
                </a:ext>
              </a:extLst>
            </p:cNvPr>
            <p:cNvSpPr txBox="1"/>
            <p:nvPr/>
          </p:nvSpPr>
          <p:spPr>
            <a:xfrm rot="16200000">
              <a:off x="3648553" y="3769228"/>
              <a:ext cx="376546" cy="42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400" dirty="0"/>
                <a:t>E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F0A26AF-C98B-1587-36C4-945DCC34D458}"/>
                </a:ext>
              </a:extLst>
            </p:cNvPr>
            <p:cNvSpPr txBox="1"/>
            <p:nvPr/>
          </p:nvSpPr>
          <p:spPr>
            <a:xfrm>
              <a:off x="7389459" y="5416094"/>
              <a:ext cx="407519" cy="42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400" dirty="0"/>
                <a:t>D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FE9A914-05A5-8DE0-AF6E-3DB39653B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15" t="53307" r="25167" b="7807"/>
          <a:stretch/>
        </p:blipFill>
        <p:spPr>
          <a:xfrm>
            <a:off x="7258734" y="3816572"/>
            <a:ext cx="3550127" cy="1885604"/>
          </a:xfrm>
          <a:prstGeom prst="rect">
            <a:avLst/>
          </a:prstGeom>
          <a:effectLst>
            <a:outerShdw blurRad="50800" dist="135395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0629D9B-2760-D19D-A910-F89323AE9520}"/>
              </a:ext>
            </a:extLst>
          </p:cNvPr>
          <p:cNvGrpSpPr/>
          <p:nvPr/>
        </p:nvGrpSpPr>
        <p:grpSpPr>
          <a:xfrm>
            <a:off x="7764973" y="247582"/>
            <a:ext cx="3683707" cy="276999"/>
            <a:chOff x="7507861" y="251439"/>
            <a:chExt cx="3683707" cy="276999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0D62F10-F003-5F8E-D96B-DF1B83571502}"/>
                </a:ext>
              </a:extLst>
            </p:cNvPr>
            <p:cNvSpPr txBox="1"/>
            <p:nvPr/>
          </p:nvSpPr>
          <p:spPr>
            <a:xfrm>
              <a:off x="7541511" y="251439"/>
              <a:ext cx="36500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200" dirty="0">
                  <a:latin typeface="Jost Medium" pitchFamily="2" charset="77"/>
                  <a:ea typeface="Jost Medium" pitchFamily="2" charset="77"/>
                </a:rPr>
                <a:t>Fermi	VBM	Fermi “Scissor”</a:t>
              </a: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45A19D77-2657-EB42-900D-842A413E47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07861" y="356288"/>
              <a:ext cx="67299" cy="67299"/>
            </a:xfrm>
            <a:prstGeom prst="ellipse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9331E7BC-B207-32E1-591E-37435A4DBF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21348" y="362443"/>
              <a:ext cx="67299" cy="67299"/>
            </a:xfrm>
            <a:prstGeom prst="ellipse">
              <a:avLst/>
            </a:prstGeom>
            <a:solidFill>
              <a:srgbClr val="AA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54C4EEB-49D3-8F20-3CC1-69A0F836A6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34835" y="356287"/>
              <a:ext cx="67299" cy="67299"/>
            </a:xfrm>
            <a:prstGeom prst="ellipse">
              <a:avLst/>
            </a:prstGeom>
            <a:solidFill>
              <a:srgbClr val="00008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</p:spTree>
    <p:extLst>
      <p:ext uri="{BB962C8B-B14F-4D97-AF65-F5344CB8AC3E}">
        <p14:creationId xmlns:p14="http://schemas.microsoft.com/office/powerpoint/2010/main" val="372168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3AC3F71-BEBC-F5B9-1078-215F74E62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46"/>
          <a:stretch/>
        </p:blipFill>
        <p:spPr>
          <a:xfrm>
            <a:off x="6240996" y="614045"/>
            <a:ext cx="5465847" cy="5651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86610C-AF48-46BA-E318-E6ABE5C1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Model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722DB-78A6-E39A-8E93-03CBF820B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86857" cy="4351338"/>
          </a:xfrm>
        </p:spPr>
        <p:txBody>
          <a:bodyPr>
            <a:normAutofit lnSpcReduction="10000"/>
          </a:bodyPr>
          <a:lstStyle/>
          <a:p>
            <a:r>
              <a:rPr lang="en-CH" dirty="0"/>
              <a:t>Balanced random forest classifier</a:t>
            </a:r>
          </a:p>
          <a:p>
            <a:endParaRPr lang="en-CH" dirty="0"/>
          </a:p>
          <a:p>
            <a:r>
              <a:rPr lang="en-CH" dirty="0"/>
              <a:t>Strong data efficiency</a:t>
            </a:r>
          </a:p>
          <a:p>
            <a:pPr lvl="1"/>
            <a:r>
              <a:rPr lang="en-CH" dirty="0"/>
              <a:t>Find 76% (N=1920) of TCMs with 1% (N=220) of data for training</a:t>
            </a:r>
          </a:p>
          <a:p>
            <a:pPr lvl="1"/>
            <a:r>
              <a:rPr lang="en-CH" dirty="0"/>
              <a:t>2.5x greater effective yield</a:t>
            </a:r>
          </a:p>
          <a:p>
            <a:pPr marL="0" indent="0">
              <a:buNone/>
            </a:pPr>
            <a:endParaRPr lang="en-CH" dirty="0"/>
          </a:p>
          <a:p>
            <a:r>
              <a:rPr lang="en-CH" dirty="0"/>
              <a:t>Rapid saturation</a:t>
            </a:r>
          </a:p>
          <a:p>
            <a:pPr lvl="1"/>
            <a:r>
              <a:rPr lang="en-CH" dirty="0"/>
              <a:t>Insufficient model flexibility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4CD03-6A03-54D2-6B20-4ECF547E1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E0C34B4-2D7B-9BCA-27EF-43AD8FD87934}"/>
              </a:ext>
            </a:extLst>
          </p:cNvPr>
          <p:cNvGrpSpPr/>
          <p:nvPr/>
        </p:nvGrpSpPr>
        <p:grpSpPr>
          <a:xfrm>
            <a:off x="5639884" y="5601719"/>
            <a:ext cx="2132443" cy="642236"/>
            <a:chOff x="5412931" y="2779575"/>
            <a:chExt cx="2132443" cy="6422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6C583EA-3009-D770-B8C3-BDB8D6C83694}"/>
                    </a:ext>
                  </a:extLst>
                </p:cNvPr>
                <p:cNvSpPr txBox="1"/>
                <p:nvPr/>
              </p:nvSpPr>
              <p:spPr>
                <a:xfrm>
                  <a:off x="5412931" y="2779575"/>
                  <a:ext cx="213244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𝑡𝑟𝑎𝑖𝑛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∈[0.8%, 2.5%]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6C583EA-3009-D770-B8C3-BDB8D6C836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2931" y="2779575"/>
                  <a:ext cx="2132443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3571" t="-4545" r="-3571" b="-36364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2155D72-55A4-D57F-B443-115420B7E566}"/>
                    </a:ext>
                  </a:extLst>
                </p:cNvPr>
                <p:cNvSpPr txBox="1"/>
                <p:nvPr/>
              </p:nvSpPr>
              <p:spPr>
                <a:xfrm>
                  <a:off x="5428128" y="3144812"/>
                  <a:ext cx="194091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𝑡𝑟𝑎𝑖𝑛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∈[170, 555]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2155D72-55A4-D57F-B443-115420B7E5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128" y="3144812"/>
                  <a:ext cx="1940916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597" r="-3247" b="-34783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DAA0FCF5-9A9B-2050-F720-A2E4928B9164}"/>
              </a:ext>
            </a:extLst>
          </p:cNvPr>
          <p:cNvCxnSpPr>
            <a:cxnSpLocks/>
            <a:stCxn id="16" idx="3"/>
            <a:endCxn id="25" idx="2"/>
          </p:cNvCxnSpPr>
          <p:nvPr/>
        </p:nvCxnSpPr>
        <p:spPr>
          <a:xfrm flipV="1">
            <a:off x="7772327" y="5430573"/>
            <a:ext cx="529756" cy="309646"/>
          </a:xfrm>
          <a:prstGeom prst="curvedConnector2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211C4B1-5461-0339-37E3-1753F9A0B300}"/>
              </a:ext>
            </a:extLst>
          </p:cNvPr>
          <p:cNvSpPr/>
          <p:nvPr/>
        </p:nvSpPr>
        <p:spPr>
          <a:xfrm>
            <a:off x="7839307" y="1349298"/>
            <a:ext cx="925552" cy="4081275"/>
          </a:xfrm>
          <a:prstGeom prst="rect">
            <a:avLst/>
          </a:prstGeom>
          <a:noFill/>
          <a:ln w="57150">
            <a:solidFill>
              <a:srgbClr val="D215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8E643F-1468-A3AC-E69D-8A9EAC9C53A6}"/>
              </a:ext>
            </a:extLst>
          </p:cNvPr>
          <p:cNvSpPr txBox="1"/>
          <p:nvPr/>
        </p:nvSpPr>
        <p:spPr>
          <a:xfrm>
            <a:off x="9188714" y="6176963"/>
            <a:ext cx="28600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100" dirty="0">
                <a:latin typeface="Jost Medium" pitchFamily="2" charset="77"/>
                <a:ea typeface="Jost Medium" pitchFamily="2" charset="77"/>
              </a:rPr>
              <a:t>A. Zadoks et al., arXiv:2403.01514 (2024)</a:t>
            </a:r>
          </a:p>
        </p:txBody>
      </p:sp>
    </p:spTree>
    <p:extLst>
      <p:ext uri="{BB962C8B-B14F-4D97-AF65-F5344CB8AC3E}">
        <p14:creationId xmlns:p14="http://schemas.microsoft.com/office/powerpoint/2010/main" val="790131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2EBE2-C886-6E61-C01A-260350BE0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0C6A0-3A17-9228-45DF-77364C1E1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0515"/>
            <a:ext cx="7772400" cy="461644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CH" dirty="0"/>
              <a:t>Electronic structure representations</a:t>
            </a:r>
          </a:p>
          <a:p>
            <a:pPr>
              <a:lnSpc>
                <a:spcPct val="200000"/>
              </a:lnSpc>
            </a:pPr>
            <a:r>
              <a:rPr lang="en-CH" dirty="0"/>
              <a:t>SOREPs: </a:t>
            </a:r>
            <a:r>
              <a:rPr lang="en-CH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flexible, physical, interpretable</a:t>
            </a:r>
          </a:p>
          <a:p>
            <a:pPr>
              <a:lnSpc>
                <a:spcPct val="200000"/>
              </a:lnSpc>
            </a:pPr>
            <a:r>
              <a:rPr lang="en-CH" dirty="0"/>
              <a:t>Single-shot DFT SOREP: </a:t>
            </a:r>
            <a:r>
              <a:rPr lang="en-CH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diverse systems</a:t>
            </a:r>
          </a:p>
          <a:p>
            <a:pPr lvl="1">
              <a:lnSpc>
                <a:spcPct val="200000"/>
              </a:lnSpc>
            </a:pPr>
            <a:r>
              <a:rPr lang="en-CH" dirty="0"/>
              <a:t>screening, property prediction</a:t>
            </a:r>
          </a:p>
          <a:p>
            <a:pPr>
              <a:lnSpc>
                <a:spcPct val="200000"/>
              </a:lnSpc>
            </a:pPr>
            <a:r>
              <a:rPr lang="en-CH" dirty="0"/>
              <a:t>Data-scarce contexts</a:t>
            </a:r>
          </a:p>
          <a:p>
            <a:pPr lvl="1">
              <a:lnSpc>
                <a:spcPct val="200000"/>
              </a:lnSpc>
            </a:pPr>
            <a:r>
              <a:rPr lang="en-CH" dirty="0"/>
              <a:t>complex workflows </a:t>
            </a:r>
            <a:r>
              <a:rPr lang="en-CH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 superconductivity)</a:t>
            </a:r>
          </a:p>
          <a:p>
            <a:pPr lvl="1">
              <a:lnSpc>
                <a:spcPct val="200000"/>
              </a:lnSpc>
            </a:pPr>
            <a:r>
              <a:rPr lang="en-CH" dirty="0"/>
              <a:t>beyond-DFT theories </a:t>
            </a:r>
            <a:r>
              <a:rPr lang="en-CH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 GW band gaps)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80695-92EE-C8FD-0174-754513227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/>
          </a:p>
        </p:txBody>
      </p:sp>
      <p:pic>
        <p:nvPicPr>
          <p:cNvPr id="12290" name="Picture 2" descr="Nicola Marzari named Fellow of the American Physical Society - EPFL">
            <a:extLst>
              <a:ext uri="{FF2B5EF4-FFF2-40B4-BE49-F238E27FC236}">
                <a16:creationId xmlns:a16="http://schemas.microsoft.com/office/drawing/2014/main" id="{28AB9E84-1C52-C872-A5B6-70643444F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3" r="5401"/>
          <a:stretch/>
        </p:blipFill>
        <p:spPr bwMode="auto">
          <a:xfrm>
            <a:off x="8319321" y="3898998"/>
            <a:ext cx="1312236" cy="103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Team | Antimo Marrazzo">
            <a:extLst>
              <a:ext uri="{FF2B5EF4-FFF2-40B4-BE49-F238E27FC236}">
                <a16:creationId xmlns:a16="http://schemas.microsoft.com/office/drawing/2014/main" id="{AF50C18B-F420-BC29-60CF-481DD390C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0637"/>
          <a:stretch/>
        </p:blipFill>
        <p:spPr bwMode="auto">
          <a:xfrm>
            <a:off x="8330544" y="4988199"/>
            <a:ext cx="1289789" cy="102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E0522AB-E7A3-F20D-F981-EAA3F2F4FD55}"/>
              </a:ext>
            </a:extLst>
          </p:cNvPr>
          <p:cNvGrpSpPr/>
          <p:nvPr/>
        </p:nvGrpSpPr>
        <p:grpSpPr>
          <a:xfrm>
            <a:off x="9015916" y="3851629"/>
            <a:ext cx="2839685" cy="2548443"/>
            <a:chOff x="7857818" y="3286183"/>
            <a:chExt cx="2839685" cy="2548443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E60A5415-2309-21A1-0CC2-30D73D9ED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1159" t="10551" r="12499" b="12341"/>
            <a:stretch/>
          </p:blipFill>
          <p:spPr>
            <a:xfrm>
              <a:off x="8545295" y="3286183"/>
              <a:ext cx="2059055" cy="20797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26BAFC-CD0E-F75B-6256-5FBDDA354D03}"/>
                </a:ext>
              </a:extLst>
            </p:cNvPr>
            <p:cNvSpPr txBox="1"/>
            <p:nvPr/>
          </p:nvSpPr>
          <p:spPr>
            <a:xfrm>
              <a:off x="7857818" y="5465294"/>
              <a:ext cx="283968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CH" dirty="0">
                  <a:solidFill>
                    <a:srgbClr val="D2151F"/>
                  </a:solidFill>
                  <a:latin typeface="Jost Medium" pitchFamily="2" charset="77"/>
                  <a:ea typeface="Jost Medium" pitchFamily="2" charset="77"/>
                </a:rPr>
                <a:t>arXiv:2403.01514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C37D515-AB64-5C13-9B37-0A1FB08C1EB8}"/>
              </a:ext>
            </a:extLst>
          </p:cNvPr>
          <p:cNvGrpSpPr/>
          <p:nvPr/>
        </p:nvGrpSpPr>
        <p:grpSpPr>
          <a:xfrm>
            <a:off x="6942273" y="1987324"/>
            <a:ext cx="4637421" cy="1256608"/>
            <a:chOff x="3835784" y="2712253"/>
            <a:chExt cx="4637421" cy="12566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244818F5-38BC-11E3-8298-799EC73304AF}"/>
                    </a:ext>
                  </a:extLst>
                </p:cNvPr>
                <p:cNvSpPr txBox="1"/>
                <p:nvPr/>
              </p:nvSpPr>
              <p:spPr>
                <a:xfrm>
                  <a:off x="3835784" y="2960463"/>
                  <a:ext cx="486508" cy="8309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CH" sz="54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A0EDBE5-9966-442D-CCBB-2F021995BC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5784" y="2960463"/>
                  <a:ext cx="486508" cy="830997"/>
                </a:xfrm>
                <a:prstGeom prst="rect">
                  <a:avLst/>
                </a:prstGeom>
                <a:blipFill>
                  <a:blip r:embed="rId7"/>
                  <a:stretch>
                    <a:fillRect l="-43590" r="-41026" b="-6061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58E05088-42C1-77AA-A570-38D9A0643289}"/>
                    </a:ext>
                  </a:extLst>
                </p:cNvPr>
                <p:cNvSpPr txBox="1"/>
                <p:nvPr/>
              </p:nvSpPr>
              <p:spPr>
                <a:xfrm>
                  <a:off x="6455706" y="2960463"/>
                  <a:ext cx="486508" cy="8309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oMath>
                    </m:oMathPara>
                  </a14:m>
                  <a:endParaRPr lang="en-CH" sz="5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2F155CC-DBD5-9C47-D761-850086F9A9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5706" y="2960463"/>
                  <a:ext cx="486508" cy="830997"/>
                </a:xfrm>
                <a:prstGeom prst="rect">
                  <a:avLst/>
                </a:prstGeom>
                <a:blipFill>
                  <a:blip r:embed="rId8"/>
                  <a:stretch>
                    <a:fillRect l="-48718" r="-97436" b="-7576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94C5CD4-01D1-D836-1E88-32A2BEE5A5F6}"/>
                </a:ext>
              </a:extLst>
            </p:cNvPr>
            <p:cNvGrpSpPr/>
            <p:nvPr/>
          </p:nvGrpSpPr>
          <p:grpSpPr>
            <a:xfrm>
              <a:off x="4520940" y="2752709"/>
              <a:ext cx="1221278" cy="1216152"/>
              <a:chOff x="4641694" y="2805747"/>
              <a:chExt cx="1221278" cy="1216152"/>
            </a:xfrm>
          </p:grpSpPr>
          <p:sp>
            <p:nvSpPr>
              <p:cNvPr id="12289" name="Cube 12288">
                <a:extLst>
                  <a:ext uri="{FF2B5EF4-FFF2-40B4-BE49-F238E27FC236}">
                    <a16:creationId xmlns:a16="http://schemas.microsoft.com/office/drawing/2014/main" id="{0432ED0F-7D3B-1BAF-1D74-E0CD4937F08F}"/>
                  </a:ext>
                </a:extLst>
              </p:cNvPr>
              <p:cNvSpPr/>
              <p:nvPr/>
            </p:nvSpPr>
            <p:spPr>
              <a:xfrm rot="10800000">
                <a:off x="4641694" y="2805747"/>
                <a:ext cx="1216152" cy="1216152"/>
              </a:xfrm>
              <a:prstGeom prst="cub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291" name="Oval 12290">
                <a:extLst>
                  <a:ext uri="{FF2B5EF4-FFF2-40B4-BE49-F238E27FC236}">
                    <a16:creationId xmlns:a16="http://schemas.microsoft.com/office/drawing/2014/main" id="{2604A901-3619-2E37-A769-9A962F1B8A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38068" y="2894424"/>
                <a:ext cx="238154" cy="238154"/>
              </a:xfrm>
              <a:prstGeom prst="ellipse">
                <a:avLst/>
              </a:prstGeom>
              <a:solidFill>
                <a:srgbClr val="D2151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293" name="Oval 12292">
                <a:extLst>
                  <a:ext uri="{FF2B5EF4-FFF2-40B4-BE49-F238E27FC236}">
                    <a16:creationId xmlns:a16="http://schemas.microsoft.com/office/drawing/2014/main" id="{A8AAC357-E750-4BCC-D6B6-8D48E1D969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78880" y="3053430"/>
                <a:ext cx="238154" cy="238154"/>
              </a:xfrm>
              <a:prstGeom prst="ellipse">
                <a:avLst/>
              </a:prstGeom>
              <a:solidFill>
                <a:srgbClr val="D2151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294" name="Oval 12293">
                <a:extLst>
                  <a:ext uri="{FF2B5EF4-FFF2-40B4-BE49-F238E27FC236}">
                    <a16:creationId xmlns:a16="http://schemas.microsoft.com/office/drawing/2014/main" id="{2B180CE9-69F3-BB9A-C24A-E82EC1E76D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75232" y="3509026"/>
                <a:ext cx="238154" cy="238154"/>
              </a:xfrm>
              <a:prstGeom prst="ellipse">
                <a:avLst/>
              </a:prstGeom>
              <a:solidFill>
                <a:srgbClr val="D2151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295" name="Cube 12294">
                <a:extLst>
                  <a:ext uri="{FF2B5EF4-FFF2-40B4-BE49-F238E27FC236}">
                    <a16:creationId xmlns:a16="http://schemas.microsoft.com/office/drawing/2014/main" id="{C7C99DFA-AE85-828F-F7B7-22C5589C93D6}"/>
                  </a:ext>
                </a:extLst>
              </p:cNvPr>
              <p:cNvSpPr/>
              <p:nvPr/>
            </p:nvSpPr>
            <p:spPr>
              <a:xfrm>
                <a:off x="4646820" y="2805747"/>
                <a:ext cx="1216152" cy="1216152"/>
              </a:xfrm>
              <a:prstGeom prst="cub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12296" name="Oval 12295">
                <a:extLst>
                  <a:ext uri="{FF2B5EF4-FFF2-40B4-BE49-F238E27FC236}">
                    <a16:creationId xmlns:a16="http://schemas.microsoft.com/office/drawing/2014/main" id="{4CEBECC9-5F7A-6C48-A971-09F3B5B72C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58570" y="3612773"/>
                <a:ext cx="238154" cy="238154"/>
              </a:xfrm>
              <a:prstGeom prst="ellipse">
                <a:avLst/>
              </a:prstGeom>
              <a:solidFill>
                <a:srgbClr val="D2151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cxnSp>
            <p:nvCxnSpPr>
              <p:cNvPr id="12297" name="Straight Connector 12296">
                <a:extLst>
                  <a:ext uri="{FF2B5EF4-FFF2-40B4-BE49-F238E27FC236}">
                    <a16:creationId xmlns:a16="http://schemas.microsoft.com/office/drawing/2014/main" id="{909115CE-673B-9E3B-2308-7697A9CDEB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11262" y="3681046"/>
                <a:ext cx="369276" cy="35169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98" name="Straight Connector 12297">
                <a:extLst>
                  <a:ext uri="{FF2B5EF4-FFF2-40B4-BE49-F238E27FC236}">
                    <a16:creationId xmlns:a16="http://schemas.microsoft.com/office/drawing/2014/main" id="{DC2BA91B-3307-9BBE-F2C8-4F432F2332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52046" y="3270738"/>
                <a:ext cx="293677" cy="369681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99" name="Straight Connector 12298">
                <a:extLst>
                  <a:ext uri="{FF2B5EF4-FFF2-40B4-BE49-F238E27FC236}">
                    <a16:creationId xmlns:a16="http://schemas.microsoft.com/office/drawing/2014/main" id="{80D8B896-91A5-DBDE-4C7E-A457E9134B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70562" y="3130062"/>
                <a:ext cx="70361" cy="486610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00" name="Straight Connector 12299">
                <a:extLst>
                  <a:ext uri="{FF2B5EF4-FFF2-40B4-BE49-F238E27FC236}">
                    <a16:creationId xmlns:a16="http://schemas.microsoft.com/office/drawing/2014/main" id="{79A0D7A4-6F67-D453-C777-30C9B6324F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5801" y="3048299"/>
                <a:ext cx="336814" cy="116932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01" name="Straight Connector 12300">
                <a:extLst>
                  <a:ext uri="{FF2B5EF4-FFF2-40B4-BE49-F238E27FC236}">
                    <a16:creationId xmlns:a16="http://schemas.microsoft.com/office/drawing/2014/main" id="{EC4F0C9C-AE7F-4BB6-1648-A42FD9A01C5B}"/>
                  </a:ext>
                </a:extLst>
              </p:cNvPr>
              <p:cNvCxnSpPr>
                <a:cxnSpLocks/>
                <a:stCxn id="12295" idx="4"/>
                <a:endCxn id="12293" idx="4"/>
              </p:cNvCxnSpPr>
              <p:nvPr/>
            </p:nvCxnSpPr>
            <p:spPr>
              <a:xfrm flipH="1" flipV="1">
                <a:off x="5397957" y="3291584"/>
                <a:ext cx="160977" cy="274258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02" name="Straight Connector 12301">
                <a:extLst>
                  <a:ext uri="{FF2B5EF4-FFF2-40B4-BE49-F238E27FC236}">
                    <a16:creationId xmlns:a16="http://schemas.microsoft.com/office/drawing/2014/main" id="{C1EA3988-E37C-F2D0-0FD4-04BFB41CE71B}"/>
                  </a:ext>
                </a:extLst>
              </p:cNvPr>
              <p:cNvCxnSpPr>
                <a:cxnSpLocks/>
                <a:stCxn id="12294" idx="1"/>
                <a:endCxn id="12295" idx="1"/>
              </p:cNvCxnSpPr>
              <p:nvPr/>
            </p:nvCxnSpPr>
            <p:spPr>
              <a:xfrm flipH="1" flipV="1">
                <a:off x="5102877" y="3109785"/>
                <a:ext cx="407232" cy="434118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0C9BAF2-4C6A-2B28-A4F1-1C6B9DA6C711}"/>
                    </a:ext>
                  </a:extLst>
                </p:cNvPr>
                <p:cNvSpPr txBox="1"/>
                <p:nvPr/>
              </p:nvSpPr>
              <p:spPr>
                <a:xfrm>
                  <a:off x="5846884" y="2919621"/>
                  <a:ext cx="486508" cy="8309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CH" sz="540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EE69587-E4C7-BC7E-D17E-5A083E1108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6884" y="2919621"/>
                  <a:ext cx="486508" cy="830997"/>
                </a:xfrm>
                <a:prstGeom prst="rect">
                  <a:avLst/>
                </a:prstGeom>
                <a:blipFill>
                  <a:blip r:embed="rId9"/>
                  <a:stretch>
                    <a:fillRect l="-31579" r="-36842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A32FA89-87FC-D6A0-25DD-3ADD861B413B}"/>
                </a:ext>
              </a:extLst>
            </p:cNvPr>
            <p:cNvGrpSpPr/>
            <p:nvPr/>
          </p:nvGrpSpPr>
          <p:grpSpPr>
            <a:xfrm>
              <a:off x="7251927" y="2712253"/>
              <a:ext cx="1221278" cy="1216152"/>
              <a:chOff x="4641694" y="2805747"/>
              <a:chExt cx="1221278" cy="1216152"/>
            </a:xfrm>
          </p:grpSpPr>
          <p:sp>
            <p:nvSpPr>
              <p:cNvPr id="53" name="Cube 52">
                <a:extLst>
                  <a:ext uri="{FF2B5EF4-FFF2-40B4-BE49-F238E27FC236}">
                    <a16:creationId xmlns:a16="http://schemas.microsoft.com/office/drawing/2014/main" id="{90F97224-41C2-899F-1DB1-B22FEC79F5F8}"/>
                  </a:ext>
                </a:extLst>
              </p:cNvPr>
              <p:cNvSpPr/>
              <p:nvPr/>
            </p:nvSpPr>
            <p:spPr>
              <a:xfrm rot="10800000">
                <a:off x="4641694" y="2805747"/>
                <a:ext cx="1216152" cy="1216152"/>
              </a:xfrm>
              <a:prstGeom prst="cub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E9295B0-F468-B552-6FF2-0EE8568494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38068" y="2894424"/>
                <a:ext cx="238154" cy="238154"/>
              </a:xfrm>
              <a:prstGeom prst="ellipse">
                <a:avLst/>
              </a:prstGeom>
              <a:solidFill>
                <a:srgbClr val="D2151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748E529E-EBAE-D1F4-7BA0-BF5549C5B7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78880" y="3053430"/>
                <a:ext cx="238154" cy="238154"/>
              </a:xfrm>
              <a:prstGeom prst="ellipse">
                <a:avLst/>
              </a:prstGeom>
              <a:solidFill>
                <a:srgbClr val="D2151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001992C8-FEAE-2EC7-BFC5-5EDD7827E9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75232" y="3509026"/>
                <a:ext cx="238154" cy="238154"/>
              </a:xfrm>
              <a:prstGeom prst="ellipse">
                <a:avLst/>
              </a:prstGeom>
              <a:solidFill>
                <a:srgbClr val="D2151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A3444606-ABEF-EEC2-900A-2F09F23E1EDF}"/>
                  </a:ext>
                </a:extLst>
              </p:cNvPr>
              <p:cNvSpPr/>
              <p:nvPr/>
            </p:nvSpPr>
            <p:spPr>
              <a:xfrm>
                <a:off x="4646820" y="2805747"/>
                <a:ext cx="1216152" cy="1216152"/>
              </a:xfrm>
              <a:prstGeom prst="cub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938E7367-CB59-F717-6F9D-E66993CCC4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58570" y="3612773"/>
                <a:ext cx="238154" cy="238154"/>
              </a:xfrm>
              <a:prstGeom prst="ellipse">
                <a:avLst/>
              </a:prstGeom>
              <a:solidFill>
                <a:srgbClr val="D2151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0486E85-2972-F96C-6D70-9B469B3A87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11262" y="3681046"/>
                <a:ext cx="369276" cy="35169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4D4247C-0700-D57E-C9B4-AF6A1EF04A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52046" y="3270738"/>
                <a:ext cx="293677" cy="369681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ABF62CE-B584-30A4-07DA-37C1237F31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70562" y="3130062"/>
                <a:ext cx="70361" cy="486610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CF7249C4-3EE3-3E43-A9FC-E098BC08C8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5801" y="3048299"/>
                <a:ext cx="336814" cy="116932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F4C6E028-7DCF-61D6-20B9-514146A64206}"/>
                  </a:ext>
                </a:extLst>
              </p:cNvPr>
              <p:cNvCxnSpPr>
                <a:cxnSpLocks/>
                <a:stCxn id="57" idx="4"/>
                <a:endCxn id="55" idx="4"/>
              </p:cNvCxnSpPr>
              <p:nvPr/>
            </p:nvCxnSpPr>
            <p:spPr>
              <a:xfrm flipH="1" flipV="1">
                <a:off x="5397957" y="3291584"/>
                <a:ext cx="160977" cy="274258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88" name="Straight Connector 12287">
                <a:extLst>
                  <a:ext uri="{FF2B5EF4-FFF2-40B4-BE49-F238E27FC236}">
                    <a16:creationId xmlns:a16="http://schemas.microsoft.com/office/drawing/2014/main" id="{1283FB42-22D3-D866-1B0A-C06E98ACC057}"/>
                  </a:ext>
                </a:extLst>
              </p:cNvPr>
              <p:cNvCxnSpPr>
                <a:cxnSpLocks/>
                <a:stCxn id="56" idx="1"/>
                <a:endCxn id="57" idx="1"/>
              </p:cNvCxnSpPr>
              <p:nvPr/>
            </p:nvCxnSpPr>
            <p:spPr>
              <a:xfrm flipH="1" flipV="1">
                <a:off x="5102877" y="3109785"/>
                <a:ext cx="407232" cy="434118"/>
              </a:xfrm>
              <a:prstGeom prst="line">
                <a:avLst/>
              </a:prstGeom>
              <a:ln>
                <a:solidFill>
                  <a:srgbClr val="D2151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D3B826-E513-AFB9-5A9A-7C47D3DF76A8}"/>
              </a:ext>
            </a:extLst>
          </p:cNvPr>
          <p:cNvSpPr txBox="1"/>
          <p:nvPr/>
        </p:nvSpPr>
        <p:spPr>
          <a:xfrm rot="16200000">
            <a:off x="7679779" y="4373767"/>
            <a:ext cx="10134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Prof. Nicola Marzari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594A7F-0BF5-EF1B-A995-CA133336C04D}"/>
              </a:ext>
            </a:extLst>
          </p:cNvPr>
          <p:cNvSpPr txBox="1"/>
          <p:nvPr/>
        </p:nvSpPr>
        <p:spPr>
          <a:xfrm rot="16200000">
            <a:off x="7621510" y="5357799"/>
            <a:ext cx="11304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Prof. </a:t>
            </a:r>
            <a:r>
              <a:rPr lang="en-US" sz="800" dirty="0" err="1"/>
              <a:t>Antimo</a:t>
            </a:r>
            <a:r>
              <a:rPr lang="en-US" sz="800" dirty="0"/>
              <a:t> </a:t>
            </a:r>
            <a:r>
              <a:rPr lang="en-US" sz="800" dirty="0" err="1"/>
              <a:t>Marrazzo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06568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3CEF5-048A-2A22-A38D-4E322FE20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13C11B9-805E-38D9-C884-2904CC4E5F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83431" y="300853"/>
            <a:ext cx="3775214" cy="30741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04BF4-69D7-7EE1-D39A-0829DB10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B75D5E6-FF36-3C1A-BFF2-0228B6608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85 elements in data</a:t>
            </a:r>
          </a:p>
          <a:p>
            <a:r>
              <a:rPr lang="en-US" dirty="0"/>
              <a:t>Avg. SOAP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~550,000 features</a:t>
            </a:r>
          </a:p>
          <a:p>
            <a:pPr lvl="1"/>
            <a:r>
              <a:rPr lang="en-US" dirty="0"/>
              <a:t>~65 GB @ float32</a:t>
            </a:r>
          </a:p>
          <a:p>
            <a:pPr lvl="1"/>
            <a:r>
              <a:rPr lang="en-US" dirty="0"/>
              <a:t>17 min. on 20 cores</a:t>
            </a:r>
          </a:p>
          <a:p>
            <a:r>
              <a:rPr lang="en-US" dirty="0"/>
              <a:t>CUR compression</a:t>
            </a:r>
          </a:p>
          <a:p>
            <a:pPr lvl="1"/>
            <a:r>
              <a:rPr lang="en-US" dirty="0"/>
              <a:t>1,000 random materials</a:t>
            </a:r>
          </a:p>
          <a:p>
            <a:pPr lvl="1"/>
            <a:r>
              <a:rPr lang="en-US" dirty="0"/>
              <a:t>512 as reduced dimension</a:t>
            </a:r>
          </a:p>
          <a:p>
            <a:pPr lvl="1"/>
            <a:r>
              <a:rPr lang="en-US" dirty="0"/>
              <a:t>2 hr. on 20 cores</a:t>
            </a:r>
          </a:p>
          <a:p>
            <a:r>
              <a:rPr lang="en-US" dirty="0"/>
              <a:t>Lower TPR, higher FPR</a:t>
            </a:r>
          </a:p>
          <a:p>
            <a:pPr lvl="1"/>
            <a:r>
              <a:rPr lang="en-US" dirty="0"/>
              <a:t>Across the data regime</a:t>
            </a:r>
          </a:p>
          <a:p>
            <a:pPr lvl="1"/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3517CBF5-05D7-7FEA-CF10-DE4BCEFED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w/ SOAP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35BA17-0C6F-D79D-CFB8-AD58C2465E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46"/>
          <a:stretch/>
        </p:blipFill>
        <p:spPr>
          <a:xfrm>
            <a:off x="8771038" y="3429000"/>
            <a:ext cx="2935804" cy="30357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108CDBF-A94C-F189-F018-721064510810}"/>
              </a:ext>
            </a:extLst>
          </p:cNvPr>
          <p:cNvSpPr txBox="1"/>
          <p:nvPr/>
        </p:nvSpPr>
        <p:spPr>
          <a:xfrm>
            <a:off x="9843998" y="3193736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SOREP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91B794-974B-7F46-0F80-2871A38E6A7A}"/>
              </a:ext>
            </a:extLst>
          </p:cNvPr>
          <p:cNvSpPr txBox="1"/>
          <p:nvPr/>
        </p:nvSpPr>
        <p:spPr>
          <a:xfrm>
            <a:off x="6481769" y="3175202"/>
            <a:ext cx="1332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SOAP + CUR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2CEDA2-6C6B-E89D-915C-4922951652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24239" y="3478667"/>
            <a:ext cx="3188136" cy="29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99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2951D-4867-09EC-6FEB-185FBFC09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Classification model performance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19E45B-BCA2-93EB-D45F-1EA287D11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72B0C-D9A5-AA17-C772-DD6B314B6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53" t="3130" r="1960" b="3922"/>
          <a:stretch/>
        </p:blipFill>
        <p:spPr>
          <a:xfrm>
            <a:off x="1637341" y="1926057"/>
            <a:ext cx="8917318" cy="41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35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60EB0-CBF2-6A79-CDAD-E74BE4894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Kinetic SOREP</a:t>
            </a:r>
            <a:br>
              <a:rPr lang="en-CH" dirty="0"/>
            </a:br>
            <a:r>
              <a:rPr lang="en-CH" sz="2400" dirty="0"/>
              <a:t>BaTiO</a:t>
            </a:r>
            <a:r>
              <a:rPr lang="en-CH" sz="2400" baseline="-25000" dirty="0"/>
              <a:t>3</a:t>
            </a:r>
            <a:endParaRPr lang="en-CH" sz="24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84E03F-7C6B-3308-21F4-3E47EC4FA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968" r="3065" b="18004"/>
          <a:stretch/>
        </p:blipFill>
        <p:spPr>
          <a:xfrm>
            <a:off x="5910743" y="1870075"/>
            <a:ext cx="6189261" cy="408812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26A955-855A-D632-B68C-DB7965043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BAB362-002B-9536-E1DB-2CF3701FC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52" y="1597072"/>
            <a:ext cx="5091610" cy="43753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F0F500-B2F8-49A5-1446-89626C470A0A}"/>
              </a:ext>
            </a:extLst>
          </p:cNvPr>
          <p:cNvSpPr txBox="1"/>
          <p:nvPr/>
        </p:nvSpPr>
        <p:spPr>
          <a:xfrm>
            <a:off x="9331922" y="6137589"/>
            <a:ext cx="28600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100" dirty="0">
                <a:latin typeface="Jost Medium" pitchFamily="2" charset="77"/>
                <a:ea typeface="Jost Medium" pitchFamily="2" charset="77"/>
              </a:rPr>
              <a:t>A. Zadoks et al., arXiv:2403.01514 (2024)</a:t>
            </a:r>
          </a:p>
        </p:txBody>
      </p:sp>
    </p:spTree>
    <p:extLst>
      <p:ext uri="{BB962C8B-B14F-4D97-AF65-F5344CB8AC3E}">
        <p14:creationId xmlns:p14="http://schemas.microsoft.com/office/powerpoint/2010/main" val="4098702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BCEDF-A196-2F9E-909B-5BE2D391C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Representing Atomic Systems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AB0E5A-D3DB-6B69-EF91-2F9B72A99647}"/>
              </a:ext>
            </a:extLst>
          </p:cNvPr>
          <p:cNvSpPr txBox="1"/>
          <p:nvPr/>
        </p:nvSpPr>
        <p:spPr>
          <a:xfrm>
            <a:off x="1201947" y="3725763"/>
            <a:ext cx="3141346" cy="166199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11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H</a:t>
            </a:r>
            <a:r>
              <a:rPr lang="en-CH" sz="11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2O.xyz</a:t>
            </a:r>
          </a:p>
          <a:p>
            <a:r>
              <a:rPr lang="en-C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3</a:t>
            </a:r>
          </a:p>
          <a:p>
            <a:endParaRPr lang="en-CH" sz="1100" dirty="0">
              <a:solidFill>
                <a:schemeClr val="tx1">
                  <a:lumMod val="85000"/>
                  <a:lumOff val="15000"/>
                </a:schemeClr>
              </a:solidFill>
              <a:latin typeface="Cascadia Code SemiLight" panose="020B0609020000020004" pitchFamily="34" charset="0"/>
              <a:ea typeface="Cascadia Code SemiLight" panose="020B0609020000020004" pitchFamily="34" charset="0"/>
              <a:cs typeface="Cascadia Code SemiLight" panose="020B0609020000020004" pitchFamily="34" charset="0"/>
            </a:endParaRPr>
          </a:p>
          <a:p>
            <a:r>
              <a:rPr lang="en-C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O</a:t>
            </a:r>
            <a:r>
              <a:rPr lang="en-CH" sz="20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0.00  0.00  0.00</a:t>
            </a:r>
          </a:p>
          <a:p>
            <a:r>
              <a:rPr lang="en-CH" sz="2000" dirty="0">
                <a:solidFill>
                  <a:srgbClr val="C00000"/>
                </a:solidFill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H</a:t>
            </a:r>
            <a:r>
              <a:rPr lang="en-CH" sz="20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-0.76  0.59  0.00</a:t>
            </a:r>
          </a:p>
          <a:p>
            <a:r>
              <a:rPr lang="en-CH" sz="2000" dirty="0">
                <a:solidFill>
                  <a:srgbClr val="C00000"/>
                </a:solidFill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H</a:t>
            </a:r>
            <a:r>
              <a:rPr lang="en-CH" sz="2000" dirty="0"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rPr>
              <a:t>  0.76  0.59  0.00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9BE5832B-E5D6-8B83-4A0B-C81DBAE17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BF347F-D370-4DEF-5796-45F0B11F1645}"/>
              </a:ext>
            </a:extLst>
          </p:cNvPr>
          <p:cNvGrpSpPr>
            <a:grpSpLocks noChangeAspect="1"/>
          </p:cNvGrpSpPr>
          <p:nvPr/>
        </p:nvGrpSpPr>
        <p:grpSpPr>
          <a:xfrm>
            <a:off x="1733543" y="1555511"/>
            <a:ext cx="2037266" cy="1996377"/>
            <a:chOff x="1125704" y="1470943"/>
            <a:chExt cx="3014923" cy="295441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A345668-8409-A32D-78D6-81EB3B394B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56608" y="2732627"/>
              <a:ext cx="613626" cy="61362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effectLst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980352C-A4C3-7393-0906-EFBA448ABA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2377" y="1854760"/>
              <a:ext cx="403895" cy="403895"/>
            </a:xfrm>
            <a:prstGeom prst="ellipse">
              <a:avLst/>
            </a:prstGeom>
            <a:solidFill>
              <a:srgbClr val="C00000"/>
            </a:solidFill>
            <a:effectLst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CC582D8-7A0F-964B-023D-F2C957FAE1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4252" y="1854760"/>
              <a:ext cx="403895" cy="403895"/>
            </a:xfrm>
            <a:prstGeom prst="ellipse">
              <a:avLst/>
            </a:prstGeom>
            <a:solidFill>
              <a:srgbClr val="C00000"/>
            </a:solidFill>
            <a:effectLst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83F364E-F0AE-3408-8C62-FF092EF0E35F}"/>
                </a:ext>
              </a:extLst>
            </p:cNvPr>
            <p:cNvCxnSpPr>
              <a:stCxn id="16" idx="5"/>
              <a:endCxn id="15" idx="1"/>
            </p:cNvCxnSpPr>
            <p:nvPr/>
          </p:nvCxnSpPr>
          <p:spPr>
            <a:xfrm>
              <a:off x="1597123" y="2199506"/>
              <a:ext cx="849349" cy="622984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550E357-0540-9730-3D28-062BD74F092E}"/>
                </a:ext>
              </a:extLst>
            </p:cNvPr>
            <p:cNvCxnSpPr>
              <a:cxnSpLocks/>
              <a:stCxn id="15" idx="7"/>
              <a:endCxn id="17" idx="3"/>
            </p:cNvCxnSpPr>
            <p:nvPr/>
          </p:nvCxnSpPr>
          <p:spPr>
            <a:xfrm flipV="1">
              <a:off x="2880371" y="2199506"/>
              <a:ext cx="813030" cy="622984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F16ACB8-F4D2-3BBC-334C-9A09BD2EF334}"/>
                </a:ext>
              </a:extLst>
            </p:cNvPr>
            <p:cNvGrpSpPr/>
            <p:nvPr/>
          </p:nvGrpSpPr>
          <p:grpSpPr>
            <a:xfrm>
              <a:off x="1125704" y="1470943"/>
              <a:ext cx="3014923" cy="2954412"/>
              <a:chOff x="1178560" y="2665477"/>
              <a:chExt cx="3014923" cy="2954412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20CABC7-5137-D300-AA9A-A0EDC075DA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78560" y="4234123"/>
                <a:ext cx="3014923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7D95042-1CB1-C43E-1A54-6E286FDBA5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16277" y="2665477"/>
                <a:ext cx="0" cy="2954412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6EFFABF-B0ED-A93A-566B-40E068747FF2}"/>
              </a:ext>
            </a:extLst>
          </p:cNvPr>
          <p:cNvCxnSpPr>
            <a:cxnSpLocks/>
          </p:cNvCxnSpPr>
          <p:nvPr/>
        </p:nvCxnSpPr>
        <p:spPr>
          <a:xfrm>
            <a:off x="4995492" y="3431401"/>
            <a:ext cx="2447210" cy="0"/>
          </a:xfrm>
          <a:prstGeom prst="straightConnector1">
            <a:avLst/>
          </a:prstGeom>
          <a:ln w="254000">
            <a:solidFill>
              <a:schemeClr val="tx1">
                <a:lumMod val="95000"/>
                <a:lumOff val="5000"/>
              </a:schemeClr>
            </a:solidFill>
            <a:tailEnd type="triangle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A1B7F819-2C39-FF22-4685-2D937C2B2E7A}"/>
              </a:ext>
            </a:extLst>
          </p:cNvPr>
          <p:cNvGrpSpPr/>
          <p:nvPr/>
        </p:nvGrpSpPr>
        <p:grpSpPr>
          <a:xfrm>
            <a:off x="7992313" y="1920335"/>
            <a:ext cx="3400302" cy="3618814"/>
            <a:chOff x="8347244" y="1920336"/>
            <a:chExt cx="2708255" cy="301300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1E30891-BD9E-5B3C-F2C7-86DFC3440A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7249" y="1924657"/>
              <a:ext cx="315967" cy="31596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9870ED0-8998-4F23-48B1-0A6C869802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7248" y="2464011"/>
              <a:ext cx="315967" cy="31596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6360243-CC71-0F20-D86A-F9DA49B3DE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7244" y="3003365"/>
              <a:ext cx="315967" cy="31596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8D254D-A50B-0461-F8DD-31E03BB0AD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7244" y="3546771"/>
              <a:ext cx="315967" cy="31596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91513D3-8035-DC23-C08C-055A9E85B8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7244" y="4082073"/>
              <a:ext cx="315967" cy="31596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6BD3523-802F-3EAF-EA87-ADDF5C9138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7244" y="4617376"/>
              <a:ext cx="315967" cy="31596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66B6B-58D1-154B-7741-70EF368CB1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8829" y="2450788"/>
              <a:ext cx="315967" cy="315967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893FF75-FFB1-0D14-B281-B532FBDD25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8829" y="2994194"/>
              <a:ext cx="315967" cy="315967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BF0520D-AC43-7A22-161D-DBAED80067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8829" y="3529496"/>
              <a:ext cx="315967" cy="315967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A7D37A0-1136-4DBE-8F58-A243F2DF76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8829" y="4064798"/>
              <a:ext cx="315967" cy="315967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CF709CE-34DA-85DD-4F58-5F5BAC611E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39532" y="3271678"/>
              <a:ext cx="315967" cy="315967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2F0D6B5-2BF1-2C78-FC2C-E1EFA6AD6E2A}"/>
                </a:ext>
              </a:extLst>
            </p:cNvPr>
            <p:cNvCxnSpPr>
              <a:cxnSpLocks/>
              <a:stCxn id="7" idx="6"/>
              <a:endCxn id="20" idx="2"/>
            </p:cNvCxnSpPr>
            <p:nvPr/>
          </p:nvCxnSpPr>
          <p:spPr>
            <a:xfrm>
              <a:off x="8663217" y="2082641"/>
              <a:ext cx="935612" cy="526131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AE3F13A-3BD9-07EA-E62B-7E9C5CFF80D5}"/>
                </a:ext>
              </a:extLst>
            </p:cNvPr>
            <p:cNvCxnSpPr>
              <a:cxnSpLocks/>
              <a:stCxn id="8" idx="6"/>
              <a:endCxn id="20" idx="2"/>
            </p:cNvCxnSpPr>
            <p:nvPr/>
          </p:nvCxnSpPr>
          <p:spPr>
            <a:xfrm flipV="1">
              <a:off x="8663215" y="2608772"/>
              <a:ext cx="935614" cy="13224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5B79D60-3E82-BC7C-AD59-C0CDCC5AF4D7}"/>
                </a:ext>
              </a:extLst>
            </p:cNvPr>
            <p:cNvCxnSpPr>
              <a:cxnSpLocks/>
              <a:stCxn id="7" idx="6"/>
              <a:endCxn id="21" idx="2"/>
            </p:cNvCxnSpPr>
            <p:nvPr/>
          </p:nvCxnSpPr>
          <p:spPr>
            <a:xfrm>
              <a:off x="8663217" y="2082641"/>
              <a:ext cx="935612" cy="1069537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0F3A0CE-935F-C979-003C-53CBF6C7FB27}"/>
                </a:ext>
              </a:extLst>
            </p:cNvPr>
            <p:cNvCxnSpPr>
              <a:cxnSpLocks/>
              <a:stCxn id="7" idx="6"/>
              <a:endCxn id="22" idx="2"/>
            </p:cNvCxnSpPr>
            <p:nvPr/>
          </p:nvCxnSpPr>
          <p:spPr>
            <a:xfrm>
              <a:off x="8663217" y="2082641"/>
              <a:ext cx="935612" cy="1604839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41FB4DE-AB3C-327F-8E4E-BD020FC385F0}"/>
                </a:ext>
              </a:extLst>
            </p:cNvPr>
            <p:cNvCxnSpPr>
              <a:cxnSpLocks/>
              <a:stCxn id="7" idx="6"/>
              <a:endCxn id="23" idx="2"/>
            </p:cNvCxnSpPr>
            <p:nvPr/>
          </p:nvCxnSpPr>
          <p:spPr>
            <a:xfrm>
              <a:off x="8663217" y="2082641"/>
              <a:ext cx="935612" cy="2140141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2555453-F964-808E-5819-39C02D772316}"/>
                </a:ext>
              </a:extLst>
            </p:cNvPr>
            <p:cNvCxnSpPr>
              <a:cxnSpLocks/>
              <a:stCxn id="8" idx="6"/>
              <a:endCxn id="21" idx="2"/>
            </p:cNvCxnSpPr>
            <p:nvPr/>
          </p:nvCxnSpPr>
          <p:spPr>
            <a:xfrm>
              <a:off x="8663215" y="2621995"/>
              <a:ext cx="935614" cy="530182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E0A9096C-DC9B-C0A9-4F98-76B14B006BE2}"/>
                </a:ext>
              </a:extLst>
            </p:cNvPr>
            <p:cNvCxnSpPr>
              <a:cxnSpLocks/>
              <a:stCxn id="8" idx="6"/>
              <a:endCxn id="22" idx="2"/>
            </p:cNvCxnSpPr>
            <p:nvPr/>
          </p:nvCxnSpPr>
          <p:spPr>
            <a:xfrm>
              <a:off x="8663215" y="2621995"/>
              <a:ext cx="935614" cy="1065485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0A16CF4-D998-9884-87B6-3BA7133E365F}"/>
                </a:ext>
              </a:extLst>
            </p:cNvPr>
            <p:cNvCxnSpPr>
              <a:cxnSpLocks/>
              <a:stCxn id="8" idx="6"/>
              <a:endCxn id="23" idx="2"/>
            </p:cNvCxnSpPr>
            <p:nvPr/>
          </p:nvCxnSpPr>
          <p:spPr>
            <a:xfrm>
              <a:off x="8663215" y="2621995"/>
              <a:ext cx="935614" cy="1600787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EB7B2204-0F01-C726-9B5C-DFFC280A5449}"/>
                </a:ext>
              </a:extLst>
            </p:cNvPr>
            <p:cNvCxnSpPr>
              <a:cxnSpLocks/>
              <a:stCxn id="10" idx="6"/>
              <a:endCxn id="20" idx="2"/>
            </p:cNvCxnSpPr>
            <p:nvPr/>
          </p:nvCxnSpPr>
          <p:spPr>
            <a:xfrm flipV="1">
              <a:off x="8663211" y="2608772"/>
              <a:ext cx="935618" cy="552578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0E5D10D-ECB4-A6CD-17BF-4FAEA1E3EF47}"/>
                </a:ext>
              </a:extLst>
            </p:cNvPr>
            <p:cNvCxnSpPr>
              <a:cxnSpLocks/>
              <a:stCxn id="10" idx="6"/>
              <a:endCxn id="21" idx="2"/>
            </p:cNvCxnSpPr>
            <p:nvPr/>
          </p:nvCxnSpPr>
          <p:spPr>
            <a:xfrm flipV="1">
              <a:off x="8663211" y="3152178"/>
              <a:ext cx="935618" cy="9172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B91990C0-7641-2364-C03C-1E55B85A2A57}"/>
                </a:ext>
              </a:extLst>
            </p:cNvPr>
            <p:cNvCxnSpPr>
              <a:cxnSpLocks/>
              <a:stCxn id="10" idx="6"/>
              <a:endCxn id="22" idx="2"/>
            </p:cNvCxnSpPr>
            <p:nvPr/>
          </p:nvCxnSpPr>
          <p:spPr>
            <a:xfrm>
              <a:off x="8663211" y="3161350"/>
              <a:ext cx="935618" cy="526131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DA0A513A-0F58-DCE4-EB23-F30EBB8EF212}"/>
                </a:ext>
              </a:extLst>
            </p:cNvPr>
            <p:cNvCxnSpPr>
              <a:cxnSpLocks/>
              <a:stCxn id="10" idx="6"/>
              <a:endCxn id="23" idx="2"/>
            </p:cNvCxnSpPr>
            <p:nvPr/>
          </p:nvCxnSpPr>
          <p:spPr>
            <a:xfrm>
              <a:off x="8663211" y="3161350"/>
              <a:ext cx="935618" cy="1061433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C8448A22-49FB-3680-3BD7-FE838255527E}"/>
                </a:ext>
              </a:extLst>
            </p:cNvPr>
            <p:cNvCxnSpPr>
              <a:cxnSpLocks/>
              <a:stCxn id="11" idx="6"/>
              <a:endCxn id="20" idx="2"/>
            </p:cNvCxnSpPr>
            <p:nvPr/>
          </p:nvCxnSpPr>
          <p:spPr>
            <a:xfrm flipV="1">
              <a:off x="8663211" y="2608772"/>
              <a:ext cx="935618" cy="1095984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150227BE-9739-1F54-10A9-6E14830D5D25}"/>
                </a:ext>
              </a:extLst>
            </p:cNvPr>
            <p:cNvCxnSpPr>
              <a:cxnSpLocks/>
              <a:stCxn id="11" idx="6"/>
              <a:endCxn id="21" idx="2"/>
            </p:cNvCxnSpPr>
            <p:nvPr/>
          </p:nvCxnSpPr>
          <p:spPr>
            <a:xfrm flipV="1">
              <a:off x="8663211" y="3152178"/>
              <a:ext cx="935618" cy="552578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19B7B79F-7D14-55C1-DFFF-965A2D9B5A1C}"/>
                </a:ext>
              </a:extLst>
            </p:cNvPr>
            <p:cNvCxnSpPr>
              <a:cxnSpLocks/>
              <a:stCxn id="11" idx="6"/>
              <a:endCxn id="22" idx="2"/>
            </p:cNvCxnSpPr>
            <p:nvPr/>
          </p:nvCxnSpPr>
          <p:spPr>
            <a:xfrm flipV="1">
              <a:off x="8663211" y="3687480"/>
              <a:ext cx="935618" cy="17275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46D5C6DD-5FBE-79D6-6E1E-F1E854EC9AD0}"/>
                </a:ext>
              </a:extLst>
            </p:cNvPr>
            <p:cNvCxnSpPr>
              <a:cxnSpLocks/>
              <a:stCxn id="11" idx="6"/>
              <a:endCxn id="23" idx="2"/>
            </p:cNvCxnSpPr>
            <p:nvPr/>
          </p:nvCxnSpPr>
          <p:spPr>
            <a:xfrm>
              <a:off x="8663211" y="3704756"/>
              <a:ext cx="935618" cy="518027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51755CF2-22F3-0018-7C1D-85E22DDF4E67}"/>
                </a:ext>
              </a:extLst>
            </p:cNvPr>
            <p:cNvCxnSpPr>
              <a:cxnSpLocks/>
              <a:stCxn id="12" idx="6"/>
              <a:endCxn id="20" idx="2"/>
            </p:cNvCxnSpPr>
            <p:nvPr/>
          </p:nvCxnSpPr>
          <p:spPr>
            <a:xfrm flipV="1">
              <a:off x="8663211" y="2608772"/>
              <a:ext cx="935618" cy="1631286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D88306EE-13C3-1D18-CFDE-1C911E9E9D3D}"/>
                </a:ext>
              </a:extLst>
            </p:cNvPr>
            <p:cNvCxnSpPr>
              <a:cxnSpLocks/>
              <a:stCxn id="12" idx="6"/>
              <a:endCxn id="21" idx="2"/>
            </p:cNvCxnSpPr>
            <p:nvPr/>
          </p:nvCxnSpPr>
          <p:spPr>
            <a:xfrm flipV="1">
              <a:off x="8663211" y="3152178"/>
              <a:ext cx="935618" cy="1087880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853EE7E8-3995-CB16-EDFB-14803D5A327B}"/>
                </a:ext>
              </a:extLst>
            </p:cNvPr>
            <p:cNvCxnSpPr>
              <a:cxnSpLocks/>
              <a:stCxn id="12" idx="6"/>
              <a:endCxn id="22" idx="2"/>
            </p:cNvCxnSpPr>
            <p:nvPr/>
          </p:nvCxnSpPr>
          <p:spPr>
            <a:xfrm flipV="1">
              <a:off x="8663211" y="3687480"/>
              <a:ext cx="935618" cy="552578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B82EB977-8274-57EF-95E4-960305D2CE53}"/>
                </a:ext>
              </a:extLst>
            </p:cNvPr>
            <p:cNvCxnSpPr>
              <a:cxnSpLocks/>
              <a:stCxn id="12" idx="6"/>
              <a:endCxn id="23" idx="2"/>
            </p:cNvCxnSpPr>
            <p:nvPr/>
          </p:nvCxnSpPr>
          <p:spPr>
            <a:xfrm flipV="1">
              <a:off x="8663211" y="4222782"/>
              <a:ext cx="935618" cy="17275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DC0BE606-F2BE-4CF3-DB22-C4105F47A776}"/>
                </a:ext>
              </a:extLst>
            </p:cNvPr>
            <p:cNvCxnSpPr>
              <a:cxnSpLocks/>
              <a:stCxn id="14" idx="6"/>
              <a:endCxn id="20" idx="2"/>
            </p:cNvCxnSpPr>
            <p:nvPr/>
          </p:nvCxnSpPr>
          <p:spPr>
            <a:xfrm flipV="1">
              <a:off x="8663211" y="2608772"/>
              <a:ext cx="935618" cy="2166588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134EF013-52E0-0C01-37F2-A605058E0ADE}"/>
                </a:ext>
              </a:extLst>
            </p:cNvPr>
            <p:cNvCxnSpPr>
              <a:cxnSpLocks/>
              <a:stCxn id="14" idx="6"/>
              <a:endCxn id="21" idx="2"/>
            </p:cNvCxnSpPr>
            <p:nvPr/>
          </p:nvCxnSpPr>
          <p:spPr>
            <a:xfrm flipV="1">
              <a:off x="8663211" y="3152178"/>
              <a:ext cx="935618" cy="1623182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A0597F02-1151-6CAA-8C91-ADC7B750A346}"/>
                </a:ext>
              </a:extLst>
            </p:cNvPr>
            <p:cNvCxnSpPr>
              <a:cxnSpLocks/>
              <a:stCxn id="14" idx="6"/>
              <a:endCxn id="22" idx="2"/>
            </p:cNvCxnSpPr>
            <p:nvPr/>
          </p:nvCxnSpPr>
          <p:spPr>
            <a:xfrm flipV="1">
              <a:off x="8663211" y="3687480"/>
              <a:ext cx="935618" cy="1087880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C383DEFB-51B3-336F-AABB-168D68A2A81E}"/>
                </a:ext>
              </a:extLst>
            </p:cNvPr>
            <p:cNvCxnSpPr>
              <a:cxnSpLocks/>
              <a:stCxn id="14" idx="6"/>
              <a:endCxn id="23" idx="2"/>
            </p:cNvCxnSpPr>
            <p:nvPr/>
          </p:nvCxnSpPr>
          <p:spPr>
            <a:xfrm flipV="1">
              <a:off x="8663211" y="4222782"/>
              <a:ext cx="935618" cy="552578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05EE4358-548D-3C2B-8EBB-896DD409A437}"/>
                </a:ext>
              </a:extLst>
            </p:cNvPr>
            <p:cNvCxnSpPr>
              <a:cxnSpLocks/>
              <a:stCxn id="20" idx="6"/>
              <a:endCxn id="33" idx="2"/>
            </p:cNvCxnSpPr>
            <p:nvPr/>
          </p:nvCxnSpPr>
          <p:spPr>
            <a:xfrm>
              <a:off x="9914796" y="2608772"/>
              <a:ext cx="824736" cy="820890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D33E78DB-F616-2A84-233B-1AC2A108CF0A}"/>
                </a:ext>
              </a:extLst>
            </p:cNvPr>
            <p:cNvCxnSpPr>
              <a:cxnSpLocks/>
              <a:stCxn id="21" idx="6"/>
              <a:endCxn id="33" idx="2"/>
            </p:cNvCxnSpPr>
            <p:nvPr/>
          </p:nvCxnSpPr>
          <p:spPr>
            <a:xfrm>
              <a:off x="9914796" y="3152178"/>
              <a:ext cx="824736" cy="277484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1F6CBEB5-6C63-5C05-2DD0-583577AD78A8}"/>
                </a:ext>
              </a:extLst>
            </p:cNvPr>
            <p:cNvCxnSpPr>
              <a:cxnSpLocks/>
              <a:stCxn id="22" idx="6"/>
              <a:endCxn id="33" idx="2"/>
            </p:cNvCxnSpPr>
            <p:nvPr/>
          </p:nvCxnSpPr>
          <p:spPr>
            <a:xfrm flipV="1">
              <a:off x="9914796" y="3429662"/>
              <a:ext cx="824736" cy="257818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9BBD09C7-0023-DF0D-5EFA-D1BA92E405D5}"/>
                </a:ext>
              </a:extLst>
            </p:cNvPr>
            <p:cNvCxnSpPr>
              <a:cxnSpLocks/>
              <a:stCxn id="23" idx="6"/>
              <a:endCxn id="33" idx="2"/>
            </p:cNvCxnSpPr>
            <p:nvPr/>
          </p:nvCxnSpPr>
          <p:spPr>
            <a:xfrm flipV="1">
              <a:off x="9914796" y="3429662"/>
              <a:ext cx="824736" cy="793120"/>
            </a:xfrm>
            <a:prstGeom prst="straightConnector1">
              <a:avLst/>
            </a:prstGeom>
            <a:ln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TextBox 159">
                  <a:extLst>
                    <a:ext uri="{FF2B5EF4-FFF2-40B4-BE49-F238E27FC236}">
                      <a16:creationId xmlns:a16="http://schemas.microsoft.com/office/drawing/2014/main" id="{6C73BE4B-4A03-B48D-4A01-9ABF8B9D5E5B}"/>
                    </a:ext>
                  </a:extLst>
                </p:cNvPr>
                <p:cNvSpPr txBox="1"/>
                <p:nvPr/>
              </p:nvSpPr>
              <p:spPr>
                <a:xfrm>
                  <a:off x="8387115" y="1920336"/>
                  <a:ext cx="27610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CH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0" name="TextBox 159">
                  <a:extLst>
                    <a:ext uri="{FF2B5EF4-FFF2-40B4-BE49-F238E27FC236}">
                      <a16:creationId xmlns:a16="http://schemas.microsoft.com/office/drawing/2014/main" id="{6C73BE4B-4A03-B48D-4A01-9ABF8B9D5E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7115" y="1920336"/>
                  <a:ext cx="276101" cy="2769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74AFE1A5-F5A7-41AA-B440-252C0D1BB275}"/>
                    </a:ext>
                  </a:extLst>
                </p:cNvPr>
                <p:cNvSpPr txBox="1"/>
                <p:nvPr/>
              </p:nvSpPr>
              <p:spPr>
                <a:xfrm>
                  <a:off x="8381744" y="2478650"/>
                  <a:ext cx="28142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CH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74AFE1A5-F5A7-41AA-B440-252C0D1BB2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1744" y="2478650"/>
                  <a:ext cx="281424" cy="27699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EA3C0329-B032-7A62-316E-54BFA7958ED5}"/>
                    </a:ext>
                  </a:extLst>
                </p:cNvPr>
                <p:cNvSpPr txBox="1"/>
                <p:nvPr/>
              </p:nvSpPr>
              <p:spPr>
                <a:xfrm>
                  <a:off x="8387110" y="3014433"/>
                  <a:ext cx="28142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CH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EA3C0329-B032-7A62-316E-54BFA7958E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7110" y="3014433"/>
                  <a:ext cx="281424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CFBB5BCA-D8AB-AB34-F1A2-CBC8FF37A871}"/>
                    </a:ext>
                  </a:extLst>
                </p:cNvPr>
                <p:cNvSpPr txBox="1"/>
                <p:nvPr/>
              </p:nvSpPr>
              <p:spPr>
                <a:xfrm>
                  <a:off x="8387110" y="3557618"/>
                  <a:ext cx="28142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CH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CFBB5BCA-D8AB-AB34-F1A2-CBC8FF37A8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7110" y="3557618"/>
                  <a:ext cx="281424" cy="2769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294AAF92-3A2D-E5D8-9B76-4D9ACC141758}"/>
                    </a:ext>
                  </a:extLst>
                </p:cNvPr>
                <p:cNvSpPr txBox="1"/>
                <p:nvPr/>
              </p:nvSpPr>
              <p:spPr>
                <a:xfrm>
                  <a:off x="8387110" y="4101556"/>
                  <a:ext cx="28142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CH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294AAF92-3A2D-E5D8-9B76-4D9ACC1417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7110" y="4101556"/>
                  <a:ext cx="281424" cy="27699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D6FFA43E-C55A-8DA6-F7F2-0BCE9B36C7A6}"/>
                    </a:ext>
                  </a:extLst>
                </p:cNvPr>
                <p:cNvSpPr txBox="1"/>
                <p:nvPr/>
              </p:nvSpPr>
              <p:spPr>
                <a:xfrm>
                  <a:off x="8387111" y="4631454"/>
                  <a:ext cx="2814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CH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D6FFA43E-C55A-8DA6-F7F2-0BCE9B36C7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7111" y="4631454"/>
                  <a:ext cx="281423" cy="2769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82E6E3E5-BF57-80A6-AFFE-61FCC541DFEA}"/>
                    </a:ext>
                  </a:extLst>
                </p:cNvPr>
                <p:cNvSpPr txBox="1"/>
                <p:nvPr/>
              </p:nvSpPr>
              <p:spPr>
                <a:xfrm>
                  <a:off x="10756803" y="3293429"/>
                  <a:ext cx="281423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9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CH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82E6E3E5-BF57-80A6-AFFE-61FCC541DF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6803" y="3293429"/>
                  <a:ext cx="281423" cy="276999"/>
                </a:xfrm>
                <a:prstGeom prst="rect">
                  <a:avLst/>
                </a:prstGeom>
                <a:blipFill>
                  <a:blip r:embed="rId9"/>
                  <a:stretch>
                    <a:fillRect t="-14815" b="-3704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C9DA147-9E0D-CFA4-191D-F4B4E1F0B63A}"/>
              </a:ext>
            </a:extLst>
          </p:cNvPr>
          <p:cNvSpPr/>
          <p:nvPr/>
        </p:nvSpPr>
        <p:spPr>
          <a:xfrm>
            <a:off x="5730078" y="2747190"/>
            <a:ext cx="67951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215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  <a:endParaRPr lang="en-GB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D2151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7417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E2733-BB38-9514-03E2-43DAFDF16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1519-521C-8A0B-78FC-732640B3F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Representing Atomic Systems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58639FC0-8086-9D48-B6DF-116672561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E80EBD-0A58-80E2-7F01-BE87EE478BC0}"/>
              </a:ext>
            </a:extLst>
          </p:cNvPr>
          <p:cNvGrpSpPr/>
          <p:nvPr/>
        </p:nvGrpSpPr>
        <p:grpSpPr>
          <a:xfrm>
            <a:off x="600562" y="1772163"/>
            <a:ext cx="2935894" cy="1803201"/>
            <a:chOff x="623174" y="1624648"/>
            <a:chExt cx="2935894" cy="18032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566980A-BF6B-2F67-0126-BEB264C220F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3174" y="1624648"/>
              <a:ext cx="1352713" cy="1353600"/>
              <a:chOff x="1208814" y="2665477"/>
              <a:chExt cx="3014923" cy="3016901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E5229F0-365E-4565-6714-26B1686181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09464" y="3927161"/>
                <a:ext cx="613626" cy="61362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effectLst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19F575F-D54B-706A-5ECC-C03FEE3514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5233" y="3049294"/>
                <a:ext cx="403895" cy="403895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38DE76A-DB55-E031-90F1-45A8D68494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7108" y="3049294"/>
                <a:ext cx="403895" cy="403895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29CE9CE-A2C9-0115-6255-B10C6C36F8E4}"/>
                  </a:ext>
                </a:extLst>
              </p:cNvPr>
              <p:cNvCxnSpPr>
                <a:stCxn id="16" idx="5"/>
                <a:endCxn id="15" idx="1"/>
              </p:cNvCxnSpPr>
              <p:nvPr/>
            </p:nvCxnSpPr>
            <p:spPr>
              <a:xfrm>
                <a:off x="1649979" y="3394040"/>
                <a:ext cx="849349" cy="622984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5FD5DEF-3266-1518-8886-D6B0614CDD42}"/>
                  </a:ext>
                </a:extLst>
              </p:cNvPr>
              <p:cNvCxnSpPr>
                <a:cxnSpLocks/>
                <a:stCxn id="15" idx="7"/>
                <a:endCxn id="17" idx="3"/>
              </p:cNvCxnSpPr>
              <p:nvPr/>
            </p:nvCxnSpPr>
            <p:spPr>
              <a:xfrm flipV="1">
                <a:off x="2933227" y="3394040"/>
                <a:ext cx="813030" cy="622984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3F278D4-D8CD-144B-92ED-711D6118AF58}"/>
                  </a:ext>
                </a:extLst>
              </p:cNvPr>
              <p:cNvGrpSpPr/>
              <p:nvPr/>
            </p:nvGrpSpPr>
            <p:grpSpPr>
              <a:xfrm>
                <a:off x="1208814" y="2665477"/>
                <a:ext cx="3014923" cy="3016901"/>
                <a:chOff x="1208814" y="2665477"/>
                <a:chExt cx="3014923" cy="3016901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8714D184-76AD-6F65-9BED-EFB32C21C7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8814" y="4208229"/>
                  <a:ext cx="3014923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FDBF5CFB-51D8-7B71-EACE-DFC74B8AA8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16276" y="2665477"/>
                  <a:ext cx="0" cy="301690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07B09CA-A73C-47BD-B156-D30AA97B8A0B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059651" y="1624648"/>
              <a:ext cx="1352713" cy="1353600"/>
              <a:chOff x="1178560" y="2665477"/>
              <a:chExt cx="3014923" cy="3016901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18B54AE-CA3C-ADBF-7FBE-CD1AF81C70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09464" y="3927161"/>
                <a:ext cx="613626" cy="61362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effectLst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C0EFFCC-C94C-A23C-ED42-101FE4E841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5233" y="3049294"/>
                <a:ext cx="403895" cy="403895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8CE188F-BC16-5609-CE50-148FD43CF3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7108" y="3049294"/>
                <a:ext cx="403895" cy="403895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84743E0-12E7-896D-6A43-483E29E4092A}"/>
                  </a:ext>
                </a:extLst>
              </p:cNvPr>
              <p:cNvCxnSpPr>
                <a:stCxn id="46" idx="5"/>
                <a:endCxn id="45" idx="1"/>
              </p:cNvCxnSpPr>
              <p:nvPr/>
            </p:nvCxnSpPr>
            <p:spPr>
              <a:xfrm>
                <a:off x="1649979" y="3394040"/>
                <a:ext cx="849349" cy="622984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8E4ADE2-0563-F9F8-DE13-BDDFB6C53BE0}"/>
                  </a:ext>
                </a:extLst>
              </p:cNvPr>
              <p:cNvCxnSpPr>
                <a:cxnSpLocks/>
                <a:stCxn id="45" idx="7"/>
                <a:endCxn id="47" idx="3"/>
              </p:cNvCxnSpPr>
              <p:nvPr/>
            </p:nvCxnSpPr>
            <p:spPr>
              <a:xfrm flipV="1">
                <a:off x="2933227" y="3394040"/>
                <a:ext cx="813030" cy="622984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8897DDCE-76DB-CF34-CD97-51CD1B46B9AD}"/>
                  </a:ext>
                </a:extLst>
              </p:cNvPr>
              <p:cNvGrpSpPr/>
              <p:nvPr/>
            </p:nvGrpSpPr>
            <p:grpSpPr>
              <a:xfrm>
                <a:off x="1178560" y="2665477"/>
                <a:ext cx="3014923" cy="3016901"/>
                <a:chOff x="1178560" y="2665477"/>
                <a:chExt cx="3014923" cy="3016901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B649EB86-1DD9-E819-E348-30F633CDC1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78560" y="4234123"/>
                  <a:ext cx="3014923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58C0DFC0-119C-CA05-3A1B-DADD7D6AE2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16276" y="2665477"/>
                  <a:ext cx="0" cy="301690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C40FA86-DAA6-6F55-52DC-37169E3C70A0}"/>
                </a:ext>
              </a:extLst>
            </p:cNvPr>
            <p:cNvSpPr txBox="1"/>
            <p:nvPr/>
          </p:nvSpPr>
          <p:spPr>
            <a:xfrm>
              <a:off x="623174" y="3058517"/>
              <a:ext cx="29358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/>
                <a:t>Rotation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E1FC907-3097-BDF2-F9CE-B85DE92454B7}"/>
              </a:ext>
            </a:extLst>
          </p:cNvPr>
          <p:cNvGrpSpPr/>
          <p:nvPr/>
        </p:nvGrpSpPr>
        <p:grpSpPr>
          <a:xfrm>
            <a:off x="3834814" y="1781423"/>
            <a:ext cx="3099524" cy="1799452"/>
            <a:chOff x="6286070" y="1624648"/>
            <a:chExt cx="3099524" cy="1799452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3FA16C6-FEB2-79B6-CC9D-D2EFFD2BAA5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86070" y="1624648"/>
              <a:ext cx="1352713" cy="1353600"/>
              <a:chOff x="1208814" y="2665477"/>
              <a:chExt cx="3014923" cy="3016901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6143350-1F99-CCEE-D32D-DD8A6466B1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09464" y="3927161"/>
                <a:ext cx="613626" cy="61362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effectLst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5B4542A-CD8C-7B1B-8021-0D2362BA2B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5233" y="3049294"/>
                <a:ext cx="403895" cy="403895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240DD5EC-82E3-50BA-E384-88AF25B968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7108" y="3049294"/>
                <a:ext cx="403895" cy="403895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B9A3B3ED-E316-8E5C-9D93-C423BB4F1327}"/>
                  </a:ext>
                </a:extLst>
              </p:cNvPr>
              <p:cNvCxnSpPr>
                <a:stCxn id="55" idx="5"/>
                <a:endCxn id="54" idx="1"/>
              </p:cNvCxnSpPr>
              <p:nvPr/>
            </p:nvCxnSpPr>
            <p:spPr>
              <a:xfrm>
                <a:off x="1649979" y="3394040"/>
                <a:ext cx="849349" cy="622984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70A5A142-486B-FAF8-9DFB-888AECB4A5EB}"/>
                  </a:ext>
                </a:extLst>
              </p:cNvPr>
              <p:cNvCxnSpPr>
                <a:cxnSpLocks/>
                <a:stCxn id="54" idx="7"/>
                <a:endCxn id="56" idx="3"/>
              </p:cNvCxnSpPr>
              <p:nvPr/>
            </p:nvCxnSpPr>
            <p:spPr>
              <a:xfrm flipV="1">
                <a:off x="2933227" y="3394040"/>
                <a:ext cx="813030" cy="622984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0B7F060A-1738-9C17-F129-BE9CBED5F640}"/>
                  </a:ext>
                </a:extLst>
              </p:cNvPr>
              <p:cNvGrpSpPr/>
              <p:nvPr/>
            </p:nvGrpSpPr>
            <p:grpSpPr>
              <a:xfrm>
                <a:off x="1208814" y="2665477"/>
                <a:ext cx="3014923" cy="3016901"/>
                <a:chOff x="1208814" y="2665477"/>
                <a:chExt cx="3014923" cy="3016901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EB7B887A-A492-F507-8789-35BE9F5056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8814" y="4208229"/>
                  <a:ext cx="3014923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2F8BE437-AA22-1108-8F13-916F6C641C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16276" y="2665477"/>
                  <a:ext cx="0" cy="301690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92D7D01-B56A-C471-66ED-CD90C0CAECE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79985" y="1624648"/>
              <a:ext cx="1605609" cy="1353600"/>
              <a:chOff x="1208812" y="2665477"/>
              <a:chExt cx="3578577" cy="3016901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D7277B6-117E-5CE6-38DB-07D8A8ABE0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5851" y="3927162"/>
                <a:ext cx="613626" cy="61362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effectLst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A763EA88-1EF1-DDA8-53DC-891A8C8221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617" y="3049294"/>
                <a:ext cx="403896" cy="403896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64A20C9-3E42-CEAE-EE41-8149F38355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83493" y="3049294"/>
                <a:ext cx="403896" cy="403896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59D6785-965F-BA3A-1336-7EAE019DF44C}"/>
                  </a:ext>
                </a:extLst>
              </p:cNvPr>
              <p:cNvCxnSpPr>
                <a:stCxn id="64" idx="5"/>
                <a:endCxn id="63" idx="1"/>
              </p:cNvCxnSpPr>
              <p:nvPr/>
            </p:nvCxnSpPr>
            <p:spPr>
              <a:xfrm>
                <a:off x="2346363" y="3394040"/>
                <a:ext cx="849350" cy="622985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B31AFCD4-C622-665A-768A-040521C7159A}"/>
                  </a:ext>
                </a:extLst>
              </p:cNvPr>
              <p:cNvCxnSpPr>
                <a:cxnSpLocks/>
                <a:stCxn id="63" idx="7"/>
                <a:endCxn id="65" idx="3"/>
              </p:cNvCxnSpPr>
              <p:nvPr/>
            </p:nvCxnSpPr>
            <p:spPr>
              <a:xfrm flipV="1">
                <a:off x="3629613" y="3394040"/>
                <a:ext cx="813030" cy="622985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35A6E1E1-688C-43BB-0C8C-8A55722896F8}"/>
                  </a:ext>
                </a:extLst>
              </p:cNvPr>
              <p:cNvGrpSpPr/>
              <p:nvPr/>
            </p:nvGrpSpPr>
            <p:grpSpPr>
              <a:xfrm>
                <a:off x="1208812" y="2665477"/>
                <a:ext cx="3014923" cy="3016901"/>
                <a:chOff x="1208812" y="2665477"/>
                <a:chExt cx="3014923" cy="3016901"/>
              </a:xfrm>
            </p:grpSpPr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DC7BD820-FBCC-4476-02CC-8772B80000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8812" y="4208229"/>
                  <a:ext cx="3014923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24CAECA4-8DDF-8513-9780-98E14DAFC8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16277" y="2665477"/>
                  <a:ext cx="0" cy="301690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2EBDB8D-BD0C-957C-7417-3B58B3CDB6BB}"/>
                </a:ext>
              </a:extLst>
            </p:cNvPr>
            <p:cNvSpPr txBox="1"/>
            <p:nvPr/>
          </p:nvSpPr>
          <p:spPr>
            <a:xfrm>
              <a:off x="6337802" y="3054768"/>
              <a:ext cx="29358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/>
                <a:t>Translation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2636BE7-CC65-DE88-EDE4-B5CE222B7575}"/>
              </a:ext>
            </a:extLst>
          </p:cNvPr>
          <p:cNvGrpSpPr/>
          <p:nvPr/>
        </p:nvGrpSpPr>
        <p:grpSpPr>
          <a:xfrm>
            <a:off x="7160685" y="1772174"/>
            <a:ext cx="4176987" cy="1771592"/>
            <a:chOff x="630266" y="3917583"/>
            <a:chExt cx="4176987" cy="1771592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69296A6-3BEF-CD23-4B69-41BBF1E27209}"/>
                </a:ext>
              </a:extLst>
            </p:cNvPr>
            <p:cNvGrpSpPr/>
            <p:nvPr/>
          </p:nvGrpSpPr>
          <p:grpSpPr>
            <a:xfrm>
              <a:off x="630266" y="3917583"/>
              <a:ext cx="1352713" cy="1353600"/>
              <a:chOff x="1299530" y="3798888"/>
              <a:chExt cx="1352713" cy="1353600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F3626FCA-12C9-A365-0503-49EF75A63B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299530" y="3798888"/>
                <a:ext cx="1352713" cy="1353600"/>
                <a:chOff x="1208814" y="2665477"/>
                <a:chExt cx="3014923" cy="3016901"/>
              </a:xfrm>
            </p:grpSpPr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B9D5AD27-F173-9652-DF59-47A0777AE4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09464" y="3927161"/>
                  <a:ext cx="613626" cy="613626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effectLst/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D8CC0A3B-F7E2-2B50-FC5F-6837C0C9C7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05233" y="3049294"/>
                  <a:ext cx="403895" cy="403895"/>
                </a:xfrm>
                <a:prstGeom prst="ellipse">
                  <a:avLst/>
                </a:prstGeom>
                <a:solidFill>
                  <a:srgbClr val="C00000"/>
                </a:solidFill>
                <a:effectLst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3807ABD2-BEFC-24DA-2C72-F5651CF766E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7108" y="3049294"/>
                  <a:ext cx="403895" cy="403895"/>
                </a:xfrm>
                <a:prstGeom prst="ellipse">
                  <a:avLst/>
                </a:prstGeom>
                <a:solidFill>
                  <a:srgbClr val="C00000"/>
                </a:solidFill>
                <a:effectLst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E9D21DA5-0771-6820-64AD-FEA548DC4BE9}"/>
                    </a:ext>
                  </a:extLst>
                </p:cNvPr>
                <p:cNvCxnSpPr>
                  <a:stCxn id="73" idx="5"/>
                  <a:endCxn id="72" idx="1"/>
                </p:cNvCxnSpPr>
                <p:nvPr/>
              </p:nvCxnSpPr>
              <p:spPr>
                <a:xfrm>
                  <a:off x="1649979" y="3394040"/>
                  <a:ext cx="849349" cy="622984"/>
                </a:xfrm>
                <a:prstGeom prst="line">
                  <a:avLst/>
                </a:prstGeom>
                <a:ln w="9525" cap="flat" cmpd="sng" algn="ctr">
                  <a:solidFill>
                    <a:schemeClr val="dk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6DC4FD70-404F-CDB7-5FA3-AC001679A032}"/>
                    </a:ext>
                  </a:extLst>
                </p:cNvPr>
                <p:cNvCxnSpPr>
                  <a:cxnSpLocks/>
                  <a:stCxn id="72" idx="7"/>
                  <a:endCxn id="74" idx="3"/>
                </p:cNvCxnSpPr>
                <p:nvPr/>
              </p:nvCxnSpPr>
              <p:spPr>
                <a:xfrm flipV="1">
                  <a:off x="2933227" y="3394040"/>
                  <a:ext cx="813030" cy="622984"/>
                </a:xfrm>
                <a:prstGeom prst="line">
                  <a:avLst/>
                </a:prstGeom>
                <a:ln w="9525" cap="flat" cmpd="sng" algn="ctr">
                  <a:solidFill>
                    <a:schemeClr val="dk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583E782B-A647-429E-16DD-CD38A255C02D}"/>
                    </a:ext>
                  </a:extLst>
                </p:cNvPr>
                <p:cNvGrpSpPr/>
                <p:nvPr/>
              </p:nvGrpSpPr>
              <p:grpSpPr>
                <a:xfrm>
                  <a:off x="1208814" y="2665477"/>
                  <a:ext cx="3014923" cy="3016901"/>
                  <a:chOff x="1208814" y="2665477"/>
                  <a:chExt cx="3014923" cy="3016901"/>
                </a:xfrm>
              </p:grpSpPr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688C5BEE-4896-303A-568E-A2FB5D3BA7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208814" y="4208229"/>
                    <a:ext cx="3014923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9B9FDA3D-9918-544F-8F1A-F85AD4ACA7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16276" y="2665477"/>
                    <a:ext cx="0" cy="301690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82" name="Curved Connector 81">
                <a:extLst>
                  <a:ext uri="{FF2B5EF4-FFF2-40B4-BE49-F238E27FC236}">
                    <a16:creationId xmlns:a16="http://schemas.microsoft.com/office/drawing/2014/main" id="{6F844D09-1018-A90E-5564-9FE8D227843E}"/>
                  </a:ext>
                </a:extLst>
              </p:cNvPr>
              <p:cNvCxnSpPr>
                <a:cxnSpLocks/>
                <a:stCxn id="73" idx="0"/>
                <a:endCxn id="74" idx="0"/>
              </p:cNvCxnSpPr>
              <p:nvPr/>
            </p:nvCxnSpPr>
            <p:spPr>
              <a:xfrm rot="5400000" flipH="1" flipV="1">
                <a:off x="1967740" y="3436756"/>
                <a:ext cx="12700" cy="1068681"/>
              </a:xfrm>
              <a:prstGeom prst="curvedConnector3">
                <a:avLst>
                  <a:gd name="adj1" fmla="val 3000000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8AB6A956-43B4-2B27-7FB2-1C7F7BBF963C}"/>
                </a:ext>
              </a:extLst>
            </p:cNvPr>
            <p:cNvGrpSpPr/>
            <p:nvPr/>
          </p:nvGrpSpPr>
          <p:grpSpPr>
            <a:xfrm>
              <a:off x="2418563" y="3926176"/>
              <a:ext cx="2388690" cy="1345007"/>
              <a:chOff x="2411471" y="3789767"/>
              <a:chExt cx="2388690" cy="1345007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B47EF1A-E419-7188-FCEE-D1D4C7975CAD}"/>
                  </a:ext>
                </a:extLst>
              </p:cNvPr>
              <p:cNvSpPr txBox="1"/>
              <p:nvPr/>
            </p:nvSpPr>
            <p:spPr>
              <a:xfrm>
                <a:off x="2411471" y="3789767"/>
                <a:ext cx="2388690" cy="123110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r>
                  <a:rPr lang="en-GB" sz="900" u="sng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scadia Code SemiLight" panose="020B0609020000020004" pitchFamily="34" charset="0"/>
                    <a:ea typeface="Cascadia Code SemiLight" panose="020B0609020000020004" pitchFamily="34" charset="0"/>
                    <a:cs typeface="Cascadia Code SemiLight" panose="020B0609020000020004" pitchFamily="34" charset="0"/>
                  </a:rPr>
                  <a:t>H</a:t>
                </a:r>
                <a:r>
                  <a:rPr lang="en-CH" sz="900" u="sng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scadia Code SemiLight" panose="020B0609020000020004" pitchFamily="34" charset="0"/>
                    <a:ea typeface="Cascadia Code SemiLight" panose="020B0609020000020004" pitchFamily="34" charset="0"/>
                    <a:cs typeface="Cascadia Code SemiLight" panose="020B0609020000020004" pitchFamily="34" charset="0"/>
                  </a:rPr>
                  <a:t>2O.xyz</a:t>
                </a:r>
              </a:p>
              <a:p>
                <a:r>
                  <a:rPr lang="en-CH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scadia Code SemiLight" panose="020B0609020000020004" pitchFamily="34" charset="0"/>
                    <a:ea typeface="Cascadia Code SemiLight" panose="020B0609020000020004" pitchFamily="34" charset="0"/>
                    <a:cs typeface="Cascadia Code SemiLight" panose="020B0609020000020004" pitchFamily="34" charset="0"/>
                  </a:rPr>
                  <a:t>3</a:t>
                </a:r>
              </a:p>
              <a:p>
                <a:endParaRPr lang="en-CH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endParaRPr>
              </a:p>
              <a:p>
                <a:r>
                  <a:rPr lang="en-CH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scadia Code SemiLight" panose="020B0609020000020004" pitchFamily="34" charset="0"/>
                    <a:ea typeface="Cascadia Code SemiLight" panose="020B0609020000020004" pitchFamily="34" charset="0"/>
                    <a:cs typeface="Cascadia Code SemiLight" panose="020B0609020000020004" pitchFamily="34" charset="0"/>
                  </a:rPr>
                  <a:t>O</a:t>
                </a:r>
                <a:r>
                  <a:rPr lang="en-CH" sz="1400" dirty="0">
                    <a:latin typeface="Cascadia Code SemiLight" panose="020B0609020000020004" pitchFamily="34" charset="0"/>
                    <a:ea typeface="Cascadia Code SemiLight" panose="020B0609020000020004" pitchFamily="34" charset="0"/>
                    <a:cs typeface="Cascadia Code SemiLight" panose="020B0609020000020004" pitchFamily="34" charset="0"/>
                  </a:rPr>
                  <a:t>  0.00  0.00  0.00</a:t>
                </a:r>
              </a:p>
              <a:p>
                <a:r>
                  <a:rPr lang="en-CH" sz="1400" dirty="0">
                    <a:solidFill>
                      <a:srgbClr val="C00000"/>
                    </a:solidFill>
                    <a:latin typeface="Cascadia Code SemiLight" panose="020B0609020000020004" pitchFamily="34" charset="0"/>
                    <a:ea typeface="Cascadia Code SemiLight" panose="020B0609020000020004" pitchFamily="34" charset="0"/>
                    <a:cs typeface="Cascadia Code SemiLight" panose="020B0609020000020004" pitchFamily="34" charset="0"/>
                  </a:rPr>
                  <a:t>H</a:t>
                </a:r>
                <a:r>
                  <a:rPr lang="en-CH" sz="1400" dirty="0">
                    <a:latin typeface="Cascadia Code SemiLight" panose="020B0609020000020004" pitchFamily="34" charset="0"/>
                    <a:ea typeface="Cascadia Code SemiLight" panose="020B0609020000020004" pitchFamily="34" charset="0"/>
                    <a:cs typeface="Cascadia Code SemiLight" panose="020B0609020000020004" pitchFamily="34" charset="0"/>
                  </a:rPr>
                  <a:t> -0.76  0.59  0.00</a:t>
                </a:r>
              </a:p>
              <a:p>
                <a:r>
                  <a:rPr lang="en-CH" sz="1400" dirty="0">
                    <a:solidFill>
                      <a:srgbClr val="C00000"/>
                    </a:solidFill>
                    <a:latin typeface="Cascadia Code SemiLight" panose="020B0609020000020004" pitchFamily="34" charset="0"/>
                    <a:ea typeface="Cascadia Code SemiLight" panose="020B0609020000020004" pitchFamily="34" charset="0"/>
                    <a:cs typeface="Cascadia Code SemiLight" panose="020B0609020000020004" pitchFamily="34" charset="0"/>
                  </a:rPr>
                  <a:t>H</a:t>
                </a:r>
                <a:r>
                  <a:rPr lang="en-CH" sz="1400" dirty="0">
                    <a:latin typeface="Cascadia Code SemiLight" panose="020B0609020000020004" pitchFamily="34" charset="0"/>
                    <a:ea typeface="Cascadia Code SemiLight" panose="020B0609020000020004" pitchFamily="34" charset="0"/>
                    <a:cs typeface="Cascadia Code SemiLight" panose="020B0609020000020004" pitchFamily="34" charset="0"/>
                  </a:rPr>
                  <a:t>  0.76  0.59  0.00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6E90F8D7-314B-C305-FC1A-165F1057CE9A}"/>
                  </a:ext>
                </a:extLst>
              </p:cNvPr>
              <p:cNvSpPr txBox="1"/>
              <p:nvPr/>
            </p:nvSpPr>
            <p:spPr>
              <a:xfrm>
                <a:off x="2411471" y="4543778"/>
                <a:ext cx="238869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endParaRPr lang="en-CH" sz="1400" dirty="0"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040CF665-A929-5F02-9970-00598FC609A8}"/>
                  </a:ext>
                </a:extLst>
              </p:cNvPr>
              <p:cNvSpPr txBox="1"/>
              <p:nvPr/>
            </p:nvSpPr>
            <p:spPr>
              <a:xfrm>
                <a:off x="2411471" y="4826997"/>
                <a:ext cx="238869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endParaRPr lang="en-CH" sz="1400" dirty="0"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endParaRPr>
              </a:p>
            </p:txBody>
          </p:sp>
        </p:grpSp>
        <p:cxnSp>
          <p:nvCxnSpPr>
            <p:cNvPr id="87" name="Curved Connector 86">
              <a:extLst>
                <a:ext uri="{FF2B5EF4-FFF2-40B4-BE49-F238E27FC236}">
                  <a16:creationId xmlns:a16="http://schemas.microsoft.com/office/drawing/2014/main" id="{B915A100-A10D-F691-5B11-56B582C40FA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349983" y="4758983"/>
              <a:ext cx="12700" cy="283219"/>
            </a:xfrm>
            <a:prstGeom prst="curvedConnector3">
              <a:avLst>
                <a:gd name="adj1" fmla="val 220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AF360C17-D132-4024-7D56-5991EE9AA9DF}"/>
                </a:ext>
              </a:extLst>
            </p:cNvPr>
            <p:cNvSpPr txBox="1"/>
            <p:nvPr/>
          </p:nvSpPr>
          <p:spPr>
            <a:xfrm>
              <a:off x="630266" y="5319843"/>
              <a:ext cx="29358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/>
                <a:t>Permutation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62A8971-E554-5392-2F3B-1CFF9787B6E0}"/>
              </a:ext>
            </a:extLst>
          </p:cNvPr>
          <p:cNvGrpSpPr/>
          <p:nvPr/>
        </p:nvGrpSpPr>
        <p:grpSpPr>
          <a:xfrm>
            <a:off x="489629" y="4003969"/>
            <a:ext cx="3691442" cy="1985117"/>
            <a:chOff x="6112630" y="3926176"/>
            <a:chExt cx="3691442" cy="1985117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7F0E2BE-1FF8-8EFC-0334-B051078E7F4C}"/>
                </a:ext>
              </a:extLst>
            </p:cNvPr>
            <p:cNvSpPr txBox="1"/>
            <p:nvPr/>
          </p:nvSpPr>
          <p:spPr>
            <a:xfrm>
              <a:off x="6226153" y="3926176"/>
              <a:ext cx="2384447" cy="12311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GB" sz="9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rPr>
                <a:t>H</a:t>
              </a:r>
              <a:r>
                <a:rPr lang="en-CH" sz="9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rPr>
                <a:t>2O.xyz</a:t>
              </a:r>
            </a:p>
            <a:p>
              <a:r>
                <a:rPr lang="en-CH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rPr>
                <a:t>3</a:t>
              </a:r>
            </a:p>
            <a:p>
              <a:endParaRPr lang="en-CH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endParaRPr>
            </a:p>
            <a:p>
              <a:r>
                <a:rPr lang="en-CH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rPr>
                <a:t>O</a:t>
              </a:r>
              <a:r>
                <a:rPr lang="en-CH" sz="1400" dirty="0"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rPr>
                <a:t>  0.00  0.00  0.00</a:t>
              </a:r>
            </a:p>
            <a:p>
              <a:r>
                <a:rPr lang="en-CH" sz="1400" dirty="0">
                  <a:solidFill>
                    <a:srgbClr val="C00000"/>
                  </a:solidFill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rPr>
                <a:t>H</a:t>
              </a:r>
              <a:r>
                <a:rPr lang="en-CH" sz="1400" dirty="0"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rPr>
                <a:t> -0.76  0.59  0.00</a:t>
              </a:r>
            </a:p>
            <a:p>
              <a:r>
                <a:rPr lang="en-CH" sz="1400" dirty="0">
                  <a:solidFill>
                    <a:srgbClr val="C00000"/>
                  </a:solidFill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rPr>
                <a:t>H</a:t>
              </a:r>
              <a:r>
                <a:rPr lang="en-CH" sz="1400" dirty="0"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rPr>
                <a:t>  0.76  0.59  0.00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0BAED1A6-433C-A7D1-22F8-7CD859352140}"/>
                    </a:ext>
                  </a:extLst>
                </p:cNvPr>
                <p:cNvSpPr txBox="1"/>
                <p:nvPr/>
              </p:nvSpPr>
              <p:spPr>
                <a:xfrm>
                  <a:off x="8527815" y="4390803"/>
                  <a:ext cx="127625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𝒪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CH" dirty="0"/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0BAED1A6-433C-A7D1-22F8-7CD8593521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7815" y="4390803"/>
                  <a:ext cx="1276257" cy="276999"/>
                </a:xfrm>
                <a:prstGeom prst="rect">
                  <a:avLst/>
                </a:prstGeom>
                <a:blipFill>
                  <a:blip r:embed="rId3"/>
                  <a:stretch>
                    <a:fillRect b="-34783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15481F5-DC1A-F06C-46C3-01303BB4C85F}"/>
                </a:ext>
              </a:extLst>
            </p:cNvPr>
            <p:cNvSpPr txBox="1"/>
            <p:nvPr/>
          </p:nvSpPr>
          <p:spPr>
            <a:xfrm>
              <a:off x="6112630" y="5541961"/>
              <a:ext cx="29358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/>
                <a:t>Dimensionality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106E0C1-1107-E20B-EAA9-4C9FD644381A}"/>
              </a:ext>
            </a:extLst>
          </p:cNvPr>
          <p:cNvSpPr/>
          <p:nvPr/>
        </p:nvSpPr>
        <p:spPr>
          <a:xfrm>
            <a:off x="384407" y="1468935"/>
            <a:ext cx="12241299" cy="210368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35CC11-6462-A58C-C5CE-60A2321DCA79}"/>
              </a:ext>
            </a:extLst>
          </p:cNvPr>
          <p:cNvSpPr txBox="1"/>
          <p:nvPr/>
        </p:nvSpPr>
        <p:spPr>
          <a:xfrm rot="16200000">
            <a:off x="-748410" y="2454876"/>
            <a:ext cx="186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Symmetries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153EBA-DA8F-DC17-27CE-C05DBFFCCF42}"/>
              </a:ext>
            </a:extLst>
          </p:cNvPr>
          <p:cNvSpPr txBox="1"/>
          <p:nvPr/>
        </p:nvSpPr>
        <p:spPr>
          <a:xfrm rot="16200000">
            <a:off x="-744533" y="4871344"/>
            <a:ext cx="186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Practicalities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562C01-3F65-0C87-FC47-380291FB072D}"/>
              </a:ext>
            </a:extLst>
          </p:cNvPr>
          <p:cNvSpPr/>
          <p:nvPr/>
        </p:nvSpPr>
        <p:spPr>
          <a:xfrm>
            <a:off x="384407" y="3889034"/>
            <a:ext cx="12241299" cy="210368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FD04E2-0DDA-C703-A157-BCC2D47EB0F3}"/>
                  </a:ext>
                </a:extLst>
              </p:cNvPr>
              <p:cNvSpPr txBox="1"/>
              <p:nvPr/>
            </p:nvSpPr>
            <p:spPr>
              <a:xfrm>
                <a:off x="4361579" y="4408147"/>
                <a:ext cx="445058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H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H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CH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CH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FD04E2-0DDA-C703-A157-BCC2D47EB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579" y="4408147"/>
                <a:ext cx="445058" cy="702244"/>
              </a:xfrm>
              <a:prstGeom prst="rect">
                <a:avLst/>
              </a:prstGeom>
              <a:blipFill>
                <a:blip r:embed="rId4"/>
                <a:stretch>
                  <a:fillRect l="-16667" t="-1786" r="-13889" b="-1428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8875F03E-8A3E-C3AB-6A9E-1061DCFF573F}"/>
              </a:ext>
            </a:extLst>
          </p:cNvPr>
          <p:cNvGrpSpPr/>
          <p:nvPr/>
        </p:nvGrpSpPr>
        <p:grpSpPr>
          <a:xfrm>
            <a:off x="4961315" y="4122933"/>
            <a:ext cx="1352713" cy="1353600"/>
            <a:chOff x="5460772" y="4256054"/>
            <a:chExt cx="1352713" cy="13536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E8AE88B-764D-4E83-8A4F-73B0AA03B9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9471" y="4822137"/>
              <a:ext cx="275317" cy="275317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effectLst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1863B1A-F22B-0239-2817-53EF72A3D0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04033" y="4428262"/>
              <a:ext cx="181217" cy="181217"/>
            </a:xfrm>
            <a:prstGeom prst="ellipse">
              <a:avLst/>
            </a:prstGeom>
            <a:solidFill>
              <a:srgbClr val="C00000"/>
            </a:solidFill>
            <a:effectLst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82CD608-5DFE-C059-1FBF-B0815B10B4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2714" y="4428262"/>
              <a:ext cx="181217" cy="181217"/>
            </a:xfrm>
            <a:prstGeom prst="ellipse">
              <a:avLst/>
            </a:prstGeom>
            <a:solidFill>
              <a:srgbClr val="C00000"/>
            </a:solidFill>
            <a:effectLst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C50F894-1BD4-7292-A23F-4775EBF86935}"/>
                </a:ext>
              </a:extLst>
            </p:cNvPr>
            <p:cNvCxnSpPr>
              <a:stCxn id="20" idx="5"/>
              <a:endCxn id="14" idx="1"/>
            </p:cNvCxnSpPr>
            <p:nvPr/>
          </p:nvCxnSpPr>
          <p:spPr>
            <a:xfrm>
              <a:off x="5658711" y="4582940"/>
              <a:ext cx="381080" cy="279516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C4C6897-4E45-B9D2-509E-873B21CA7C55}"/>
                </a:ext>
              </a:extLst>
            </p:cNvPr>
            <p:cNvCxnSpPr>
              <a:cxnSpLocks/>
              <a:stCxn id="14" idx="7"/>
              <a:endCxn id="21" idx="3"/>
            </p:cNvCxnSpPr>
            <p:nvPr/>
          </p:nvCxnSpPr>
          <p:spPr>
            <a:xfrm flipV="1">
              <a:off x="6234469" y="4582940"/>
              <a:ext cx="364784" cy="279516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C04344F-6F87-55D9-B8A5-8236A802E6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0772" y="4948244"/>
              <a:ext cx="1352713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0FA7898-A890-85E8-9B0C-899D4E7816E9}"/>
                </a:ext>
              </a:extLst>
            </p:cNvPr>
            <p:cNvCxnSpPr>
              <a:cxnSpLocks/>
            </p:cNvCxnSpPr>
            <p:nvPr/>
          </p:nvCxnSpPr>
          <p:spPr>
            <a:xfrm>
              <a:off x="6137129" y="4256054"/>
              <a:ext cx="0" cy="135360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C681DB3-17A3-A77D-AFEB-C3AF73AFF02B}"/>
              </a:ext>
            </a:extLst>
          </p:cNvPr>
          <p:cNvSpPr txBox="1"/>
          <p:nvPr/>
        </p:nvSpPr>
        <p:spPr>
          <a:xfrm>
            <a:off x="4300132" y="5606871"/>
            <a:ext cx="2935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Differentiability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70F7E40-91B4-F0E1-9B54-61A472F74D7B}"/>
              </a:ext>
            </a:extLst>
          </p:cNvPr>
          <p:cNvGrpSpPr>
            <a:grpSpLocks noChangeAspect="1"/>
          </p:cNvGrpSpPr>
          <p:nvPr/>
        </p:nvGrpSpPr>
        <p:grpSpPr>
          <a:xfrm>
            <a:off x="8479750" y="4010835"/>
            <a:ext cx="738891" cy="739376"/>
            <a:chOff x="7360136" y="4043375"/>
            <a:chExt cx="1352713" cy="13536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C3079A1-2426-1709-2C71-E2561AEBE9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835" y="4609458"/>
              <a:ext cx="275317" cy="275317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effectLst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3034050-BA94-E354-8FD3-BE6904D29D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03397" y="4215583"/>
              <a:ext cx="181217" cy="181217"/>
            </a:xfrm>
            <a:prstGeom prst="ellipse">
              <a:avLst/>
            </a:prstGeom>
            <a:solidFill>
              <a:srgbClr val="C00000"/>
            </a:solidFill>
            <a:effectLst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0C14FD9-91DE-856C-52F0-E0CF571DC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72078" y="4215583"/>
              <a:ext cx="181217" cy="181217"/>
            </a:xfrm>
            <a:prstGeom prst="ellipse">
              <a:avLst/>
            </a:prstGeom>
            <a:solidFill>
              <a:srgbClr val="C00000"/>
            </a:solidFill>
            <a:effectLst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E2A23B4-2A98-A7FC-B04E-D4424756D169}"/>
                </a:ext>
              </a:extLst>
            </p:cNvPr>
            <p:cNvCxnSpPr>
              <a:stCxn id="30" idx="5"/>
              <a:endCxn id="29" idx="1"/>
            </p:cNvCxnSpPr>
            <p:nvPr/>
          </p:nvCxnSpPr>
          <p:spPr>
            <a:xfrm>
              <a:off x="7558075" y="4370261"/>
              <a:ext cx="381080" cy="279516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B594BD2-8D7F-80CF-ED1D-478177F88D82}"/>
                </a:ext>
              </a:extLst>
            </p:cNvPr>
            <p:cNvCxnSpPr>
              <a:cxnSpLocks/>
              <a:stCxn id="29" idx="7"/>
              <a:endCxn id="31" idx="3"/>
            </p:cNvCxnSpPr>
            <p:nvPr/>
          </p:nvCxnSpPr>
          <p:spPr>
            <a:xfrm flipV="1">
              <a:off x="8133833" y="4370261"/>
              <a:ext cx="364784" cy="279516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C2FF9A2-0182-79DD-A22E-2C77610EDF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0136" y="4735565"/>
              <a:ext cx="1352713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65B4CB8-D9DB-4C0E-CAE5-DEA4137277C9}"/>
                </a:ext>
              </a:extLst>
            </p:cNvPr>
            <p:cNvCxnSpPr>
              <a:cxnSpLocks/>
            </p:cNvCxnSpPr>
            <p:nvPr/>
          </p:nvCxnSpPr>
          <p:spPr>
            <a:xfrm>
              <a:off x="8036493" y="4043375"/>
              <a:ext cx="0" cy="135360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28AA704-4925-4BE8-9644-6080AE4CB4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78895" y="4805512"/>
              <a:ext cx="181217" cy="181217"/>
            </a:xfrm>
            <a:prstGeom prst="ellipse">
              <a:avLst/>
            </a:prstGeom>
            <a:solidFill>
              <a:srgbClr val="C00000"/>
            </a:solidFill>
            <a:effectLst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FDF2BAC3-1F28-EBDF-1319-76678FA41CA9}"/>
                </a:ext>
              </a:extLst>
            </p:cNvPr>
            <p:cNvCxnSpPr>
              <a:cxnSpLocks/>
            </p:cNvCxnSpPr>
            <p:nvPr/>
          </p:nvCxnSpPr>
          <p:spPr>
            <a:xfrm>
              <a:off x="8166173" y="4809850"/>
              <a:ext cx="306562" cy="68712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D47F2CE-2EE6-0CCF-EE38-0ADEE54F37C2}"/>
              </a:ext>
            </a:extLst>
          </p:cNvPr>
          <p:cNvGrpSpPr>
            <a:grpSpLocks noChangeAspect="1"/>
          </p:cNvGrpSpPr>
          <p:nvPr/>
        </p:nvGrpSpPr>
        <p:grpSpPr>
          <a:xfrm>
            <a:off x="8458210" y="4842661"/>
            <a:ext cx="781969" cy="782482"/>
            <a:chOff x="9146371" y="4031340"/>
            <a:chExt cx="1352713" cy="13536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327418A-76D3-A478-6847-4235D38101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85070" y="4597423"/>
              <a:ext cx="275317" cy="275317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effectLst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5CB3D81-0E92-BF3C-5292-63D1C1066A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89632" y="4203548"/>
              <a:ext cx="181217" cy="181217"/>
            </a:xfrm>
            <a:prstGeom prst="ellipse">
              <a:avLst/>
            </a:prstGeom>
            <a:solidFill>
              <a:srgbClr val="C00000"/>
            </a:solidFill>
            <a:effectLst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68DF479-463D-DAEA-8C6B-9BF0B2E5BB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58313" y="4203548"/>
              <a:ext cx="181217" cy="181217"/>
            </a:xfrm>
            <a:prstGeom prst="ellipse">
              <a:avLst/>
            </a:prstGeom>
            <a:solidFill>
              <a:srgbClr val="C00000"/>
            </a:solidFill>
            <a:effectLst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F72F1ED-1762-DABB-5984-4053D3865EA3}"/>
                </a:ext>
              </a:extLst>
            </p:cNvPr>
            <p:cNvCxnSpPr>
              <a:stCxn id="39" idx="5"/>
              <a:endCxn id="38" idx="1"/>
            </p:cNvCxnSpPr>
            <p:nvPr/>
          </p:nvCxnSpPr>
          <p:spPr>
            <a:xfrm>
              <a:off x="9344310" y="4358226"/>
              <a:ext cx="381080" cy="279516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FA380C3-CC29-485A-1F6C-C61164DEFF86}"/>
                </a:ext>
              </a:extLst>
            </p:cNvPr>
            <p:cNvCxnSpPr>
              <a:cxnSpLocks/>
              <a:stCxn id="38" idx="7"/>
              <a:endCxn id="40" idx="3"/>
            </p:cNvCxnSpPr>
            <p:nvPr/>
          </p:nvCxnSpPr>
          <p:spPr>
            <a:xfrm flipV="1">
              <a:off x="9920068" y="4358226"/>
              <a:ext cx="364784" cy="279516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919180B-91D3-F860-EA35-394ABFE55E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46371" y="4723530"/>
              <a:ext cx="1352713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2EAEF71-1C6C-5FB3-F94B-4030BC4DCD1F}"/>
                </a:ext>
              </a:extLst>
            </p:cNvPr>
            <p:cNvCxnSpPr>
              <a:cxnSpLocks/>
            </p:cNvCxnSpPr>
            <p:nvPr/>
          </p:nvCxnSpPr>
          <p:spPr>
            <a:xfrm>
              <a:off x="9822728" y="4031340"/>
              <a:ext cx="0" cy="135360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B43819B4-F2C3-7C58-6A47-E6E3B46920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66220" y="5101609"/>
              <a:ext cx="181217" cy="181217"/>
            </a:xfrm>
            <a:prstGeom prst="ellipse">
              <a:avLst/>
            </a:prstGeom>
            <a:solidFill>
              <a:srgbClr val="C00000"/>
            </a:solidFill>
            <a:effectLst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AF36E73-F26A-629E-440B-512921DEDB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04268" y="4873276"/>
              <a:ext cx="73998" cy="23785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E34CF4F6-08DF-DDD5-C006-750031812EC0}"/>
              </a:ext>
            </a:extLst>
          </p:cNvPr>
          <p:cNvSpPr txBox="1"/>
          <p:nvPr/>
        </p:nvSpPr>
        <p:spPr>
          <a:xfrm>
            <a:off x="7396501" y="5611325"/>
            <a:ext cx="2935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Uniqueness / Completeness</a:t>
            </a: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97182AE9-F25A-3207-44B5-DF528930DF5D}"/>
              </a:ext>
            </a:extLst>
          </p:cNvPr>
          <p:cNvGrpSpPr/>
          <p:nvPr/>
        </p:nvGrpSpPr>
        <p:grpSpPr>
          <a:xfrm>
            <a:off x="9125186" y="4098093"/>
            <a:ext cx="1522637" cy="1430640"/>
            <a:chOff x="8536300" y="4182328"/>
            <a:chExt cx="1522637" cy="1430640"/>
          </a:xfrm>
        </p:grpSpPr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1ADAD73A-73BA-7AAB-E23F-1ADAFE5CDB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425" y="4971563"/>
              <a:ext cx="801405" cy="365374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1CBC2E36-19CB-1F51-9B89-016F1A9D33B0}"/>
                </a:ext>
              </a:extLst>
            </p:cNvPr>
            <p:cNvCxnSpPr>
              <a:cxnSpLocks/>
            </p:cNvCxnSpPr>
            <p:nvPr/>
          </p:nvCxnSpPr>
          <p:spPr>
            <a:xfrm>
              <a:off x="8789773" y="4461478"/>
              <a:ext cx="840057" cy="443043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Multiply 125">
              <a:extLst>
                <a:ext uri="{FF2B5EF4-FFF2-40B4-BE49-F238E27FC236}">
                  <a16:creationId xmlns:a16="http://schemas.microsoft.com/office/drawing/2014/main" id="{814B3D24-B44D-63E9-D2F8-50F2B5298676}"/>
                </a:ext>
              </a:extLst>
            </p:cNvPr>
            <p:cNvSpPr/>
            <p:nvPr/>
          </p:nvSpPr>
          <p:spPr>
            <a:xfrm>
              <a:off x="8536300" y="4182328"/>
              <a:ext cx="1363767" cy="1430640"/>
            </a:xfrm>
            <a:prstGeom prst="mathMultiply">
              <a:avLst/>
            </a:prstGeom>
            <a:solidFill>
              <a:srgbClr val="CC0003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A68A9DF2-B6CA-4CED-F458-8E8300AEA6FC}"/>
                    </a:ext>
                  </a:extLst>
                </p:cNvPr>
                <p:cNvSpPr txBox="1"/>
                <p:nvPr/>
              </p:nvSpPr>
              <p:spPr>
                <a:xfrm>
                  <a:off x="9735515" y="4638759"/>
                  <a:ext cx="323422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en-CH" sz="3200" dirty="0"/>
                </a:p>
              </p:txBody>
            </p:sp>
          </mc:Choice>
          <mc:Fallback xmlns="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A68A9DF2-B6CA-4CED-F458-8E8300AEA6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5515" y="4638759"/>
                  <a:ext cx="323422" cy="492443"/>
                </a:xfrm>
                <a:prstGeom prst="rect">
                  <a:avLst/>
                </a:prstGeom>
                <a:blipFill>
                  <a:blip r:embed="rId5"/>
                  <a:stretch>
                    <a:fillRect l="-30769" t="-37500" r="-11538" b="-5000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47A7204-8DFC-8973-6C62-D5D95A509E15}"/>
                  </a:ext>
                </a:extLst>
              </p:cNvPr>
              <p:cNvSpPr txBox="1"/>
              <p:nvPr/>
            </p:nvSpPr>
            <p:spPr>
              <a:xfrm>
                <a:off x="11564126" y="4507945"/>
                <a:ext cx="4023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CH" sz="320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47A7204-8DFC-8973-6C62-D5D95A509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4126" y="4507945"/>
                <a:ext cx="40235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948EA758-5451-FFE6-C64B-73CD2C67F170}"/>
                  </a:ext>
                </a:extLst>
              </p:cNvPr>
              <p:cNvSpPr txBox="1"/>
              <p:nvPr/>
            </p:nvSpPr>
            <p:spPr>
              <a:xfrm>
                <a:off x="11592711" y="2078955"/>
                <a:ext cx="4023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CH" sz="3200" dirty="0"/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948EA758-5451-FFE6-C64B-73CD2C67F1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2711" y="2078955"/>
                <a:ext cx="40235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3" name="Group 152">
            <a:extLst>
              <a:ext uri="{FF2B5EF4-FFF2-40B4-BE49-F238E27FC236}">
                <a16:creationId xmlns:a16="http://schemas.microsoft.com/office/drawing/2014/main" id="{8AB3365C-4507-D053-E4CD-75B8925043BF}"/>
              </a:ext>
            </a:extLst>
          </p:cNvPr>
          <p:cNvGrpSpPr/>
          <p:nvPr/>
        </p:nvGrpSpPr>
        <p:grpSpPr>
          <a:xfrm>
            <a:off x="6764040" y="3985737"/>
            <a:ext cx="1657370" cy="1512853"/>
            <a:chOff x="6652186" y="4082210"/>
            <a:chExt cx="1657370" cy="1512853"/>
          </a:xfrm>
        </p:grpSpPr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5519B89D-AA90-D426-9559-28EC4A058C2A}"/>
                </a:ext>
              </a:extLst>
            </p:cNvPr>
            <p:cNvCxnSpPr>
              <a:cxnSpLocks/>
              <a:endCxn id="140" idx="1"/>
            </p:cNvCxnSpPr>
            <p:nvPr/>
          </p:nvCxnSpPr>
          <p:spPr>
            <a:xfrm flipH="1">
              <a:off x="7081406" y="4443654"/>
              <a:ext cx="1159265" cy="905188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2BBB8BE7-12DA-5B73-CFE6-BF83672DA7D3}"/>
                </a:ext>
              </a:extLst>
            </p:cNvPr>
            <p:cNvCxnSpPr>
              <a:cxnSpLocks/>
              <a:endCxn id="139" idx="1"/>
            </p:cNvCxnSpPr>
            <p:nvPr/>
          </p:nvCxnSpPr>
          <p:spPr>
            <a:xfrm flipH="1">
              <a:off x="6996012" y="4438454"/>
              <a:ext cx="1241469" cy="134649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CE2E2116-F481-2FEC-1C3D-5FECF6B546C5}"/>
                    </a:ext>
                  </a:extLst>
                </p:cNvPr>
                <p:cNvSpPr txBox="1"/>
                <p:nvPr/>
              </p:nvSpPr>
              <p:spPr>
                <a:xfrm flipH="1">
                  <a:off x="6672590" y="4326881"/>
                  <a:ext cx="323422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en-CH" sz="3200" dirty="0"/>
                </a:p>
              </p:txBody>
            </p:sp>
          </mc:Choice>
          <mc:Fallback xmlns=""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CE2E2116-F481-2FEC-1C3D-5FECF6B546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6672590" y="4326881"/>
                  <a:ext cx="323422" cy="492443"/>
                </a:xfrm>
                <a:prstGeom prst="rect">
                  <a:avLst/>
                </a:prstGeom>
                <a:blipFill>
                  <a:blip r:embed="rId8"/>
                  <a:stretch>
                    <a:fillRect l="-30769" t="-41026" r="-11538" b="-7692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738A715E-316C-BB7B-7816-9C028B8D8FDC}"/>
                    </a:ext>
                  </a:extLst>
                </p:cNvPr>
                <p:cNvSpPr txBox="1"/>
                <p:nvPr/>
              </p:nvSpPr>
              <p:spPr>
                <a:xfrm flipH="1">
                  <a:off x="6652186" y="5102620"/>
                  <a:ext cx="42922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CH" sz="3200" dirty="0"/>
                </a:p>
              </p:txBody>
            </p:sp>
          </mc:Choice>
          <mc:Fallback xmlns="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738A715E-316C-BB7B-7816-9C028B8D8F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6652186" y="5102620"/>
                  <a:ext cx="429220" cy="492443"/>
                </a:xfrm>
                <a:prstGeom prst="rect">
                  <a:avLst/>
                </a:prstGeom>
                <a:blipFill>
                  <a:blip r:embed="rId9"/>
                  <a:stretch>
                    <a:fillRect l="-20000" t="-41026" r="-25714" b="-10256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2" name="Multiply 151">
              <a:extLst>
                <a:ext uri="{FF2B5EF4-FFF2-40B4-BE49-F238E27FC236}">
                  <a16:creationId xmlns:a16="http://schemas.microsoft.com/office/drawing/2014/main" id="{FD5C4BA9-2FB3-8A0F-E0D4-CD8189A4B5B5}"/>
                </a:ext>
              </a:extLst>
            </p:cNvPr>
            <p:cNvSpPr/>
            <p:nvPr/>
          </p:nvSpPr>
          <p:spPr>
            <a:xfrm>
              <a:off x="6945789" y="4082210"/>
              <a:ext cx="1363767" cy="1430640"/>
            </a:xfrm>
            <a:prstGeom prst="mathMultiply">
              <a:avLst/>
            </a:prstGeom>
            <a:solidFill>
              <a:srgbClr val="CC0003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E728CB69-1E3E-111D-633E-BCFFB2961918}"/>
              </a:ext>
            </a:extLst>
          </p:cNvPr>
          <p:cNvSpPr txBox="1"/>
          <p:nvPr/>
        </p:nvSpPr>
        <p:spPr>
          <a:xfrm>
            <a:off x="8077200" y="6072367"/>
            <a:ext cx="4114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effectLst/>
                <a:latin typeface="Jost Medium" pitchFamily="2" charset="77"/>
                <a:ea typeface="Jost Medium" pitchFamily="2" charset="77"/>
              </a:rPr>
              <a:t>O. A. von Lilienfeld, et al., Int. J. Quantum Chem. 115, 1084 (2015).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effectLst/>
                <a:latin typeface="Jost Medium" pitchFamily="2" charset="77"/>
                <a:ea typeface="Jost Medium" pitchFamily="2" charset="77"/>
              </a:rPr>
              <a:t>F. </a:t>
            </a:r>
            <a:r>
              <a:rPr lang="en-GB" sz="1000" dirty="0" err="1">
                <a:effectLst/>
                <a:latin typeface="Jost Medium" pitchFamily="2" charset="77"/>
                <a:ea typeface="Jost Medium" pitchFamily="2" charset="77"/>
              </a:rPr>
              <a:t>Musil</a:t>
            </a:r>
            <a:r>
              <a:rPr lang="en-GB" sz="1000" dirty="0">
                <a:effectLst/>
                <a:latin typeface="Jost Medium" pitchFamily="2" charset="77"/>
                <a:ea typeface="Jost Medium" pitchFamily="2" charset="77"/>
              </a:rPr>
              <a:t>, A. </a:t>
            </a:r>
            <a:r>
              <a:rPr lang="en-GB" sz="1000" dirty="0" err="1">
                <a:effectLst/>
                <a:latin typeface="Jost Medium" pitchFamily="2" charset="77"/>
                <a:ea typeface="Jost Medium" pitchFamily="2" charset="77"/>
              </a:rPr>
              <a:t>Grisafi</a:t>
            </a:r>
            <a:r>
              <a:rPr lang="en-GB" sz="1000" dirty="0">
                <a:effectLst/>
                <a:latin typeface="Jost Medium" pitchFamily="2" charset="77"/>
                <a:ea typeface="Jost Medium" pitchFamily="2" charset="77"/>
              </a:rPr>
              <a:t>, et al., Chem. Rev. 121, 9759 (2021).</a:t>
            </a:r>
          </a:p>
        </p:txBody>
      </p:sp>
    </p:spTree>
    <p:extLst>
      <p:ext uri="{BB962C8B-B14F-4D97-AF65-F5344CB8AC3E}">
        <p14:creationId xmlns:p14="http://schemas.microsoft.com/office/powerpoint/2010/main" val="3958031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8118A-2DCA-7BC8-075A-1DBB253D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Atomic Structure Representations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54C0FB75-0774-D76E-D59D-5B33CB1E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6147E6B-E483-5747-1E62-36E9C2EB0A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97" b="6097"/>
          <a:stretch/>
        </p:blipFill>
        <p:spPr>
          <a:xfrm>
            <a:off x="7266579" y="1533975"/>
            <a:ext cx="4189625" cy="2339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1CEF4F-60FA-0C57-645C-A3023BDACE00}"/>
              </a:ext>
            </a:extLst>
          </p:cNvPr>
          <p:cNvSpPr/>
          <p:nvPr/>
        </p:nvSpPr>
        <p:spPr>
          <a:xfrm>
            <a:off x="7180131" y="2591973"/>
            <a:ext cx="181109" cy="234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1D60F88-1BCE-6675-55FF-E54BF7444690}"/>
              </a:ext>
            </a:extLst>
          </p:cNvPr>
          <p:cNvGrpSpPr/>
          <p:nvPr/>
        </p:nvGrpSpPr>
        <p:grpSpPr>
          <a:xfrm>
            <a:off x="1454378" y="1901002"/>
            <a:ext cx="3435237" cy="2339812"/>
            <a:chOff x="-43211" y="1657546"/>
            <a:chExt cx="6173483" cy="422707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7208DF2-78EB-E438-1571-26E022230CF5}"/>
                </a:ext>
              </a:extLst>
            </p:cNvPr>
            <p:cNvGrpSpPr/>
            <p:nvPr/>
          </p:nvGrpSpPr>
          <p:grpSpPr>
            <a:xfrm>
              <a:off x="977396" y="2737521"/>
              <a:ext cx="4188723" cy="3147095"/>
              <a:chOff x="988363" y="2153073"/>
              <a:chExt cx="4188723" cy="314709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8EA9E3A-3C40-55E0-62E4-CB7D20E4C3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1806" y="2895079"/>
                <a:ext cx="2405089" cy="240508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  <a:alpha val="25098"/>
                </a:schemeClr>
              </a:solidFill>
              <a:ln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3FDA473-36DD-CF95-C182-387721BAD9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8363" y="2153073"/>
                <a:ext cx="2405089" cy="2405089"/>
              </a:xfrm>
              <a:prstGeom prst="ellipse">
                <a:avLst/>
              </a:prstGeom>
              <a:solidFill>
                <a:schemeClr val="accent1">
                  <a:lumMod val="75000"/>
                  <a:alpha val="25098"/>
                </a:schemeClr>
              </a:solidFill>
              <a:ln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F6D63F7-8223-D6AC-D890-CD4913574D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71997" y="2153073"/>
                <a:ext cx="2405089" cy="2405089"/>
              </a:xfrm>
              <a:prstGeom prst="ellipse">
                <a:avLst/>
              </a:prstGeom>
              <a:solidFill>
                <a:srgbClr val="C00000">
                  <a:alpha val="25098"/>
                </a:srgbClr>
              </a:solidFill>
              <a:ln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8AF8616-5B5D-6A9D-50F3-B418352324A9}"/>
                  </a:ext>
                </a:extLst>
              </p:cNvPr>
              <p:cNvGrpSpPr/>
              <p:nvPr/>
            </p:nvGrpSpPr>
            <p:grpSpPr>
              <a:xfrm>
                <a:off x="2035336" y="3208500"/>
                <a:ext cx="2090772" cy="1119393"/>
                <a:chOff x="2441736" y="3645380"/>
                <a:chExt cx="2090772" cy="1119393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EA99C311-06D0-77CA-0010-4A31B65F9D4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70482" y="4304235"/>
                  <a:ext cx="460538" cy="460538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effectLst>
                  <a:softEdge rad="63500"/>
                </a:effectLst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3FD64968-D751-A496-BB37-7FF2DFF319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41736" y="3645380"/>
                  <a:ext cx="303131" cy="303131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effectLst>
                  <a:softEdge rad="63500"/>
                </a:effectLst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A21C8266-8F92-9118-E68A-60BE48C9D1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29377" y="3645380"/>
                  <a:ext cx="303131" cy="303131"/>
                </a:xfrm>
                <a:prstGeom prst="ellipse">
                  <a:avLst/>
                </a:prstGeom>
                <a:solidFill>
                  <a:srgbClr val="C00000"/>
                </a:solidFill>
                <a:effectLst>
                  <a:softEdge rad="63500"/>
                </a:effectLst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2DC3FF97-5D48-528D-1A5D-884BAC007E15}"/>
                    </a:ext>
                  </a:extLst>
                </p:cNvPr>
                <p:cNvCxnSpPr>
                  <a:stCxn id="7" idx="5"/>
                  <a:endCxn id="6" idx="1"/>
                </p:cNvCxnSpPr>
                <p:nvPr/>
              </p:nvCxnSpPr>
              <p:spPr>
                <a:xfrm>
                  <a:off x="2700474" y="3904118"/>
                  <a:ext cx="637452" cy="467561"/>
                </a:xfrm>
                <a:prstGeom prst="line">
                  <a:avLst/>
                </a:prstGeom>
                <a:ln w="9525" cap="flat" cmpd="sng" algn="ctr">
                  <a:solidFill>
                    <a:schemeClr val="dk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B02FD437-69B9-83F9-656B-4CA0F6F22332}"/>
                    </a:ext>
                  </a:extLst>
                </p:cNvPr>
                <p:cNvCxnSpPr>
                  <a:stCxn id="6" idx="7"/>
                  <a:endCxn id="8" idx="3"/>
                </p:cNvCxnSpPr>
                <p:nvPr/>
              </p:nvCxnSpPr>
              <p:spPr>
                <a:xfrm flipV="1">
                  <a:off x="3663576" y="3904118"/>
                  <a:ext cx="610194" cy="467561"/>
                </a:xfrm>
                <a:prstGeom prst="line">
                  <a:avLst/>
                </a:prstGeom>
                <a:ln w="9525" cap="flat" cmpd="sng" algn="ctr">
                  <a:solidFill>
                    <a:schemeClr val="dk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60D5CE6-3819-7FBB-74A9-9FD07A2D4031}"/>
                </a:ext>
              </a:extLst>
            </p:cNvPr>
            <p:cNvGrpSpPr/>
            <p:nvPr/>
          </p:nvGrpSpPr>
          <p:grpSpPr>
            <a:xfrm>
              <a:off x="-43211" y="1657546"/>
              <a:ext cx="6173483" cy="1096035"/>
              <a:chOff x="-53782" y="1737655"/>
              <a:chExt cx="6173483" cy="1096035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91C4FBE2-6205-226B-ADD1-A459058BEC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1765070" y="1737655"/>
                <a:ext cx="4354631" cy="1094400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1A63DF5C-C6C6-B970-997C-97C589F53D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-53782" y="1739290"/>
                <a:ext cx="4354631" cy="109440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D2A2246-1120-B9EC-1225-3695909A9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875027" y="1737877"/>
                <a:ext cx="4352862" cy="1093956"/>
              </a:xfrm>
              <a:prstGeom prst="rect">
                <a:avLst/>
              </a:prstGeom>
            </p:spPr>
          </p:pic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51FA96C-B7FB-4EC0-A508-EA212881B306}"/>
              </a:ext>
            </a:extLst>
          </p:cNvPr>
          <p:cNvGrpSpPr/>
          <p:nvPr/>
        </p:nvGrpSpPr>
        <p:grpSpPr>
          <a:xfrm>
            <a:off x="638362" y="4769866"/>
            <a:ext cx="4752874" cy="961650"/>
            <a:chOff x="1002238" y="4676102"/>
            <a:chExt cx="4752874" cy="9616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F05623F-0EEA-833A-0836-185757483F5A}"/>
                    </a:ext>
                  </a:extLst>
                </p:cNvPr>
                <p:cNvSpPr txBox="1"/>
                <p:nvPr/>
              </p:nvSpPr>
              <p:spPr>
                <a:xfrm>
                  <a:off x="2752492" y="4973851"/>
                  <a:ext cx="302916" cy="3712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CH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F05623F-0EEA-833A-0836-185757483F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2492" y="4973851"/>
                  <a:ext cx="302916" cy="371232"/>
                </a:xfrm>
                <a:prstGeom prst="rect">
                  <a:avLst/>
                </a:prstGeom>
                <a:blipFill>
                  <a:blip r:embed="rId10"/>
                  <a:stretch>
                    <a:fillRect l="-4000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202B1CE-3C42-1814-474E-99713DE7EB69}"/>
                    </a:ext>
                  </a:extLst>
                </p:cNvPr>
                <p:cNvSpPr txBox="1"/>
                <p:nvPr/>
              </p:nvSpPr>
              <p:spPr>
                <a:xfrm>
                  <a:off x="4258752" y="4984937"/>
                  <a:ext cx="302916" cy="3712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CH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202B1CE-3C42-1814-474E-99713DE7EB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58752" y="4984937"/>
                  <a:ext cx="302916" cy="371232"/>
                </a:xfrm>
                <a:prstGeom prst="rect">
                  <a:avLst/>
                </a:prstGeom>
                <a:blipFill>
                  <a:blip r:embed="rId11"/>
                  <a:stretch>
                    <a:fillRect r="-4000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9CD12A0-30E7-05DE-7C48-E9C605B1FCDA}"/>
                    </a:ext>
                  </a:extLst>
                </p:cNvPr>
                <p:cNvSpPr txBox="1"/>
                <p:nvPr/>
              </p:nvSpPr>
              <p:spPr>
                <a:xfrm>
                  <a:off x="1002238" y="5012708"/>
                  <a:ext cx="42396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CH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9CD12A0-30E7-05DE-7C48-E9C605B1FC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2238" y="5012708"/>
                  <a:ext cx="423962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4706" t="-18182" r="-5882" b="-27273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551EBEF-E168-ED33-01FF-6938AA3722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47877" y="5077763"/>
              <a:ext cx="168677" cy="167792"/>
            </a:xfrm>
            <a:prstGeom prst="ellipse">
              <a:avLst/>
            </a:prstGeom>
            <a:solidFill>
              <a:srgbClr val="C00000"/>
            </a:solidFill>
            <a:effectLst>
              <a:softEdge rad="63500"/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2C9FADC-1F77-6CBD-A824-D9561861A7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3080" y="5364450"/>
              <a:ext cx="256267" cy="254922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effectLst>
              <a:softEdge rad="63500"/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91DFA8D-8402-3DB9-9993-FCD4A5BFA407}"/>
                </a:ext>
              </a:extLst>
            </p:cNvPr>
            <p:cNvGrpSpPr/>
            <p:nvPr/>
          </p:nvGrpSpPr>
          <p:grpSpPr>
            <a:xfrm>
              <a:off x="1445751" y="4702267"/>
              <a:ext cx="1297393" cy="935485"/>
              <a:chOff x="1445751" y="4702267"/>
              <a:chExt cx="1297393" cy="935485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31FD0FD-350A-250D-2F84-403682CA74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85312" y="4714912"/>
                <a:ext cx="893811" cy="889121"/>
              </a:xfrm>
              <a:prstGeom prst="ellipse">
                <a:avLst/>
              </a:prstGeom>
              <a:solidFill>
                <a:srgbClr val="C00000">
                  <a:alpha val="25098"/>
                </a:srgbClr>
              </a:solidFill>
              <a:ln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4E29E83A-E542-1DCC-0003-E1D7F97979CD}"/>
                  </a:ext>
                </a:extLst>
              </p:cNvPr>
              <p:cNvGrpSpPr/>
              <p:nvPr/>
            </p:nvGrpSpPr>
            <p:grpSpPr>
              <a:xfrm>
                <a:off x="1445751" y="4702267"/>
                <a:ext cx="1297393" cy="935485"/>
                <a:chOff x="1445751" y="4702267"/>
                <a:chExt cx="1297393" cy="93548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B7C1E721-DAD2-B204-2AAC-73EBF8A19CF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45751" y="5004989"/>
                      <a:ext cx="25626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</m:oMath>
                        </m:oMathPara>
                      </a14:m>
                      <a:endParaRPr lang="en-CH" dirty="0"/>
                    </a:p>
                  </p:txBody>
                </p:sp>
              </mc:Choice>
              <mc:Fallback xmlns=""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B7C1E721-DAD2-B204-2AAC-73EBF8A19CF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445751" y="5004989"/>
                      <a:ext cx="256266" cy="27699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27273" t="-4348" r="-9091" b="-3478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CH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5" name="Left Bracket 54">
                  <a:extLst>
                    <a:ext uri="{FF2B5EF4-FFF2-40B4-BE49-F238E27FC236}">
                      <a16:creationId xmlns:a16="http://schemas.microsoft.com/office/drawing/2014/main" id="{1E0B7FF4-3E5D-F42D-6D1D-44C2D2FBD3F1}"/>
                    </a:ext>
                  </a:extLst>
                </p:cNvPr>
                <p:cNvSpPr/>
                <p:nvPr/>
              </p:nvSpPr>
              <p:spPr>
                <a:xfrm>
                  <a:off x="1694499" y="4723352"/>
                  <a:ext cx="73152" cy="914400"/>
                </a:xfrm>
                <a:prstGeom prst="leftBracket">
                  <a:avLst/>
                </a:prstGeom>
                <a:ln w="317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56" name="Left Bracket 55">
                  <a:extLst>
                    <a:ext uri="{FF2B5EF4-FFF2-40B4-BE49-F238E27FC236}">
                      <a16:creationId xmlns:a16="http://schemas.microsoft.com/office/drawing/2014/main" id="{66098240-B782-D043-7A39-E40E3BB61C13}"/>
                    </a:ext>
                  </a:extLst>
                </p:cNvPr>
                <p:cNvSpPr/>
                <p:nvPr/>
              </p:nvSpPr>
              <p:spPr>
                <a:xfrm rot="10800000">
                  <a:off x="2669992" y="4702267"/>
                  <a:ext cx="73152" cy="914400"/>
                </a:xfrm>
                <a:prstGeom prst="leftBracket">
                  <a:avLst/>
                </a:prstGeom>
                <a:ln w="317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A084750-09ED-AF7C-6DD2-A51B0C9B7B8F}"/>
                </a:ext>
              </a:extLst>
            </p:cNvPr>
            <p:cNvGrpSpPr/>
            <p:nvPr/>
          </p:nvGrpSpPr>
          <p:grpSpPr>
            <a:xfrm>
              <a:off x="2952955" y="4676102"/>
              <a:ext cx="1297393" cy="946930"/>
              <a:chOff x="2883079" y="4690822"/>
              <a:chExt cx="1297393" cy="946930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8522A791-390B-BA89-4EAA-656048E02AFD}"/>
                  </a:ext>
                </a:extLst>
              </p:cNvPr>
              <p:cNvGrpSpPr/>
              <p:nvPr/>
            </p:nvGrpSpPr>
            <p:grpSpPr>
              <a:xfrm>
                <a:off x="3212165" y="4748631"/>
                <a:ext cx="893811" cy="889121"/>
                <a:chOff x="2979698" y="4753538"/>
                <a:chExt cx="893811" cy="889121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DB4B7265-4F1D-24F6-1FEA-90A4E37486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979698" y="4753538"/>
                  <a:ext cx="893811" cy="88912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  <a:alpha val="25098"/>
                  </a:schemeClr>
                </a:solidFill>
                <a:ln>
                  <a:prstDash val="lg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99B7894D-2F85-233E-8BEF-CC6E1325304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98467" y="5070631"/>
                  <a:ext cx="256267" cy="254922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effectLst>
                  <a:softEdge rad="63500"/>
                </a:effectLst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C555F9AA-972A-4893-857E-915C221CEC7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008820" y="4849823"/>
                  <a:ext cx="168677" cy="167792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effectLst>
                  <a:softEdge rad="63500"/>
                </a:effectLst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2DC25C0C-55A9-3B7E-48A3-4BA3F96CCE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4828" y="4853828"/>
                  <a:ext cx="168677" cy="167792"/>
                </a:xfrm>
                <a:prstGeom prst="ellipse">
                  <a:avLst/>
                </a:prstGeom>
                <a:solidFill>
                  <a:srgbClr val="C00000"/>
                </a:solidFill>
                <a:effectLst>
                  <a:softEdge rad="63500"/>
                </a:effectLst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6C8B1D9-2678-8819-18B1-71826918E231}"/>
                  </a:ext>
                </a:extLst>
              </p:cNvPr>
              <p:cNvGrpSpPr/>
              <p:nvPr/>
            </p:nvGrpSpPr>
            <p:grpSpPr>
              <a:xfrm>
                <a:off x="2883079" y="4690822"/>
                <a:ext cx="1297393" cy="935485"/>
                <a:chOff x="1445751" y="4702267"/>
                <a:chExt cx="1297393" cy="93548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D6B53AC5-BB4B-0DD6-F990-772F6E9FF0D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45751" y="5004989"/>
                      <a:ext cx="25626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</m:oMath>
                        </m:oMathPara>
                      </a14:m>
                      <a:endParaRPr lang="en-CH" dirty="0"/>
                    </a:p>
                  </p:txBody>
                </p:sp>
              </mc:Choice>
              <mc:Fallback xmlns=""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D6B53AC5-BB4B-0DD6-F990-772F6E9FF0D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445751" y="5004989"/>
                      <a:ext cx="256266" cy="27699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38095" t="-4348" r="-4762" b="-3478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CH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2" name="Left Bracket 61">
                  <a:extLst>
                    <a:ext uri="{FF2B5EF4-FFF2-40B4-BE49-F238E27FC236}">
                      <a16:creationId xmlns:a16="http://schemas.microsoft.com/office/drawing/2014/main" id="{3FB39EBC-784E-966D-13C2-5BA8B7FA4735}"/>
                    </a:ext>
                  </a:extLst>
                </p:cNvPr>
                <p:cNvSpPr/>
                <p:nvPr/>
              </p:nvSpPr>
              <p:spPr>
                <a:xfrm>
                  <a:off x="1694499" y="4723352"/>
                  <a:ext cx="73152" cy="914400"/>
                </a:xfrm>
                <a:prstGeom prst="leftBracket">
                  <a:avLst/>
                </a:prstGeom>
                <a:ln w="317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63" name="Left Bracket 62">
                  <a:extLst>
                    <a:ext uri="{FF2B5EF4-FFF2-40B4-BE49-F238E27FC236}">
                      <a16:creationId xmlns:a16="http://schemas.microsoft.com/office/drawing/2014/main" id="{AF41CE5C-C89D-F5C8-5C1C-BDD93E8864AA}"/>
                    </a:ext>
                  </a:extLst>
                </p:cNvPr>
                <p:cNvSpPr/>
                <p:nvPr/>
              </p:nvSpPr>
              <p:spPr>
                <a:xfrm rot="10800000">
                  <a:off x="2669992" y="4702267"/>
                  <a:ext cx="73152" cy="914400"/>
                </a:xfrm>
                <a:prstGeom prst="leftBracket">
                  <a:avLst/>
                </a:prstGeom>
                <a:ln w="317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A409680-7C80-A311-A225-4DEA87601CAB}"/>
                </a:ext>
              </a:extLst>
            </p:cNvPr>
            <p:cNvGrpSpPr/>
            <p:nvPr/>
          </p:nvGrpSpPr>
          <p:grpSpPr>
            <a:xfrm>
              <a:off x="4457719" y="4701402"/>
              <a:ext cx="1297393" cy="935485"/>
              <a:chOff x="4317637" y="4711401"/>
              <a:chExt cx="1297393" cy="935485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E3A526E5-313A-7D5B-BF6A-9F56EA234BF3}"/>
                  </a:ext>
                </a:extLst>
              </p:cNvPr>
              <p:cNvGrpSpPr/>
              <p:nvPr/>
            </p:nvGrpSpPr>
            <p:grpSpPr>
              <a:xfrm>
                <a:off x="4652292" y="4748631"/>
                <a:ext cx="893811" cy="889121"/>
                <a:chOff x="4174085" y="4756013"/>
                <a:chExt cx="893811" cy="889121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0D703C53-0628-9918-3636-ECDC1CE5B44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74085" y="4756013"/>
                  <a:ext cx="893811" cy="889121"/>
                </a:xfrm>
                <a:prstGeom prst="ellipse">
                  <a:avLst/>
                </a:prstGeom>
                <a:solidFill>
                  <a:schemeClr val="accent1">
                    <a:lumMod val="75000"/>
                    <a:alpha val="25098"/>
                  </a:schemeClr>
                </a:solidFill>
                <a:ln>
                  <a:prstDash val="lg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2FEAD98A-3F28-EBFE-55EC-5C1CDF13833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36648" y="5114196"/>
                  <a:ext cx="168677" cy="167792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effectLst>
                  <a:softEdge rad="63500"/>
                </a:effectLst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0A882B4E-D56A-2817-D45D-B6AE165997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61481" y="5387732"/>
                  <a:ext cx="256267" cy="254922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effectLst>
                  <a:softEdge rad="63500"/>
                </a:effectLst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A9D1E472-E7B1-2080-30A8-0E6A80A11684}"/>
                  </a:ext>
                </a:extLst>
              </p:cNvPr>
              <p:cNvGrpSpPr/>
              <p:nvPr/>
            </p:nvGrpSpPr>
            <p:grpSpPr>
              <a:xfrm>
                <a:off x="4317637" y="4711401"/>
                <a:ext cx="1297393" cy="935485"/>
                <a:chOff x="1445751" y="4702267"/>
                <a:chExt cx="1297393" cy="93548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CA986DDD-3AA2-B1A5-5139-6016062CEBA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45751" y="5004989"/>
                      <a:ext cx="25626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</m:oMath>
                        </m:oMathPara>
                      </a14:m>
                      <a:endParaRPr lang="en-CH" dirty="0"/>
                    </a:p>
                  </p:txBody>
                </p:sp>
              </mc:Choice>
              <mc:Fallback xmlns="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CA986DDD-3AA2-B1A5-5139-6016062CEBA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445751" y="5004989"/>
                      <a:ext cx="256266" cy="276999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l="-33333" t="-4348" r="-9524" b="-3478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CH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6" name="Left Bracket 65">
                  <a:extLst>
                    <a:ext uri="{FF2B5EF4-FFF2-40B4-BE49-F238E27FC236}">
                      <a16:creationId xmlns:a16="http://schemas.microsoft.com/office/drawing/2014/main" id="{407F8592-A870-D526-33F3-AEC68F6A80E6}"/>
                    </a:ext>
                  </a:extLst>
                </p:cNvPr>
                <p:cNvSpPr/>
                <p:nvPr/>
              </p:nvSpPr>
              <p:spPr>
                <a:xfrm>
                  <a:off x="1694499" y="4723352"/>
                  <a:ext cx="73152" cy="914400"/>
                </a:xfrm>
                <a:prstGeom prst="leftBracket">
                  <a:avLst/>
                </a:prstGeom>
                <a:ln w="317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67" name="Left Bracket 66">
                  <a:extLst>
                    <a:ext uri="{FF2B5EF4-FFF2-40B4-BE49-F238E27FC236}">
                      <a16:creationId xmlns:a16="http://schemas.microsoft.com/office/drawing/2014/main" id="{1A40AD95-463D-8EA5-4267-25D842A9DE0B}"/>
                    </a:ext>
                  </a:extLst>
                </p:cNvPr>
                <p:cNvSpPr/>
                <p:nvPr/>
              </p:nvSpPr>
              <p:spPr>
                <a:xfrm rot="10800000">
                  <a:off x="2669992" y="4702267"/>
                  <a:ext cx="73152" cy="914400"/>
                </a:xfrm>
                <a:prstGeom prst="leftBracket">
                  <a:avLst/>
                </a:prstGeom>
                <a:ln w="317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369DD70-2E02-851B-B312-A9EDE172D0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38826" y="2066776"/>
            <a:ext cx="4475759" cy="2470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A640B2-FC58-A4AA-7BA2-CCEBC5100F3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8135"/>
          <a:stretch/>
        </p:blipFill>
        <p:spPr>
          <a:xfrm>
            <a:off x="6698258" y="2471475"/>
            <a:ext cx="4447850" cy="2677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2B2DED0-2611-9177-8B4D-7D657DA4230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503" b="37411"/>
          <a:stretch/>
        </p:blipFill>
        <p:spPr>
          <a:xfrm>
            <a:off x="6569048" y="3666738"/>
            <a:ext cx="4422505" cy="220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763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FBD86F-A75B-E914-C2A6-2A52DD1FA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416" y="1611815"/>
            <a:ext cx="4130217" cy="2482150"/>
          </a:xfrm>
          <a:prstGeom prst="rect">
            <a:avLst/>
          </a:prstGeom>
          <a:effectLst>
            <a:outerShdw blurRad="292100" dist="139700" dir="8100000" algn="tr" rotWithShape="0">
              <a:prstClr val="black">
                <a:alpha val="65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DEAE71-96AB-4612-ED81-B388E7654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Electronic Structure Representations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980D4-B5B7-2909-20D9-EF8F1E84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77D6E25-664A-4E54-434A-FF9CB0757C0A}"/>
              </a:ext>
            </a:extLst>
          </p:cNvPr>
          <p:cNvGrpSpPr>
            <a:grpSpLocks noChangeAspect="1"/>
          </p:cNvGrpSpPr>
          <p:nvPr/>
        </p:nvGrpSpPr>
        <p:grpSpPr>
          <a:xfrm>
            <a:off x="7691374" y="3667670"/>
            <a:ext cx="2872680" cy="2458945"/>
            <a:chOff x="894825" y="3774071"/>
            <a:chExt cx="1812058" cy="155107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F20BE9F-BB49-26C8-3DF6-131C69BC77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63198" y="4509687"/>
              <a:ext cx="275317" cy="275317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effectLst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37AE88D-621A-F1AF-1970-CAE6A152A6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7760" y="4115812"/>
              <a:ext cx="181217" cy="181217"/>
            </a:xfrm>
            <a:prstGeom prst="ellipse">
              <a:avLst/>
            </a:prstGeom>
            <a:solidFill>
              <a:srgbClr val="C00000"/>
            </a:solidFill>
            <a:effectLst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2436664-8911-12EE-6E84-4E3818038D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36441" y="4115812"/>
              <a:ext cx="181217" cy="181217"/>
            </a:xfrm>
            <a:prstGeom prst="ellipse">
              <a:avLst/>
            </a:prstGeom>
            <a:solidFill>
              <a:srgbClr val="C00000"/>
            </a:solidFill>
            <a:effectLst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32E878B-5A43-44DE-FB79-7C6E6ED1495C}"/>
                </a:ext>
              </a:extLst>
            </p:cNvPr>
            <p:cNvCxnSpPr>
              <a:stCxn id="36" idx="5"/>
              <a:endCxn id="35" idx="1"/>
            </p:cNvCxnSpPr>
            <p:nvPr/>
          </p:nvCxnSpPr>
          <p:spPr>
            <a:xfrm>
              <a:off x="1322438" y="4270490"/>
              <a:ext cx="381080" cy="279516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61F9BDD-BF84-0FE4-46C8-25F42CC2EB45}"/>
                </a:ext>
              </a:extLst>
            </p:cNvPr>
            <p:cNvCxnSpPr>
              <a:cxnSpLocks/>
              <a:stCxn id="35" idx="7"/>
              <a:endCxn id="37" idx="3"/>
            </p:cNvCxnSpPr>
            <p:nvPr/>
          </p:nvCxnSpPr>
          <p:spPr>
            <a:xfrm flipV="1">
              <a:off x="1898196" y="4270490"/>
              <a:ext cx="364784" cy="279516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405817E-5BA3-FD81-10AC-5B92117802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3787" y="4440275"/>
              <a:ext cx="414140" cy="414140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F79E48F-342E-CA7D-1DA2-DDFD57E0A652}"/>
                </a:ext>
              </a:extLst>
            </p:cNvPr>
            <p:cNvSpPr/>
            <p:nvPr/>
          </p:nvSpPr>
          <p:spPr>
            <a:xfrm rot="364378">
              <a:off x="982277" y="3958156"/>
              <a:ext cx="1637157" cy="964236"/>
            </a:xfrm>
            <a:custGeom>
              <a:avLst/>
              <a:gdLst>
                <a:gd name="connsiteX0" fmla="*/ 200223 w 928209"/>
                <a:gd name="connsiteY0" fmla="*/ 641496 h 665839"/>
                <a:gd name="connsiteX1" fmla="*/ 198 w 928209"/>
                <a:gd name="connsiteY1" fmla="*/ 298596 h 665839"/>
                <a:gd name="connsiteX2" fmla="*/ 178792 w 928209"/>
                <a:gd name="connsiteY2" fmla="*/ 48565 h 665839"/>
                <a:gd name="connsiteX3" fmla="*/ 828873 w 928209"/>
                <a:gd name="connsiteY3" fmla="*/ 27134 h 665839"/>
                <a:gd name="connsiteX4" fmla="*/ 914598 w 928209"/>
                <a:gd name="connsiteY4" fmla="*/ 348602 h 665839"/>
                <a:gd name="connsiteX5" fmla="*/ 714573 w 928209"/>
                <a:gd name="connsiteY5" fmla="*/ 605777 h 665839"/>
                <a:gd name="connsiteX6" fmla="*/ 200223 w 928209"/>
                <a:gd name="connsiteY6" fmla="*/ 641496 h 66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8209" h="665839">
                  <a:moveTo>
                    <a:pt x="200223" y="641496"/>
                  </a:moveTo>
                  <a:cubicBezTo>
                    <a:pt x="81160" y="590299"/>
                    <a:pt x="3770" y="397418"/>
                    <a:pt x="198" y="298596"/>
                  </a:cubicBezTo>
                  <a:cubicBezTo>
                    <a:pt x="-3374" y="199774"/>
                    <a:pt x="40680" y="93809"/>
                    <a:pt x="178792" y="48565"/>
                  </a:cubicBezTo>
                  <a:cubicBezTo>
                    <a:pt x="316904" y="3321"/>
                    <a:pt x="706239" y="-22872"/>
                    <a:pt x="828873" y="27134"/>
                  </a:cubicBezTo>
                  <a:cubicBezTo>
                    <a:pt x="951507" y="77140"/>
                    <a:pt x="933648" y="252162"/>
                    <a:pt x="914598" y="348602"/>
                  </a:cubicBezTo>
                  <a:cubicBezTo>
                    <a:pt x="895548" y="445042"/>
                    <a:pt x="834826" y="556961"/>
                    <a:pt x="714573" y="605777"/>
                  </a:cubicBezTo>
                  <a:cubicBezTo>
                    <a:pt x="594320" y="654593"/>
                    <a:pt x="319286" y="692693"/>
                    <a:pt x="200223" y="641496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  <a:prstDash val="sysDash"/>
            </a:ln>
            <a:effectLst>
              <a:softEdge rad="3175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3E3730C-BF31-8B16-121F-07B5F317C3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8113" y="4440275"/>
              <a:ext cx="414140" cy="414140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C2E4B8B-946B-0B87-21E2-BAA48BF67810}"/>
                </a:ext>
              </a:extLst>
            </p:cNvPr>
            <p:cNvSpPr/>
            <p:nvPr/>
          </p:nvSpPr>
          <p:spPr>
            <a:xfrm rot="364378">
              <a:off x="982277" y="3958156"/>
              <a:ext cx="1637157" cy="964236"/>
            </a:xfrm>
            <a:custGeom>
              <a:avLst/>
              <a:gdLst>
                <a:gd name="connsiteX0" fmla="*/ 200223 w 928209"/>
                <a:gd name="connsiteY0" fmla="*/ 641496 h 665839"/>
                <a:gd name="connsiteX1" fmla="*/ 198 w 928209"/>
                <a:gd name="connsiteY1" fmla="*/ 298596 h 665839"/>
                <a:gd name="connsiteX2" fmla="*/ 178792 w 928209"/>
                <a:gd name="connsiteY2" fmla="*/ 48565 h 665839"/>
                <a:gd name="connsiteX3" fmla="*/ 828873 w 928209"/>
                <a:gd name="connsiteY3" fmla="*/ 27134 h 665839"/>
                <a:gd name="connsiteX4" fmla="*/ 914598 w 928209"/>
                <a:gd name="connsiteY4" fmla="*/ 348602 h 665839"/>
                <a:gd name="connsiteX5" fmla="*/ 714573 w 928209"/>
                <a:gd name="connsiteY5" fmla="*/ 605777 h 665839"/>
                <a:gd name="connsiteX6" fmla="*/ 200223 w 928209"/>
                <a:gd name="connsiteY6" fmla="*/ 641496 h 66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8209" h="665839">
                  <a:moveTo>
                    <a:pt x="200223" y="641496"/>
                  </a:moveTo>
                  <a:cubicBezTo>
                    <a:pt x="81160" y="590299"/>
                    <a:pt x="3770" y="397418"/>
                    <a:pt x="198" y="298596"/>
                  </a:cubicBezTo>
                  <a:cubicBezTo>
                    <a:pt x="-3374" y="199774"/>
                    <a:pt x="40680" y="93809"/>
                    <a:pt x="178792" y="48565"/>
                  </a:cubicBezTo>
                  <a:cubicBezTo>
                    <a:pt x="316904" y="3321"/>
                    <a:pt x="706239" y="-22872"/>
                    <a:pt x="828873" y="27134"/>
                  </a:cubicBezTo>
                  <a:cubicBezTo>
                    <a:pt x="951507" y="77140"/>
                    <a:pt x="933648" y="252162"/>
                    <a:pt x="914598" y="348602"/>
                  </a:cubicBezTo>
                  <a:cubicBezTo>
                    <a:pt x="895548" y="445042"/>
                    <a:pt x="834826" y="556961"/>
                    <a:pt x="714573" y="605777"/>
                  </a:cubicBezTo>
                  <a:cubicBezTo>
                    <a:pt x="594320" y="654593"/>
                    <a:pt x="319286" y="692693"/>
                    <a:pt x="200223" y="641496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004E554-AE95-DCEE-7C5F-BC1C4FF70D2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0205" y="3774073"/>
              <a:ext cx="1729981" cy="1494072"/>
              <a:chOff x="2289079" y="5329631"/>
              <a:chExt cx="1058783" cy="914402"/>
            </a:xfrm>
          </p:grpSpPr>
          <p:sp>
            <p:nvSpPr>
              <p:cNvPr id="46" name="Chord 45">
                <a:extLst>
                  <a:ext uri="{FF2B5EF4-FFF2-40B4-BE49-F238E27FC236}">
                    <a16:creationId xmlns:a16="http://schemas.microsoft.com/office/drawing/2014/main" id="{86A77868-2FDE-4766-15A3-6CBEF5BEF835}"/>
                  </a:ext>
                </a:extLst>
              </p:cNvPr>
              <p:cNvSpPr/>
              <p:nvPr/>
            </p:nvSpPr>
            <p:spPr>
              <a:xfrm rot="12303058">
                <a:off x="2604912" y="5329631"/>
                <a:ext cx="742950" cy="914400"/>
              </a:xfrm>
              <a:prstGeom prst="chord">
                <a:avLst>
                  <a:gd name="adj1" fmla="val 2529341"/>
                  <a:gd name="adj2" fmla="val 15881179"/>
                </a:avLst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7" name="Chord 46">
                <a:extLst>
                  <a:ext uri="{FF2B5EF4-FFF2-40B4-BE49-F238E27FC236}">
                    <a16:creationId xmlns:a16="http://schemas.microsoft.com/office/drawing/2014/main" id="{2EA26B24-6649-5166-8E9F-F235BED7587F}"/>
                  </a:ext>
                </a:extLst>
              </p:cNvPr>
              <p:cNvSpPr/>
              <p:nvPr/>
            </p:nvSpPr>
            <p:spPr>
              <a:xfrm rot="9296942" flipH="1">
                <a:off x="2289079" y="5329633"/>
                <a:ext cx="742950" cy="914400"/>
              </a:xfrm>
              <a:prstGeom prst="chord">
                <a:avLst>
                  <a:gd name="adj1" fmla="val 2529341"/>
                  <a:gd name="adj2" fmla="val 15881179"/>
                </a:avLst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814F9B5-72FC-7D80-4226-C18F38887DB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35865" y="3774071"/>
              <a:ext cx="1729981" cy="1494072"/>
              <a:chOff x="2294371" y="5327666"/>
              <a:chExt cx="1058783" cy="914402"/>
            </a:xfrm>
          </p:grpSpPr>
          <p:sp>
            <p:nvSpPr>
              <p:cNvPr id="50" name="Chord 49">
                <a:extLst>
                  <a:ext uri="{FF2B5EF4-FFF2-40B4-BE49-F238E27FC236}">
                    <a16:creationId xmlns:a16="http://schemas.microsoft.com/office/drawing/2014/main" id="{D3878630-412B-5192-69D0-302D0A24E66E}"/>
                  </a:ext>
                </a:extLst>
              </p:cNvPr>
              <p:cNvSpPr/>
              <p:nvPr/>
            </p:nvSpPr>
            <p:spPr>
              <a:xfrm rot="12303058">
                <a:off x="2610204" y="5327666"/>
                <a:ext cx="742950" cy="914400"/>
              </a:xfrm>
              <a:prstGeom prst="chord">
                <a:avLst>
                  <a:gd name="adj1" fmla="val 2529341"/>
                  <a:gd name="adj2" fmla="val 15881179"/>
                </a:avLst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51" name="Chord 50">
                <a:extLst>
                  <a:ext uri="{FF2B5EF4-FFF2-40B4-BE49-F238E27FC236}">
                    <a16:creationId xmlns:a16="http://schemas.microsoft.com/office/drawing/2014/main" id="{B8F3A192-6428-0161-2E7D-5EB9EE27CB21}"/>
                  </a:ext>
                </a:extLst>
              </p:cNvPr>
              <p:cNvSpPr/>
              <p:nvPr/>
            </p:nvSpPr>
            <p:spPr>
              <a:xfrm rot="9296942" flipH="1">
                <a:off x="2294371" y="5327668"/>
                <a:ext cx="742950" cy="914400"/>
              </a:xfrm>
              <a:prstGeom prst="chord">
                <a:avLst>
                  <a:gd name="adj1" fmla="val 2529341"/>
                  <a:gd name="adj2" fmla="val 15881179"/>
                </a:avLst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18A9F2C-27F7-671F-0C7B-984FDB3966EB}"/>
                </a:ext>
              </a:extLst>
            </p:cNvPr>
            <p:cNvGrpSpPr/>
            <p:nvPr/>
          </p:nvGrpSpPr>
          <p:grpSpPr>
            <a:xfrm>
              <a:off x="894826" y="3939406"/>
              <a:ext cx="1812057" cy="1385742"/>
              <a:chOff x="2393534" y="5247840"/>
              <a:chExt cx="1812057" cy="1385742"/>
            </a:xfrm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B3B8ACF6-64DC-1B88-B1FB-3CFB351042B1}"/>
                  </a:ext>
                </a:extLst>
              </p:cNvPr>
              <p:cNvSpPr/>
              <p:nvPr/>
            </p:nvSpPr>
            <p:spPr>
              <a:xfrm>
                <a:off x="2393534" y="5247840"/>
                <a:ext cx="1812057" cy="628298"/>
              </a:xfrm>
              <a:custGeom>
                <a:avLst/>
                <a:gdLst>
                  <a:gd name="connsiteX0" fmla="*/ 278606 w 1294413"/>
                  <a:gd name="connsiteY0" fmla="*/ 467863 h 491052"/>
                  <a:gd name="connsiteX1" fmla="*/ 0 w 1294413"/>
                  <a:gd name="connsiteY1" fmla="*/ 239263 h 491052"/>
                  <a:gd name="connsiteX2" fmla="*/ 278606 w 1294413"/>
                  <a:gd name="connsiteY2" fmla="*/ 32094 h 491052"/>
                  <a:gd name="connsiteX3" fmla="*/ 1107281 w 1294413"/>
                  <a:gd name="connsiteY3" fmla="*/ 24950 h 491052"/>
                  <a:gd name="connsiteX4" fmla="*/ 1293019 w 1294413"/>
                  <a:gd name="connsiteY4" fmla="*/ 267838 h 491052"/>
                  <a:gd name="connsiteX5" fmla="*/ 1057275 w 1294413"/>
                  <a:gd name="connsiteY5" fmla="*/ 460719 h 491052"/>
                  <a:gd name="connsiteX6" fmla="*/ 278606 w 1294413"/>
                  <a:gd name="connsiteY6" fmla="*/ 467863 h 49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413" h="491052">
                    <a:moveTo>
                      <a:pt x="278606" y="467863"/>
                    </a:moveTo>
                    <a:cubicBezTo>
                      <a:pt x="102394" y="430954"/>
                      <a:pt x="0" y="311891"/>
                      <a:pt x="0" y="239263"/>
                    </a:cubicBezTo>
                    <a:cubicBezTo>
                      <a:pt x="0" y="166635"/>
                      <a:pt x="94059" y="67813"/>
                      <a:pt x="278606" y="32094"/>
                    </a:cubicBezTo>
                    <a:cubicBezTo>
                      <a:pt x="463153" y="-3625"/>
                      <a:pt x="938212" y="-14341"/>
                      <a:pt x="1107281" y="24950"/>
                    </a:cubicBezTo>
                    <a:cubicBezTo>
                      <a:pt x="1276350" y="64241"/>
                      <a:pt x="1301353" y="195210"/>
                      <a:pt x="1293019" y="267838"/>
                    </a:cubicBezTo>
                    <a:cubicBezTo>
                      <a:pt x="1284685" y="340466"/>
                      <a:pt x="1229916" y="427382"/>
                      <a:pt x="1057275" y="460719"/>
                    </a:cubicBezTo>
                    <a:cubicBezTo>
                      <a:pt x="884634" y="494056"/>
                      <a:pt x="454818" y="504772"/>
                      <a:pt x="278606" y="467863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53" name="Chord 52">
                <a:extLst>
                  <a:ext uri="{FF2B5EF4-FFF2-40B4-BE49-F238E27FC236}">
                    <a16:creationId xmlns:a16="http://schemas.microsoft.com/office/drawing/2014/main" id="{6C9C2E62-0C93-0ECC-9FA5-6EB856235C80}"/>
                  </a:ext>
                </a:extLst>
              </p:cNvPr>
              <p:cNvSpPr/>
              <p:nvPr/>
            </p:nvSpPr>
            <p:spPr>
              <a:xfrm>
                <a:off x="2506873" y="5463614"/>
                <a:ext cx="1585378" cy="1169968"/>
              </a:xfrm>
              <a:prstGeom prst="chord">
                <a:avLst>
                  <a:gd name="adj1" fmla="val 20904432"/>
                  <a:gd name="adj2" fmla="val 11511064"/>
                </a:avLst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26382DB-E9A0-DE16-760D-5E0F72BBB115}"/>
                </a:ext>
              </a:extLst>
            </p:cNvPr>
            <p:cNvGrpSpPr/>
            <p:nvPr/>
          </p:nvGrpSpPr>
          <p:grpSpPr>
            <a:xfrm>
              <a:off x="894825" y="3939407"/>
              <a:ext cx="1812057" cy="1385742"/>
              <a:chOff x="2545934" y="5400240"/>
              <a:chExt cx="1812057" cy="1385742"/>
            </a:xfrm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69FE9FED-AA68-5AC5-1ED9-8173BA81179F}"/>
                  </a:ext>
                </a:extLst>
              </p:cNvPr>
              <p:cNvSpPr/>
              <p:nvPr/>
            </p:nvSpPr>
            <p:spPr>
              <a:xfrm>
                <a:off x="2545934" y="5400240"/>
                <a:ext cx="1812057" cy="628298"/>
              </a:xfrm>
              <a:custGeom>
                <a:avLst/>
                <a:gdLst>
                  <a:gd name="connsiteX0" fmla="*/ 278606 w 1294413"/>
                  <a:gd name="connsiteY0" fmla="*/ 467863 h 491052"/>
                  <a:gd name="connsiteX1" fmla="*/ 0 w 1294413"/>
                  <a:gd name="connsiteY1" fmla="*/ 239263 h 491052"/>
                  <a:gd name="connsiteX2" fmla="*/ 278606 w 1294413"/>
                  <a:gd name="connsiteY2" fmla="*/ 32094 h 491052"/>
                  <a:gd name="connsiteX3" fmla="*/ 1107281 w 1294413"/>
                  <a:gd name="connsiteY3" fmla="*/ 24950 h 491052"/>
                  <a:gd name="connsiteX4" fmla="*/ 1293019 w 1294413"/>
                  <a:gd name="connsiteY4" fmla="*/ 267838 h 491052"/>
                  <a:gd name="connsiteX5" fmla="*/ 1057275 w 1294413"/>
                  <a:gd name="connsiteY5" fmla="*/ 460719 h 491052"/>
                  <a:gd name="connsiteX6" fmla="*/ 278606 w 1294413"/>
                  <a:gd name="connsiteY6" fmla="*/ 467863 h 49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413" h="491052">
                    <a:moveTo>
                      <a:pt x="278606" y="467863"/>
                    </a:moveTo>
                    <a:cubicBezTo>
                      <a:pt x="102394" y="430954"/>
                      <a:pt x="0" y="311891"/>
                      <a:pt x="0" y="239263"/>
                    </a:cubicBezTo>
                    <a:cubicBezTo>
                      <a:pt x="0" y="166635"/>
                      <a:pt x="94059" y="67813"/>
                      <a:pt x="278606" y="32094"/>
                    </a:cubicBezTo>
                    <a:cubicBezTo>
                      <a:pt x="463153" y="-3625"/>
                      <a:pt x="938212" y="-14341"/>
                      <a:pt x="1107281" y="24950"/>
                    </a:cubicBezTo>
                    <a:cubicBezTo>
                      <a:pt x="1276350" y="64241"/>
                      <a:pt x="1301353" y="195210"/>
                      <a:pt x="1293019" y="267838"/>
                    </a:cubicBezTo>
                    <a:cubicBezTo>
                      <a:pt x="1284685" y="340466"/>
                      <a:pt x="1229916" y="427382"/>
                      <a:pt x="1057275" y="460719"/>
                    </a:cubicBezTo>
                    <a:cubicBezTo>
                      <a:pt x="884634" y="494056"/>
                      <a:pt x="454818" y="504772"/>
                      <a:pt x="278606" y="467863"/>
                    </a:cubicBezTo>
                    <a:close/>
                  </a:path>
                </a:pathLst>
              </a:cu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59" name="Chord 58">
                <a:extLst>
                  <a:ext uri="{FF2B5EF4-FFF2-40B4-BE49-F238E27FC236}">
                    <a16:creationId xmlns:a16="http://schemas.microsoft.com/office/drawing/2014/main" id="{17A7B651-B4CE-197B-EBD6-2DD474A2B148}"/>
                  </a:ext>
                </a:extLst>
              </p:cNvPr>
              <p:cNvSpPr/>
              <p:nvPr/>
            </p:nvSpPr>
            <p:spPr>
              <a:xfrm>
                <a:off x="2659273" y="5616014"/>
                <a:ext cx="1585378" cy="1169968"/>
              </a:xfrm>
              <a:prstGeom prst="chord">
                <a:avLst>
                  <a:gd name="adj1" fmla="val 20904432"/>
                  <a:gd name="adj2" fmla="val 11511064"/>
                </a:avLst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D09B10D-68A8-62AE-DDC8-DE6D9957E275}"/>
              </a:ext>
            </a:extLst>
          </p:cNvPr>
          <p:cNvGrpSpPr/>
          <p:nvPr/>
        </p:nvGrpSpPr>
        <p:grpSpPr>
          <a:xfrm>
            <a:off x="7810721" y="1538738"/>
            <a:ext cx="2527697" cy="1970204"/>
            <a:chOff x="8375402" y="1690688"/>
            <a:chExt cx="2219497" cy="169128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99CBB39-36C8-4FCA-5151-8DA534D6248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75402" y="1696626"/>
              <a:ext cx="2219497" cy="1685345"/>
              <a:chOff x="1020109" y="2629551"/>
              <a:chExt cx="1838409" cy="1395970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E41C505D-D1F9-7066-5D48-2F8FD51479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65199" y="3221678"/>
                <a:ext cx="414644" cy="41464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effectLst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35C205D-68EB-ACFD-8378-C6BAFEA73FE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1103707" y="2713148"/>
                <a:ext cx="103588" cy="103588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B1C8F65-AF09-5D5F-A7B3-0457D7391568}"/>
                  </a:ext>
                </a:extLst>
              </p:cNvPr>
              <p:cNvCxnSpPr>
                <a:cxnSpLocks/>
                <a:endCxn id="4" idx="1"/>
              </p:cNvCxnSpPr>
              <p:nvPr/>
            </p:nvCxnSpPr>
            <p:spPr>
              <a:xfrm>
                <a:off x="1201486" y="2816736"/>
                <a:ext cx="624436" cy="465665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43794D1-4E58-7E40-3618-5DBAB76ADC36}"/>
                  </a:ext>
                </a:extLst>
              </p:cNvPr>
              <p:cNvCxnSpPr>
                <a:cxnSpLocks/>
                <a:stCxn id="4" idx="7"/>
                <a:endCxn id="30" idx="1"/>
              </p:cNvCxnSpPr>
              <p:nvPr/>
            </p:nvCxnSpPr>
            <p:spPr>
              <a:xfrm flipV="1">
                <a:off x="2119120" y="2846264"/>
                <a:ext cx="564557" cy="436137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21" name="Doughnut 20">
                <a:extLst>
                  <a:ext uri="{FF2B5EF4-FFF2-40B4-BE49-F238E27FC236}">
                    <a16:creationId xmlns:a16="http://schemas.microsoft.com/office/drawing/2014/main" id="{D21B3907-5BE9-A0DE-0F9F-9340466897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0766" y="2971800"/>
                <a:ext cx="914400" cy="914400"/>
              </a:xfrm>
              <a:prstGeom prst="donut">
                <a:avLst>
                  <a:gd name="adj" fmla="val 20735"/>
                </a:avLst>
              </a:prstGeom>
              <a:solidFill>
                <a:schemeClr val="tx1">
                  <a:lumMod val="95000"/>
                  <a:lumOff val="5000"/>
                  <a:alpha val="70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BC1C80F-B791-5FBA-D275-B8067C80624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370780" y="2798331"/>
                <a:ext cx="1192155" cy="1227190"/>
                <a:chOff x="1543528" y="4514446"/>
                <a:chExt cx="914400" cy="941272"/>
              </a:xfrm>
            </p:grpSpPr>
            <p:sp>
              <p:nvSpPr>
                <p:cNvPr id="23" name="Pie 22">
                  <a:extLst>
                    <a:ext uri="{FF2B5EF4-FFF2-40B4-BE49-F238E27FC236}">
                      <a16:creationId xmlns:a16="http://schemas.microsoft.com/office/drawing/2014/main" id="{BDE883C9-5E68-0D50-EFD2-AF92FD45D0FA}"/>
                    </a:ext>
                  </a:extLst>
                </p:cNvPr>
                <p:cNvSpPr/>
                <p:nvPr/>
              </p:nvSpPr>
              <p:spPr>
                <a:xfrm rot="10800000">
                  <a:off x="1543528" y="4541318"/>
                  <a:ext cx="914400" cy="914400"/>
                </a:xfrm>
                <a:prstGeom prst="pie">
                  <a:avLst>
                    <a:gd name="adj1" fmla="val 771311"/>
                    <a:gd name="adj2" fmla="val 10152943"/>
                  </a:avLst>
                </a:prstGeom>
                <a:solidFill>
                  <a:schemeClr val="tx1">
                    <a:lumMod val="75000"/>
                    <a:lumOff val="25000"/>
                    <a:alpha val="74928"/>
                  </a:scheme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" name="Pie 23">
                  <a:extLst>
                    <a:ext uri="{FF2B5EF4-FFF2-40B4-BE49-F238E27FC236}">
                      <a16:creationId xmlns:a16="http://schemas.microsoft.com/office/drawing/2014/main" id="{894B081D-30FD-6CCC-EC4F-86284E0C765B}"/>
                    </a:ext>
                  </a:extLst>
                </p:cNvPr>
                <p:cNvSpPr/>
                <p:nvPr/>
              </p:nvSpPr>
              <p:spPr>
                <a:xfrm>
                  <a:off x="1543528" y="4514446"/>
                  <a:ext cx="914400" cy="914400"/>
                </a:xfrm>
                <a:prstGeom prst="pie">
                  <a:avLst>
                    <a:gd name="adj1" fmla="val 771311"/>
                    <a:gd name="adj2" fmla="val 10152943"/>
                  </a:avLst>
                </a:prstGeom>
                <a:solidFill>
                  <a:schemeClr val="tx1">
                    <a:lumMod val="75000"/>
                    <a:lumOff val="25000"/>
                    <a:alpha val="74928"/>
                  </a:scheme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8" name="Doughnut 27">
                <a:extLst>
                  <a:ext uri="{FF2B5EF4-FFF2-40B4-BE49-F238E27FC236}">
                    <a16:creationId xmlns:a16="http://schemas.microsoft.com/office/drawing/2014/main" id="{D1237501-FB83-0CC9-97B4-513E6C1889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0109" y="2629551"/>
                <a:ext cx="270782" cy="270782"/>
              </a:xfrm>
              <a:prstGeom prst="donut">
                <a:avLst>
                  <a:gd name="adj" fmla="val 44476"/>
                </a:avLst>
              </a:prstGeom>
              <a:solidFill>
                <a:srgbClr val="4472C4">
                  <a:alpha val="70000"/>
                </a:srgb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121DC19-A3D1-409E-53CF-7B201F930D81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2668507" y="2757846"/>
                <a:ext cx="103588" cy="103588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32" name="Doughnut 31">
                <a:extLst>
                  <a:ext uri="{FF2B5EF4-FFF2-40B4-BE49-F238E27FC236}">
                    <a16:creationId xmlns:a16="http://schemas.microsoft.com/office/drawing/2014/main" id="{825EC391-3466-C6B2-76D0-C3EEFA990D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82084" y="2671423"/>
                <a:ext cx="276434" cy="276434"/>
              </a:xfrm>
              <a:prstGeom prst="donut">
                <a:avLst>
                  <a:gd name="adj" fmla="val 44476"/>
                </a:avLst>
              </a:prstGeom>
              <a:solidFill>
                <a:srgbClr val="C00000">
                  <a:alpha val="70000"/>
                </a:srgb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3" name="Doughnut 62">
              <a:extLst>
                <a:ext uri="{FF2B5EF4-FFF2-40B4-BE49-F238E27FC236}">
                  <a16:creationId xmlns:a16="http://schemas.microsoft.com/office/drawing/2014/main" id="{7BE014E7-E0E5-EBB2-DDF4-D8BE118F69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75402" y="1690688"/>
              <a:ext cx="326913" cy="326913"/>
            </a:xfrm>
            <a:prstGeom prst="donut">
              <a:avLst>
                <a:gd name="adj" fmla="val 44476"/>
              </a:avLst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solidFill>
                  <a:schemeClr val="tx1"/>
                </a:solidFill>
              </a:endParaRPr>
            </a:p>
          </p:txBody>
        </p:sp>
        <p:sp>
          <p:nvSpPr>
            <p:cNvPr id="64" name="Doughnut 63">
              <a:extLst>
                <a:ext uri="{FF2B5EF4-FFF2-40B4-BE49-F238E27FC236}">
                  <a16:creationId xmlns:a16="http://schemas.microsoft.com/office/drawing/2014/main" id="{535EADC2-44F8-9650-66FE-73D0067F1C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61162" y="1741240"/>
              <a:ext cx="333737" cy="333737"/>
            </a:xfrm>
            <a:prstGeom prst="donut">
              <a:avLst>
                <a:gd name="adj" fmla="val 44476"/>
              </a:avLst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solidFill>
                  <a:schemeClr val="tx1"/>
                </a:solidFill>
              </a:endParaRPr>
            </a:p>
          </p:txBody>
        </p:sp>
        <p:sp>
          <p:nvSpPr>
            <p:cNvPr id="65" name="Pie 64">
              <a:extLst>
                <a:ext uri="{FF2B5EF4-FFF2-40B4-BE49-F238E27FC236}">
                  <a16:creationId xmlns:a16="http://schemas.microsoft.com/office/drawing/2014/main" id="{6BFDCEB5-EBFD-ED88-C7DD-DE704074607F}"/>
                </a:ext>
              </a:extLst>
            </p:cNvPr>
            <p:cNvSpPr/>
            <p:nvPr/>
          </p:nvSpPr>
          <p:spPr>
            <a:xfrm rot="10800000">
              <a:off x="8806148" y="1930624"/>
              <a:ext cx="1439280" cy="1439281"/>
            </a:xfrm>
            <a:prstGeom prst="pie">
              <a:avLst>
                <a:gd name="adj1" fmla="val 771311"/>
                <a:gd name="adj2" fmla="val 10152943"/>
              </a:avLst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solidFill>
                  <a:schemeClr val="tx1"/>
                </a:solidFill>
              </a:endParaRPr>
            </a:p>
          </p:txBody>
        </p:sp>
        <p:sp>
          <p:nvSpPr>
            <p:cNvPr id="66" name="Pie 65">
              <a:extLst>
                <a:ext uri="{FF2B5EF4-FFF2-40B4-BE49-F238E27FC236}">
                  <a16:creationId xmlns:a16="http://schemas.microsoft.com/office/drawing/2014/main" id="{77F49811-6843-7297-4307-57CC75159859}"/>
                </a:ext>
              </a:extLst>
            </p:cNvPr>
            <p:cNvSpPr/>
            <p:nvPr/>
          </p:nvSpPr>
          <p:spPr>
            <a:xfrm>
              <a:off x="8806148" y="1888327"/>
              <a:ext cx="1439280" cy="1439281"/>
            </a:xfrm>
            <a:prstGeom prst="pie">
              <a:avLst>
                <a:gd name="adj1" fmla="val 771311"/>
                <a:gd name="adj2" fmla="val 10152943"/>
              </a:avLst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solidFill>
                  <a:schemeClr val="tx1"/>
                </a:solidFill>
              </a:endParaRPr>
            </a:p>
          </p:txBody>
        </p:sp>
        <p:sp>
          <p:nvSpPr>
            <p:cNvPr id="67" name="Doughnut 66">
              <a:extLst>
                <a:ext uri="{FF2B5EF4-FFF2-40B4-BE49-F238E27FC236}">
                  <a16:creationId xmlns:a16="http://schemas.microsoft.com/office/drawing/2014/main" id="{BDD5E3EC-DF42-4027-1519-9A563556BF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74464" y="2118552"/>
              <a:ext cx="1103948" cy="1103949"/>
            </a:xfrm>
            <a:prstGeom prst="donut">
              <a:avLst>
                <a:gd name="adj" fmla="val 20735"/>
              </a:avLst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2E1995-C625-D50B-0E64-85698EB8C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654" y="2200120"/>
            <a:ext cx="4041860" cy="2547068"/>
          </a:xfrm>
          <a:prstGeom prst="rect">
            <a:avLst/>
          </a:prstGeom>
          <a:effectLst>
            <a:outerShdw blurRad="292100" dist="139700" dir="8100000" algn="tr" rotWithShape="0">
              <a:prstClr val="black">
                <a:alpha val="65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D540920-2C04-AE16-4E84-81551F060066}"/>
              </a:ext>
            </a:extLst>
          </p:cNvPr>
          <p:cNvGrpSpPr>
            <a:grpSpLocks noChangeAspect="1"/>
          </p:cNvGrpSpPr>
          <p:nvPr/>
        </p:nvGrpSpPr>
        <p:grpSpPr>
          <a:xfrm>
            <a:off x="1350108" y="2899203"/>
            <a:ext cx="4051094" cy="2239497"/>
            <a:chOff x="4016144" y="1651126"/>
            <a:chExt cx="3640393" cy="2012456"/>
          </a:xfrm>
          <a:effectLst>
            <a:outerShdw blurRad="292100" dist="139700" dir="8100000" algn="tr" rotWithShape="0">
              <a:prstClr val="black">
                <a:alpha val="65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5E923A-A5DD-352D-8827-0C3083EBA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16144" y="1651126"/>
              <a:ext cx="3640393" cy="201245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9A7E62-088E-4BC6-1B13-440085D7F7D2}"/>
                </a:ext>
              </a:extLst>
            </p:cNvPr>
            <p:cNvSpPr/>
            <p:nvPr/>
          </p:nvSpPr>
          <p:spPr>
            <a:xfrm>
              <a:off x="7089775" y="2037164"/>
              <a:ext cx="514350" cy="137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FA96CE2-2D84-4952-4533-70E1F5DFAB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2721"/>
          <a:stretch/>
        </p:blipFill>
        <p:spPr>
          <a:xfrm>
            <a:off x="1522066" y="4208092"/>
            <a:ext cx="4015000" cy="1629691"/>
          </a:xfrm>
          <a:prstGeom prst="rect">
            <a:avLst/>
          </a:prstGeom>
          <a:effectLst>
            <a:outerShdw blurRad="292100" dist="139700" dir="8100000" algn="tr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6877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B0EA4-0172-99B8-1810-50ABCB9FE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Spectral Operator Representations</a:t>
            </a:r>
            <a:br>
              <a:rPr lang="en-CH" dirty="0"/>
            </a:br>
            <a:r>
              <a:rPr lang="en-CH" sz="2400" dirty="0"/>
              <a:t>a unified approach</a:t>
            </a:r>
            <a:endParaRPr lang="en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12AF832-CEC1-B0A5-6778-B34CF962875D}"/>
                  </a:ext>
                </a:extLst>
              </p:cNvPr>
              <p:cNvSpPr txBox="1"/>
              <p:nvPr/>
            </p:nvSpPr>
            <p:spPr>
              <a:xfrm>
                <a:off x="6176802" y="2087053"/>
                <a:ext cx="385500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: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 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→{|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⟩}</m:t>
                      </m:r>
                    </m:oMath>
                  </m:oMathPara>
                </a14:m>
                <a:endParaRPr lang="en-CH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12AF832-CEC1-B0A5-6778-B34CF9628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802" y="2087053"/>
                <a:ext cx="3855004" cy="430887"/>
              </a:xfrm>
              <a:prstGeom prst="rect">
                <a:avLst/>
              </a:prstGeom>
              <a:blipFill>
                <a:blip r:embed="rId3"/>
                <a:stretch>
                  <a:fillRect t="-2857" b="-3142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02701BB-1D75-6A9E-D1EB-EA3A22BD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03BFBB-197A-E25D-0E9C-A629AC8CD7E4}"/>
              </a:ext>
            </a:extLst>
          </p:cNvPr>
          <p:cNvSpPr txBox="1"/>
          <p:nvPr/>
        </p:nvSpPr>
        <p:spPr>
          <a:xfrm>
            <a:off x="1201972" y="1629157"/>
            <a:ext cx="4035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b="1" dirty="0">
                <a:latin typeface="Jost Black" pitchFamily="2" charset="77"/>
                <a:ea typeface="Jost Black" pitchFamily="2" charset="77"/>
              </a:rPr>
              <a:t>Generate electronic structure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A0CF59-9484-C421-67D5-5C12D455EE02}"/>
              </a:ext>
            </a:extLst>
          </p:cNvPr>
          <p:cNvGrpSpPr/>
          <p:nvPr/>
        </p:nvGrpSpPr>
        <p:grpSpPr>
          <a:xfrm>
            <a:off x="1201971" y="4171262"/>
            <a:ext cx="9695543" cy="461665"/>
            <a:chOff x="1201971" y="4308676"/>
            <a:chExt cx="9695543" cy="461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34EFF87-8CCB-AC6D-869B-8BE300C0177A}"/>
                    </a:ext>
                  </a:extLst>
                </p:cNvPr>
                <p:cNvSpPr txBox="1"/>
                <p:nvPr/>
              </p:nvSpPr>
              <p:spPr>
                <a:xfrm>
                  <a:off x="5411594" y="4308676"/>
                  <a:ext cx="5485920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CH" sz="28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34EFF87-8CCB-AC6D-869B-8BE300C017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1594" y="4308676"/>
                  <a:ext cx="5485920" cy="430887"/>
                </a:xfrm>
                <a:prstGeom prst="rect">
                  <a:avLst/>
                </a:prstGeom>
                <a:blipFill>
                  <a:blip r:embed="rId4"/>
                  <a:stretch>
                    <a:fillRect t="-2857" b="-31429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7DE9B7-2663-65B1-32A4-069FE30BEC80}"/>
                </a:ext>
              </a:extLst>
            </p:cNvPr>
            <p:cNvSpPr txBox="1"/>
            <p:nvPr/>
          </p:nvSpPr>
          <p:spPr>
            <a:xfrm>
              <a:off x="1201971" y="4370231"/>
              <a:ext cx="37510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2000" b="1" dirty="0">
                  <a:latin typeface="Jost Black" pitchFamily="2" charset="77"/>
                  <a:ea typeface="Jost Black" pitchFamily="2" charset="77"/>
                </a:rPr>
                <a:t>Compute operator spectrum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35EDA72-9B83-86F7-0A76-94516ED5F0B6}"/>
              </a:ext>
            </a:extLst>
          </p:cNvPr>
          <p:cNvGrpSpPr/>
          <p:nvPr/>
        </p:nvGrpSpPr>
        <p:grpSpPr>
          <a:xfrm>
            <a:off x="1201974" y="5313654"/>
            <a:ext cx="9695540" cy="456836"/>
            <a:chOff x="1201972" y="5675178"/>
            <a:chExt cx="9695540" cy="4568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3C6FAE3-FD2B-066E-C7FE-F0E57ACA979B}"/>
                    </a:ext>
                  </a:extLst>
                </p:cNvPr>
                <p:cNvSpPr txBox="1"/>
                <p:nvPr/>
              </p:nvSpPr>
              <p:spPr>
                <a:xfrm>
                  <a:off x="5411592" y="5675178"/>
                  <a:ext cx="5485920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: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CH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3C6FAE3-FD2B-066E-C7FE-F0E57ACA97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1592" y="5675178"/>
                  <a:ext cx="5485920" cy="430887"/>
                </a:xfrm>
                <a:prstGeom prst="rect">
                  <a:avLst/>
                </a:prstGeom>
                <a:blipFill>
                  <a:blip r:embed="rId5"/>
                  <a:stretch>
                    <a:fillRect b="-22857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884C719-D61E-5DAE-AE83-EA4C659D14E1}"/>
                </a:ext>
              </a:extLst>
            </p:cNvPr>
            <p:cNvSpPr txBox="1"/>
            <p:nvPr/>
          </p:nvSpPr>
          <p:spPr>
            <a:xfrm>
              <a:off x="1201972" y="5731904"/>
              <a:ext cx="33395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2000" b="1" dirty="0">
                  <a:latin typeface="Jost Black" pitchFamily="2" charset="77"/>
                  <a:ea typeface="Jost Black" pitchFamily="2" charset="77"/>
                </a:rPr>
                <a:t>Map to ML features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D515A48-B62B-AE1D-E9BB-973EBF64D981}"/>
                  </a:ext>
                </a:extLst>
              </p:cNvPr>
              <p:cNvSpPr txBox="1"/>
              <p:nvPr/>
            </p:nvSpPr>
            <p:spPr>
              <a:xfrm>
                <a:off x="6058614" y="1619107"/>
                <a:ext cx="560556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: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 …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l-GR" sz="2800" b="0" i="0" smtClean="0"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…,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H" sz="28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D515A48-B62B-AE1D-E9BB-973EBF64D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614" y="1619107"/>
                <a:ext cx="5605564" cy="430887"/>
              </a:xfrm>
              <a:prstGeom prst="rect">
                <a:avLst/>
              </a:prstGeom>
              <a:blipFill>
                <a:blip r:embed="rId6"/>
                <a:stretch>
                  <a:fillRect t="-2857" b="-3142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27142028-0F8B-487B-B9D3-9F50779543DD}"/>
              </a:ext>
            </a:extLst>
          </p:cNvPr>
          <p:cNvGrpSpPr/>
          <p:nvPr/>
        </p:nvGrpSpPr>
        <p:grpSpPr>
          <a:xfrm>
            <a:off x="1201972" y="2869783"/>
            <a:ext cx="9695542" cy="527196"/>
            <a:chOff x="1201972" y="2869783"/>
            <a:chExt cx="9695542" cy="5271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59D3E3A-A1D8-C37E-1FD8-E5D3DD948AA8}"/>
                    </a:ext>
                  </a:extLst>
                </p:cNvPr>
                <p:cNvSpPr txBox="1"/>
                <p:nvPr/>
              </p:nvSpPr>
              <p:spPr>
                <a:xfrm>
                  <a:off x="5411594" y="2869783"/>
                  <a:ext cx="5485920" cy="49641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=⟨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|"/>
                            <m:endChr m:val="|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</m:e>
                        </m:d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CH" sz="28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59D3E3A-A1D8-C37E-1FD8-E5D3DD948A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1594" y="2869783"/>
                  <a:ext cx="5485920" cy="496418"/>
                </a:xfrm>
                <a:prstGeom prst="rect">
                  <a:avLst/>
                </a:prstGeom>
                <a:blipFill>
                  <a:blip r:embed="rId7"/>
                  <a:stretch>
                    <a:fillRect t="-15385" b="-25641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C4A4478-1216-1726-8BC7-4DB9D7684F87}"/>
                </a:ext>
              </a:extLst>
            </p:cNvPr>
            <p:cNvSpPr txBox="1"/>
            <p:nvPr/>
          </p:nvSpPr>
          <p:spPr>
            <a:xfrm>
              <a:off x="1201972" y="2996869"/>
              <a:ext cx="33395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2000" b="1" dirty="0">
                  <a:latin typeface="Jost Black" pitchFamily="2" charset="77"/>
                  <a:ea typeface="Jost Black" pitchFamily="2" charset="77"/>
                </a:rPr>
                <a:t>Apply operator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BA9D333-C096-013B-34A5-B97B254BD4B2}"/>
              </a:ext>
            </a:extLst>
          </p:cNvPr>
          <p:cNvSpPr txBox="1"/>
          <p:nvPr/>
        </p:nvSpPr>
        <p:spPr>
          <a:xfrm>
            <a:off x="1685730" y="3488618"/>
            <a:ext cx="4410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tx1">
                    <a:lumMod val="50000"/>
                    <a:lumOff val="50000"/>
                  </a:schemeClr>
                </a:solidFill>
                <a:latin typeface="Jost Medium" pitchFamily="2" charset="77"/>
                <a:ea typeface="Jost Medium" pitchFamily="2" charset="77"/>
              </a:rPr>
              <a:t>Overlap, kinetic energy, Hamiltonian,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78BB5-84E5-92F4-81EC-E50DB477B46F}"/>
              </a:ext>
            </a:extLst>
          </p:cNvPr>
          <p:cNvSpPr txBox="1"/>
          <p:nvPr/>
        </p:nvSpPr>
        <p:spPr>
          <a:xfrm>
            <a:off x="1685731" y="4687651"/>
            <a:ext cx="4410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tx1">
                    <a:lumMod val="50000"/>
                    <a:lumOff val="50000"/>
                  </a:schemeClr>
                </a:solidFill>
                <a:latin typeface="Jost Medium" pitchFamily="2" charset="77"/>
                <a:ea typeface="Jost Medium" pitchFamily="2" charset="77"/>
              </a:rPr>
              <a:t>Basis independence and physical mixing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FAE473-DB16-C450-686E-6EC4831A97B1}"/>
              </a:ext>
            </a:extLst>
          </p:cNvPr>
          <p:cNvSpPr txBox="1"/>
          <p:nvPr/>
        </p:nvSpPr>
        <p:spPr>
          <a:xfrm>
            <a:off x="1685731" y="5741121"/>
            <a:ext cx="4410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tx1">
                    <a:lumMod val="50000"/>
                    <a:lumOff val="50000"/>
                  </a:schemeClr>
                </a:solidFill>
                <a:latin typeface="Jost Medium" pitchFamily="2" charset="77"/>
                <a:ea typeface="Jost Medium" pitchFamily="2" charset="77"/>
              </a:rPr>
              <a:t>Define feature space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E92506-1197-180E-F06D-06D1BABE0247}"/>
              </a:ext>
            </a:extLst>
          </p:cNvPr>
          <p:cNvSpPr txBox="1"/>
          <p:nvPr/>
        </p:nvSpPr>
        <p:spPr>
          <a:xfrm>
            <a:off x="1665451" y="1975447"/>
            <a:ext cx="4410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tx1">
                    <a:lumMod val="50000"/>
                    <a:lumOff val="50000"/>
                  </a:schemeClr>
                </a:solidFill>
                <a:latin typeface="Jost Medium" pitchFamily="2" charset="77"/>
                <a:ea typeface="Jost Medium" pitchFamily="2" charset="77"/>
              </a:rPr>
              <a:t>Define theoretical framework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8FAAF1-F714-0E8C-714C-9C5FA1D4240E}"/>
              </a:ext>
            </a:extLst>
          </p:cNvPr>
          <p:cNvSpPr txBox="1"/>
          <p:nvPr/>
        </p:nvSpPr>
        <p:spPr>
          <a:xfrm>
            <a:off x="9331922" y="6175587"/>
            <a:ext cx="28600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100" dirty="0">
                <a:latin typeface="Jost Medium" pitchFamily="2" charset="77"/>
                <a:ea typeface="Jost Medium" pitchFamily="2" charset="77"/>
              </a:rPr>
              <a:t>A. </a:t>
            </a:r>
            <a:r>
              <a:rPr lang="en-CH" sz="1100">
                <a:latin typeface="Jost Medium" pitchFamily="2" charset="77"/>
                <a:ea typeface="Jost Medium" pitchFamily="2" charset="77"/>
              </a:rPr>
              <a:t>Zadoks et al., arXiv:2403.01514 (2024)</a:t>
            </a:r>
            <a:endParaRPr lang="en-CH" sz="1100" dirty="0">
              <a:latin typeface="Jost Medium" pitchFamily="2" charset="77"/>
              <a:ea typeface="Jos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2071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EA0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1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3988B-29C4-CCF9-3C82-34CCE7E14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Properties of SOREPs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449D8-634D-64BB-1A56-8240DF421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91AC42-B085-C255-77BC-C246B34DAD60}"/>
              </a:ext>
            </a:extLst>
          </p:cNvPr>
          <p:cNvGrpSpPr/>
          <p:nvPr/>
        </p:nvGrpSpPr>
        <p:grpSpPr>
          <a:xfrm>
            <a:off x="600562" y="1772163"/>
            <a:ext cx="2935894" cy="1803201"/>
            <a:chOff x="623174" y="1624648"/>
            <a:chExt cx="2935894" cy="18032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5D53D10-5FCF-8414-A111-80C5611117A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3174" y="1624648"/>
              <a:ext cx="1352713" cy="1353600"/>
              <a:chOff x="1208814" y="2665477"/>
              <a:chExt cx="3014923" cy="3016901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D690B6-C709-292F-DCB8-B825EA73A7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09464" y="3927161"/>
                <a:ext cx="613626" cy="61362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effectLst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9775751-B240-58A1-552A-F476F7B39E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5233" y="3049294"/>
                <a:ext cx="403895" cy="403895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1703CC-471E-EDC9-2D5F-3E768D9F9E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7108" y="3049294"/>
                <a:ext cx="403895" cy="403895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64896CF-F074-0385-B804-A5D52D11632B}"/>
                  </a:ext>
                </a:extLst>
              </p:cNvPr>
              <p:cNvCxnSpPr>
                <a:stCxn id="19" idx="5"/>
                <a:endCxn id="18" idx="1"/>
              </p:cNvCxnSpPr>
              <p:nvPr/>
            </p:nvCxnSpPr>
            <p:spPr>
              <a:xfrm>
                <a:off x="1649979" y="3394040"/>
                <a:ext cx="849349" cy="622984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0C5AF33-278D-7EFE-B578-134E678A0E19}"/>
                  </a:ext>
                </a:extLst>
              </p:cNvPr>
              <p:cNvCxnSpPr>
                <a:cxnSpLocks/>
                <a:stCxn id="18" idx="7"/>
                <a:endCxn id="20" idx="3"/>
              </p:cNvCxnSpPr>
              <p:nvPr/>
            </p:nvCxnSpPr>
            <p:spPr>
              <a:xfrm flipV="1">
                <a:off x="2933227" y="3394040"/>
                <a:ext cx="813030" cy="622984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5C7A3D9-61F1-1D76-C421-1F74FBE6A54A}"/>
                  </a:ext>
                </a:extLst>
              </p:cNvPr>
              <p:cNvGrpSpPr/>
              <p:nvPr/>
            </p:nvGrpSpPr>
            <p:grpSpPr>
              <a:xfrm>
                <a:off x="1208814" y="2665477"/>
                <a:ext cx="3014923" cy="3016901"/>
                <a:chOff x="1208814" y="2665477"/>
                <a:chExt cx="3014923" cy="3016901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1A17C037-9DC1-058B-F09D-12107432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8814" y="4208229"/>
                  <a:ext cx="3014923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02CBA20-9C31-54D4-0ABA-149628C31A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16276" y="2665477"/>
                  <a:ext cx="0" cy="301690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96055E4-C194-B653-7F2A-695C7C8CD16E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059651" y="1624648"/>
              <a:ext cx="1352713" cy="1353600"/>
              <a:chOff x="1178560" y="2665477"/>
              <a:chExt cx="3014923" cy="3016901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0FCCA28-EF43-ED7D-9C97-C144E591C3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09464" y="3927161"/>
                <a:ext cx="613626" cy="61362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effectLst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5CAC056-BB34-4E6C-4B71-FCFD2495F6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5233" y="3049294"/>
                <a:ext cx="403895" cy="403895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DE921C6-8540-B1C3-AD56-395A46B904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7108" y="3049294"/>
                <a:ext cx="403895" cy="403895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2DF0946-C497-426B-58C4-AF9283538BCB}"/>
                  </a:ext>
                </a:extLst>
              </p:cNvPr>
              <p:cNvCxnSpPr>
                <a:stCxn id="11" idx="5"/>
                <a:endCxn id="10" idx="1"/>
              </p:cNvCxnSpPr>
              <p:nvPr/>
            </p:nvCxnSpPr>
            <p:spPr>
              <a:xfrm>
                <a:off x="1649979" y="3394040"/>
                <a:ext cx="849349" cy="622984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23ED14F-74FA-E869-281A-FF77285A46F3}"/>
                  </a:ext>
                </a:extLst>
              </p:cNvPr>
              <p:cNvCxnSpPr>
                <a:cxnSpLocks/>
                <a:stCxn id="10" idx="7"/>
                <a:endCxn id="12" idx="3"/>
              </p:cNvCxnSpPr>
              <p:nvPr/>
            </p:nvCxnSpPr>
            <p:spPr>
              <a:xfrm flipV="1">
                <a:off x="2933227" y="3394040"/>
                <a:ext cx="813030" cy="622984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C795E53-2432-6553-D725-E2C8E131CA57}"/>
                  </a:ext>
                </a:extLst>
              </p:cNvPr>
              <p:cNvGrpSpPr/>
              <p:nvPr/>
            </p:nvGrpSpPr>
            <p:grpSpPr>
              <a:xfrm>
                <a:off x="1178560" y="2665477"/>
                <a:ext cx="3014923" cy="3016901"/>
                <a:chOff x="1178560" y="2665477"/>
                <a:chExt cx="3014923" cy="3016901"/>
              </a:xfrm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9BC64C3E-E918-6A07-2C87-AF77A6367E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78560" y="4234123"/>
                  <a:ext cx="3014923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549FB495-9CB5-0150-4B1B-061F7132D3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16276" y="2665477"/>
                  <a:ext cx="0" cy="301690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56365F-966D-311F-6849-F7C5AE2628DD}"/>
                </a:ext>
              </a:extLst>
            </p:cNvPr>
            <p:cNvSpPr txBox="1"/>
            <p:nvPr/>
          </p:nvSpPr>
          <p:spPr>
            <a:xfrm>
              <a:off x="623174" y="3058517"/>
              <a:ext cx="29358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/>
                <a:t>Rotation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BAC5FDC-BAFB-22D3-587F-B59C14EF9D5D}"/>
              </a:ext>
            </a:extLst>
          </p:cNvPr>
          <p:cNvGrpSpPr/>
          <p:nvPr/>
        </p:nvGrpSpPr>
        <p:grpSpPr>
          <a:xfrm>
            <a:off x="3834814" y="1781423"/>
            <a:ext cx="3099524" cy="1799452"/>
            <a:chOff x="6286070" y="1624648"/>
            <a:chExt cx="3099524" cy="179945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E4EE8BB-5E77-0CFC-71E8-B33B85314BD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86070" y="1624648"/>
              <a:ext cx="1352713" cy="1353600"/>
              <a:chOff x="1208814" y="2665477"/>
              <a:chExt cx="3014923" cy="3016901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588D4D2-F2DC-DFAB-BAC4-BA7F1DF4BA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09464" y="3927161"/>
                <a:ext cx="613626" cy="61362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effectLst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522924F1-9342-9568-8207-1FB694A2A9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5233" y="3049294"/>
                <a:ext cx="403895" cy="403895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02E7C1C3-1737-7003-58E0-D10DD326CC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7108" y="3049294"/>
                <a:ext cx="403895" cy="403895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B89FF74-C881-FFD6-86F2-4C733DCA7A62}"/>
                  </a:ext>
                </a:extLst>
              </p:cNvPr>
              <p:cNvCxnSpPr>
                <a:stCxn id="39" idx="5"/>
                <a:endCxn id="38" idx="1"/>
              </p:cNvCxnSpPr>
              <p:nvPr/>
            </p:nvCxnSpPr>
            <p:spPr>
              <a:xfrm>
                <a:off x="1649979" y="3394040"/>
                <a:ext cx="849349" cy="622984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231F023-AAED-E157-8E9B-81FE4E90F4AA}"/>
                  </a:ext>
                </a:extLst>
              </p:cNvPr>
              <p:cNvCxnSpPr>
                <a:cxnSpLocks/>
                <a:stCxn id="38" idx="7"/>
                <a:endCxn id="40" idx="3"/>
              </p:cNvCxnSpPr>
              <p:nvPr/>
            </p:nvCxnSpPr>
            <p:spPr>
              <a:xfrm flipV="1">
                <a:off x="2933227" y="3394040"/>
                <a:ext cx="813030" cy="622984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9EBC5BDD-A00B-B4C6-5BD5-0395D156BD2F}"/>
                  </a:ext>
                </a:extLst>
              </p:cNvPr>
              <p:cNvGrpSpPr/>
              <p:nvPr/>
            </p:nvGrpSpPr>
            <p:grpSpPr>
              <a:xfrm>
                <a:off x="1208814" y="2665477"/>
                <a:ext cx="3014923" cy="3016901"/>
                <a:chOff x="1208814" y="2665477"/>
                <a:chExt cx="3014923" cy="3016901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2CF53CA9-99A8-BB6F-372F-1010E0F81E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8814" y="4208229"/>
                  <a:ext cx="3014923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9D0A2D86-9AAC-3F5E-9F98-EAD9213082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16276" y="2665477"/>
                  <a:ext cx="0" cy="301690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88F02F-D04C-DCAD-4B7E-8FD3352340E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79985" y="1624648"/>
              <a:ext cx="1605609" cy="1353600"/>
              <a:chOff x="1208812" y="2665477"/>
              <a:chExt cx="3578577" cy="3016901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483D087-F217-A183-1A34-7C3BDB7BC4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5851" y="3927162"/>
                <a:ext cx="613626" cy="61362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effectLst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24E678E-7106-1847-D311-E350A6FDDA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01617" y="3049294"/>
                <a:ext cx="403896" cy="403896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C85EEE9-91C7-80C4-2F85-187BBB4B66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83493" y="3049294"/>
                <a:ext cx="403896" cy="403896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AC17617-08EA-55AA-C35F-2260967F48A0}"/>
                  </a:ext>
                </a:extLst>
              </p:cNvPr>
              <p:cNvCxnSpPr>
                <a:stCxn id="31" idx="5"/>
                <a:endCxn id="30" idx="1"/>
              </p:cNvCxnSpPr>
              <p:nvPr/>
            </p:nvCxnSpPr>
            <p:spPr>
              <a:xfrm>
                <a:off x="2346363" y="3394040"/>
                <a:ext cx="849350" cy="622985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A8BD8C7-2FD3-83F4-BDD6-2EA50B7F8425}"/>
                  </a:ext>
                </a:extLst>
              </p:cNvPr>
              <p:cNvCxnSpPr>
                <a:cxnSpLocks/>
                <a:stCxn id="30" idx="7"/>
                <a:endCxn id="32" idx="3"/>
              </p:cNvCxnSpPr>
              <p:nvPr/>
            </p:nvCxnSpPr>
            <p:spPr>
              <a:xfrm flipV="1">
                <a:off x="3629613" y="3394040"/>
                <a:ext cx="813030" cy="622985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69B483B4-7A66-A313-DD6D-BD1053BA0875}"/>
                  </a:ext>
                </a:extLst>
              </p:cNvPr>
              <p:cNvGrpSpPr/>
              <p:nvPr/>
            </p:nvGrpSpPr>
            <p:grpSpPr>
              <a:xfrm>
                <a:off x="1208812" y="2665477"/>
                <a:ext cx="3014923" cy="3016901"/>
                <a:chOff x="1208812" y="2665477"/>
                <a:chExt cx="3014923" cy="3016901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8EC47C64-61CA-564F-0659-757BA3F11D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8812" y="4208229"/>
                  <a:ext cx="3014923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6598BAF1-02D0-6BB4-39FB-956EF9CDB3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16277" y="2665477"/>
                  <a:ext cx="0" cy="301690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188A092-F9B8-6B24-A92C-A95DDC24DA0F}"/>
                </a:ext>
              </a:extLst>
            </p:cNvPr>
            <p:cNvSpPr txBox="1"/>
            <p:nvPr/>
          </p:nvSpPr>
          <p:spPr>
            <a:xfrm>
              <a:off x="6337802" y="3054768"/>
              <a:ext cx="29358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/>
                <a:t>Translation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B610B14-9DDB-518B-243A-6C946AE87805}"/>
              </a:ext>
            </a:extLst>
          </p:cNvPr>
          <p:cNvGrpSpPr/>
          <p:nvPr/>
        </p:nvGrpSpPr>
        <p:grpSpPr>
          <a:xfrm>
            <a:off x="7160685" y="1772174"/>
            <a:ext cx="4176987" cy="1771592"/>
            <a:chOff x="630266" y="3917583"/>
            <a:chExt cx="4176987" cy="177159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3AFCB14-90F5-CEE2-5F6D-F1336C9187F5}"/>
                </a:ext>
              </a:extLst>
            </p:cNvPr>
            <p:cNvGrpSpPr/>
            <p:nvPr/>
          </p:nvGrpSpPr>
          <p:grpSpPr>
            <a:xfrm>
              <a:off x="630266" y="3917583"/>
              <a:ext cx="1352713" cy="1353600"/>
              <a:chOff x="1299530" y="3798888"/>
              <a:chExt cx="1352713" cy="1353600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38136905-FB83-9FB9-5E32-B40C55931E9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299530" y="3798888"/>
                <a:ext cx="1352713" cy="1353600"/>
                <a:chOff x="1208814" y="2665477"/>
                <a:chExt cx="3014923" cy="3016901"/>
              </a:xfrm>
            </p:grpSpPr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264A9EE2-7072-D6BB-283F-0747AEA3E0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09464" y="3927161"/>
                  <a:ext cx="613626" cy="613626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effectLst/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EF954C72-D614-0650-C879-B6514DB565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05233" y="3049294"/>
                  <a:ext cx="403895" cy="403895"/>
                </a:xfrm>
                <a:prstGeom prst="ellipse">
                  <a:avLst/>
                </a:prstGeom>
                <a:solidFill>
                  <a:srgbClr val="C00000"/>
                </a:solidFill>
                <a:effectLst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3A5E5072-51A9-FF99-B40B-DA4D9DEE00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7108" y="3049294"/>
                  <a:ext cx="403895" cy="403895"/>
                </a:xfrm>
                <a:prstGeom prst="ellipse">
                  <a:avLst/>
                </a:prstGeom>
                <a:solidFill>
                  <a:srgbClr val="C00000"/>
                </a:solidFill>
                <a:effectLst/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9A41B4D3-DE3F-A8AB-93F9-9EE392248273}"/>
                    </a:ext>
                  </a:extLst>
                </p:cNvPr>
                <p:cNvCxnSpPr>
                  <a:stCxn id="57" idx="5"/>
                  <a:endCxn id="56" idx="1"/>
                </p:cNvCxnSpPr>
                <p:nvPr/>
              </p:nvCxnSpPr>
              <p:spPr>
                <a:xfrm>
                  <a:off x="1649979" y="3394040"/>
                  <a:ext cx="849349" cy="622984"/>
                </a:xfrm>
                <a:prstGeom prst="line">
                  <a:avLst/>
                </a:prstGeom>
                <a:ln w="9525" cap="flat" cmpd="sng" algn="ctr">
                  <a:solidFill>
                    <a:schemeClr val="dk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AC7B25F6-0751-ED9E-D5D3-CA612D5E8903}"/>
                    </a:ext>
                  </a:extLst>
                </p:cNvPr>
                <p:cNvCxnSpPr>
                  <a:cxnSpLocks/>
                  <a:stCxn id="56" idx="7"/>
                  <a:endCxn id="58" idx="3"/>
                </p:cNvCxnSpPr>
                <p:nvPr/>
              </p:nvCxnSpPr>
              <p:spPr>
                <a:xfrm flipV="1">
                  <a:off x="2933227" y="3394040"/>
                  <a:ext cx="813030" cy="622984"/>
                </a:xfrm>
                <a:prstGeom prst="line">
                  <a:avLst/>
                </a:prstGeom>
                <a:ln w="9525" cap="flat" cmpd="sng" algn="ctr">
                  <a:solidFill>
                    <a:schemeClr val="dk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24F3DCBE-67E4-07A6-5E61-9953969F92A5}"/>
                    </a:ext>
                  </a:extLst>
                </p:cNvPr>
                <p:cNvGrpSpPr/>
                <p:nvPr/>
              </p:nvGrpSpPr>
              <p:grpSpPr>
                <a:xfrm>
                  <a:off x="1208814" y="2665477"/>
                  <a:ext cx="3014923" cy="3016901"/>
                  <a:chOff x="1208814" y="2665477"/>
                  <a:chExt cx="3014923" cy="3016901"/>
                </a:xfrm>
              </p:grpSpPr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A54AA98F-07B5-A981-8AAD-41D4392DC6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208814" y="4208229"/>
                    <a:ext cx="3014923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A75CE86B-2385-8649-8B6C-14600C7A57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16276" y="2665477"/>
                    <a:ext cx="0" cy="301690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55" name="Curved Connector 54">
                <a:extLst>
                  <a:ext uri="{FF2B5EF4-FFF2-40B4-BE49-F238E27FC236}">
                    <a16:creationId xmlns:a16="http://schemas.microsoft.com/office/drawing/2014/main" id="{9FF4E2A9-0B2B-274C-DA24-EF698235D890}"/>
                  </a:ext>
                </a:extLst>
              </p:cNvPr>
              <p:cNvCxnSpPr>
                <a:cxnSpLocks/>
                <a:stCxn id="57" idx="0"/>
                <a:endCxn id="58" idx="0"/>
              </p:cNvCxnSpPr>
              <p:nvPr/>
            </p:nvCxnSpPr>
            <p:spPr>
              <a:xfrm rot="5400000" flipH="1" flipV="1">
                <a:off x="1967740" y="3436756"/>
                <a:ext cx="12700" cy="1068681"/>
              </a:xfrm>
              <a:prstGeom prst="curvedConnector3">
                <a:avLst>
                  <a:gd name="adj1" fmla="val 3000000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8EA2297-50A3-B558-555E-99F430DF3407}"/>
                </a:ext>
              </a:extLst>
            </p:cNvPr>
            <p:cNvGrpSpPr/>
            <p:nvPr/>
          </p:nvGrpSpPr>
          <p:grpSpPr>
            <a:xfrm>
              <a:off x="2418563" y="3926176"/>
              <a:ext cx="2388690" cy="1345007"/>
              <a:chOff x="2411471" y="3789767"/>
              <a:chExt cx="2388690" cy="1345007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A6773F5-FC10-A5EB-CF11-1D41B73F2BCA}"/>
                  </a:ext>
                </a:extLst>
              </p:cNvPr>
              <p:cNvSpPr txBox="1"/>
              <p:nvPr/>
            </p:nvSpPr>
            <p:spPr>
              <a:xfrm>
                <a:off x="2411471" y="3789767"/>
                <a:ext cx="2388690" cy="123110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r>
                  <a:rPr lang="en-GB" sz="900" u="sng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scadia Code SemiLight" panose="020B0609020000020004" pitchFamily="34" charset="0"/>
                    <a:ea typeface="Cascadia Code SemiLight" panose="020B0609020000020004" pitchFamily="34" charset="0"/>
                    <a:cs typeface="Cascadia Code SemiLight" panose="020B0609020000020004" pitchFamily="34" charset="0"/>
                  </a:rPr>
                  <a:t>H</a:t>
                </a:r>
                <a:r>
                  <a:rPr lang="en-CH" sz="900" u="sng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scadia Code SemiLight" panose="020B0609020000020004" pitchFamily="34" charset="0"/>
                    <a:ea typeface="Cascadia Code SemiLight" panose="020B0609020000020004" pitchFamily="34" charset="0"/>
                    <a:cs typeface="Cascadia Code SemiLight" panose="020B0609020000020004" pitchFamily="34" charset="0"/>
                  </a:rPr>
                  <a:t>2O.xyz</a:t>
                </a:r>
              </a:p>
              <a:p>
                <a:r>
                  <a:rPr lang="en-CH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scadia Code SemiLight" panose="020B0609020000020004" pitchFamily="34" charset="0"/>
                    <a:ea typeface="Cascadia Code SemiLight" panose="020B0609020000020004" pitchFamily="34" charset="0"/>
                    <a:cs typeface="Cascadia Code SemiLight" panose="020B0609020000020004" pitchFamily="34" charset="0"/>
                  </a:rPr>
                  <a:t>3</a:t>
                </a:r>
              </a:p>
              <a:p>
                <a:endParaRPr lang="en-CH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endParaRPr>
              </a:p>
              <a:p>
                <a:r>
                  <a:rPr lang="en-CH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scadia Code SemiLight" panose="020B0609020000020004" pitchFamily="34" charset="0"/>
                    <a:ea typeface="Cascadia Code SemiLight" panose="020B0609020000020004" pitchFamily="34" charset="0"/>
                    <a:cs typeface="Cascadia Code SemiLight" panose="020B0609020000020004" pitchFamily="34" charset="0"/>
                  </a:rPr>
                  <a:t>O</a:t>
                </a:r>
                <a:r>
                  <a:rPr lang="en-CH" sz="1400" dirty="0">
                    <a:latin typeface="Cascadia Code SemiLight" panose="020B0609020000020004" pitchFamily="34" charset="0"/>
                    <a:ea typeface="Cascadia Code SemiLight" panose="020B0609020000020004" pitchFamily="34" charset="0"/>
                    <a:cs typeface="Cascadia Code SemiLight" panose="020B0609020000020004" pitchFamily="34" charset="0"/>
                  </a:rPr>
                  <a:t>  0.00  0.00  0.00</a:t>
                </a:r>
              </a:p>
              <a:p>
                <a:r>
                  <a:rPr lang="en-CH" sz="1400" dirty="0">
                    <a:solidFill>
                      <a:srgbClr val="C00000"/>
                    </a:solidFill>
                    <a:latin typeface="Cascadia Code SemiLight" panose="020B0609020000020004" pitchFamily="34" charset="0"/>
                    <a:ea typeface="Cascadia Code SemiLight" panose="020B0609020000020004" pitchFamily="34" charset="0"/>
                    <a:cs typeface="Cascadia Code SemiLight" panose="020B0609020000020004" pitchFamily="34" charset="0"/>
                  </a:rPr>
                  <a:t>H</a:t>
                </a:r>
                <a:r>
                  <a:rPr lang="en-CH" sz="1400" dirty="0">
                    <a:latin typeface="Cascadia Code SemiLight" panose="020B0609020000020004" pitchFamily="34" charset="0"/>
                    <a:ea typeface="Cascadia Code SemiLight" panose="020B0609020000020004" pitchFamily="34" charset="0"/>
                    <a:cs typeface="Cascadia Code SemiLight" panose="020B0609020000020004" pitchFamily="34" charset="0"/>
                  </a:rPr>
                  <a:t> -0.76  0.59  0.00</a:t>
                </a:r>
              </a:p>
              <a:p>
                <a:r>
                  <a:rPr lang="en-CH" sz="1400" dirty="0">
                    <a:solidFill>
                      <a:srgbClr val="C00000"/>
                    </a:solidFill>
                    <a:latin typeface="Cascadia Code SemiLight" panose="020B0609020000020004" pitchFamily="34" charset="0"/>
                    <a:ea typeface="Cascadia Code SemiLight" panose="020B0609020000020004" pitchFamily="34" charset="0"/>
                    <a:cs typeface="Cascadia Code SemiLight" panose="020B0609020000020004" pitchFamily="34" charset="0"/>
                  </a:rPr>
                  <a:t>H</a:t>
                </a:r>
                <a:r>
                  <a:rPr lang="en-CH" sz="1400" dirty="0">
                    <a:latin typeface="Cascadia Code SemiLight" panose="020B0609020000020004" pitchFamily="34" charset="0"/>
                    <a:ea typeface="Cascadia Code SemiLight" panose="020B0609020000020004" pitchFamily="34" charset="0"/>
                    <a:cs typeface="Cascadia Code SemiLight" panose="020B0609020000020004" pitchFamily="34" charset="0"/>
                  </a:rPr>
                  <a:t>  0.76  0.59  0.00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1155DC7-8FBD-A43C-E373-989EEB82A54E}"/>
                  </a:ext>
                </a:extLst>
              </p:cNvPr>
              <p:cNvSpPr txBox="1"/>
              <p:nvPr/>
            </p:nvSpPr>
            <p:spPr>
              <a:xfrm>
                <a:off x="2411471" y="4543778"/>
                <a:ext cx="238869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endParaRPr lang="en-CH" sz="1400" dirty="0"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23C85E0-D948-248E-E76B-05088505CBD1}"/>
                  </a:ext>
                </a:extLst>
              </p:cNvPr>
              <p:cNvSpPr txBox="1"/>
              <p:nvPr/>
            </p:nvSpPr>
            <p:spPr>
              <a:xfrm>
                <a:off x="2411471" y="4826997"/>
                <a:ext cx="238869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endParaRPr lang="en-CH" sz="1400" dirty="0"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endParaRPr>
              </a:p>
            </p:txBody>
          </p:sp>
        </p:grpSp>
        <p:cxnSp>
          <p:nvCxnSpPr>
            <p:cNvPr id="49" name="Curved Connector 48">
              <a:extLst>
                <a:ext uri="{FF2B5EF4-FFF2-40B4-BE49-F238E27FC236}">
                  <a16:creationId xmlns:a16="http://schemas.microsoft.com/office/drawing/2014/main" id="{4D8482B4-5C1D-AACD-82BD-9E065231F5F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349983" y="4758983"/>
              <a:ext cx="12700" cy="283219"/>
            </a:xfrm>
            <a:prstGeom prst="curvedConnector3">
              <a:avLst>
                <a:gd name="adj1" fmla="val 220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992D0B3-F1C4-B756-394A-2C0BB958161A}"/>
                </a:ext>
              </a:extLst>
            </p:cNvPr>
            <p:cNvSpPr txBox="1"/>
            <p:nvPr/>
          </p:nvSpPr>
          <p:spPr>
            <a:xfrm>
              <a:off x="630266" y="5319843"/>
              <a:ext cx="29358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/>
                <a:t>Permutation</a:t>
              </a: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8821FE6F-E15F-DB7C-A685-CB25EA73568F}"/>
              </a:ext>
            </a:extLst>
          </p:cNvPr>
          <p:cNvSpPr/>
          <p:nvPr/>
        </p:nvSpPr>
        <p:spPr>
          <a:xfrm>
            <a:off x="384407" y="1468935"/>
            <a:ext cx="12241299" cy="210368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D472555-E633-6024-99BD-A367D693441C}"/>
                  </a:ext>
                </a:extLst>
              </p:cNvPr>
              <p:cNvSpPr txBox="1"/>
              <p:nvPr/>
            </p:nvSpPr>
            <p:spPr>
              <a:xfrm>
                <a:off x="11592711" y="2078955"/>
                <a:ext cx="4023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CH" sz="3200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D472555-E633-6024-99BD-A367D6934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2711" y="2078955"/>
                <a:ext cx="402353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>
            <a:extLst>
              <a:ext uri="{FF2B5EF4-FFF2-40B4-BE49-F238E27FC236}">
                <a16:creationId xmlns:a16="http://schemas.microsoft.com/office/drawing/2014/main" id="{0ED1F008-5F6B-8C3D-5F86-8818490AC2F5}"/>
              </a:ext>
            </a:extLst>
          </p:cNvPr>
          <p:cNvSpPr txBox="1"/>
          <p:nvPr/>
        </p:nvSpPr>
        <p:spPr>
          <a:xfrm rot="16200000">
            <a:off x="-748410" y="2454876"/>
            <a:ext cx="186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Symmetries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FA94E72-1541-EE96-427F-23300A706D36}"/>
              </a:ext>
            </a:extLst>
          </p:cNvPr>
          <p:cNvGrpSpPr/>
          <p:nvPr/>
        </p:nvGrpSpPr>
        <p:grpSpPr>
          <a:xfrm>
            <a:off x="489629" y="4003969"/>
            <a:ext cx="3691442" cy="1985117"/>
            <a:chOff x="6112630" y="3926176"/>
            <a:chExt cx="3691442" cy="1985117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E12D225-41A0-7A38-02B9-12DD8AF19ED5}"/>
                </a:ext>
              </a:extLst>
            </p:cNvPr>
            <p:cNvSpPr txBox="1"/>
            <p:nvPr/>
          </p:nvSpPr>
          <p:spPr>
            <a:xfrm>
              <a:off x="6226153" y="3926176"/>
              <a:ext cx="2384447" cy="12311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GB" sz="9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rPr>
                <a:t>H</a:t>
              </a:r>
              <a:r>
                <a:rPr lang="en-CH" sz="9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rPr>
                <a:t>2O.xyz</a:t>
              </a:r>
            </a:p>
            <a:p>
              <a:r>
                <a:rPr lang="en-CH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rPr>
                <a:t>3</a:t>
              </a:r>
            </a:p>
            <a:p>
              <a:endParaRPr lang="en-CH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Cascadia Code SemiLight" panose="020B0609020000020004" pitchFamily="34" charset="0"/>
                <a:ea typeface="Cascadia Code SemiLight" panose="020B0609020000020004" pitchFamily="34" charset="0"/>
                <a:cs typeface="Cascadia Code SemiLight" panose="020B0609020000020004" pitchFamily="34" charset="0"/>
              </a:endParaRPr>
            </a:p>
            <a:p>
              <a:r>
                <a:rPr lang="en-CH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rPr>
                <a:t>O</a:t>
              </a:r>
              <a:r>
                <a:rPr lang="en-CH" sz="1400" dirty="0"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rPr>
                <a:t>  0.00  0.00  0.00</a:t>
              </a:r>
            </a:p>
            <a:p>
              <a:r>
                <a:rPr lang="en-CH" sz="1400" dirty="0">
                  <a:solidFill>
                    <a:srgbClr val="C00000"/>
                  </a:solidFill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rPr>
                <a:t>H</a:t>
              </a:r>
              <a:r>
                <a:rPr lang="en-CH" sz="1400" dirty="0"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rPr>
                <a:t> -0.76  0.59  0.00</a:t>
              </a:r>
            </a:p>
            <a:p>
              <a:r>
                <a:rPr lang="en-CH" sz="1400" dirty="0">
                  <a:solidFill>
                    <a:srgbClr val="C00000"/>
                  </a:solidFill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rPr>
                <a:t>H</a:t>
              </a:r>
              <a:r>
                <a:rPr lang="en-CH" sz="1400" dirty="0">
                  <a:latin typeface="Cascadia Code SemiLight" panose="020B0609020000020004" pitchFamily="34" charset="0"/>
                  <a:ea typeface="Cascadia Code SemiLight" panose="020B0609020000020004" pitchFamily="34" charset="0"/>
                  <a:cs typeface="Cascadia Code SemiLight" panose="020B0609020000020004" pitchFamily="34" charset="0"/>
                </a:rPr>
                <a:t>  0.76  0.59  0.00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C9BF0E5D-C05C-711E-80CD-20602E3B54C8}"/>
                    </a:ext>
                  </a:extLst>
                </p:cNvPr>
                <p:cNvSpPr txBox="1"/>
                <p:nvPr/>
              </p:nvSpPr>
              <p:spPr>
                <a:xfrm>
                  <a:off x="8527815" y="4390803"/>
                  <a:ext cx="127625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𝒪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CH" dirty="0"/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0BAED1A6-433C-A7D1-22F8-7CD8593521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7815" y="4390803"/>
                  <a:ext cx="1276257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34783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ADF1830-42BC-C850-C28D-251D75D406C1}"/>
                </a:ext>
              </a:extLst>
            </p:cNvPr>
            <p:cNvSpPr txBox="1"/>
            <p:nvPr/>
          </p:nvSpPr>
          <p:spPr>
            <a:xfrm>
              <a:off x="6112630" y="5541961"/>
              <a:ext cx="29358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/>
                <a:t>Dimensionality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E99AC09D-16CF-9131-0F35-C4C7361092FE}"/>
              </a:ext>
            </a:extLst>
          </p:cNvPr>
          <p:cNvSpPr txBox="1"/>
          <p:nvPr/>
        </p:nvSpPr>
        <p:spPr>
          <a:xfrm rot="16200000">
            <a:off x="-744533" y="4871344"/>
            <a:ext cx="186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Practicalities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D7FFB7E-7369-B810-2EE8-2B7D3B606F7E}"/>
              </a:ext>
            </a:extLst>
          </p:cNvPr>
          <p:cNvSpPr/>
          <p:nvPr/>
        </p:nvSpPr>
        <p:spPr>
          <a:xfrm>
            <a:off x="384407" y="3889034"/>
            <a:ext cx="12241299" cy="210368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AFBAA685-04A8-55E2-B5EC-8E86D0DC94D2}"/>
              </a:ext>
            </a:extLst>
          </p:cNvPr>
          <p:cNvGrpSpPr/>
          <p:nvPr/>
        </p:nvGrpSpPr>
        <p:grpSpPr>
          <a:xfrm>
            <a:off x="4300132" y="4122933"/>
            <a:ext cx="2935894" cy="1853270"/>
            <a:chOff x="4300132" y="4122933"/>
            <a:chExt cx="2935894" cy="18532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8EE6E122-FD2E-C8CB-5F3D-531C0404DDFF}"/>
                    </a:ext>
                  </a:extLst>
                </p:cNvPr>
                <p:cNvSpPr txBox="1"/>
                <p:nvPr/>
              </p:nvSpPr>
              <p:spPr>
                <a:xfrm>
                  <a:off x="4361579" y="4408147"/>
                  <a:ext cx="445058" cy="7022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CH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H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CH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den>
                        </m:f>
                      </m:oMath>
                    </m:oMathPara>
                  </a14:m>
                  <a:endParaRPr lang="en-CH" sz="2400" dirty="0"/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8EE6E122-FD2E-C8CB-5F3D-531C0404DD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1579" y="4408147"/>
                  <a:ext cx="445058" cy="702244"/>
                </a:xfrm>
                <a:prstGeom prst="rect">
                  <a:avLst/>
                </a:prstGeom>
                <a:blipFill>
                  <a:blip r:embed="rId5"/>
                  <a:stretch>
                    <a:fillRect l="-16667" t="-1786" r="-13889" b="-14286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5560B89-A17B-A218-E2CB-1A2E2F381F52}"/>
                </a:ext>
              </a:extLst>
            </p:cNvPr>
            <p:cNvGrpSpPr/>
            <p:nvPr/>
          </p:nvGrpSpPr>
          <p:grpSpPr>
            <a:xfrm>
              <a:off x="4961315" y="4122933"/>
              <a:ext cx="1352713" cy="1353600"/>
              <a:chOff x="5460772" y="4256054"/>
              <a:chExt cx="1352713" cy="1353600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EEE647C9-B57F-64C1-C2E9-0A59DE6111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9471" y="4822137"/>
                <a:ext cx="275317" cy="27531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effectLst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FD8E642-835E-71C0-FCEB-C1EE00521A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04033" y="4428262"/>
                <a:ext cx="181217" cy="181217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F68ABA14-DE7E-0721-5C27-7501E01A1E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72714" y="4428262"/>
                <a:ext cx="181217" cy="181217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ACAFC3EB-AA1D-F9F8-A115-1FA8F05BB677}"/>
                  </a:ext>
                </a:extLst>
              </p:cNvPr>
              <p:cNvCxnSpPr>
                <a:stCxn id="82" idx="5"/>
                <a:endCxn id="81" idx="1"/>
              </p:cNvCxnSpPr>
              <p:nvPr/>
            </p:nvCxnSpPr>
            <p:spPr>
              <a:xfrm>
                <a:off x="5658711" y="4582940"/>
                <a:ext cx="381080" cy="279516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9830735-3C18-CB9D-8405-0217CA2620D4}"/>
                  </a:ext>
                </a:extLst>
              </p:cNvPr>
              <p:cNvCxnSpPr>
                <a:cxnSpLocks/>
                <a:stCxn id="81" idx="7"/>
                <a:endCxn id="83" idx="3"/>
              </p:cNvCxnSpPr>
              <p:nvPr/>
            </p:nvCxnSpPr>
            <p:spPr>
              <a:xfrm flipV="1">
                <a:off x="6234469" y="4582940"/>
                <a:ext cx="364784" cy="279516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402FDDD-8946-8CB8-E797-F61E982650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60772" y="4948244"/>
                <a:ext cx="1352713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2FC014CA-BB8D-C076-0062-29E88AB3B9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7129" y="4256054"/>
                <a:ext cx="0" cy="135360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CEF87C8-5F29-E32D-E7CC-12EBF91C6CB9}"/>
                </a:ext>
              </a:extLst>
            </p:cNvPr>
            <p:cNvSpPr txBox="1"/>
            <p:nvPr/>
          </p:nvSpPr>
          <p:spPr>
            <a:xfrm>
              <a:off x="4300132" y="5606871"/>
              <a:ext cx="29358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/>
                <a:t>Differentiability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9E4DA61D-A804-FD20-0EC5-D94E957FDBA3}"/>
                  </a:ext>
                </a:extLst>
              </p:cNvPr>
              <p:cNvSpPr txBox="1"/>
              <p:nvPr/>
            </p:nvSpPr>
            <p:spPr>
              <a:xfrm>
                <a:off x="11564126" y="4507945"/>
                <a:ext cx="4023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CH" sz="3200" dirty="0"/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9E4DA61D-A804-FD20-0EC5-D94E957FD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4126" y="4507945"/>
                <a:ext cx="40235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7" name="Group 146">
            <a:extLst>
              <a:ext uri="{FF2B5EF4-FFF2-40B4-BE49-F238E27FC236}">
                <a16:creationId xmlns:a16="http://schemas.microsoft.com/office/drawing/2014/main" id="{F93E9384-EC17-6263-93A3-427D425FAD0E}"/>
              </a:ext>
            </a:extLst>
          </p:cNvPr>
          <p:cNvGrpSpPr/>
          <p:nvPr/>
        </p:nvGrpSpPr>
        <p:grpSpPr>
          <a:xfrm>
            <a:off x="6764040" y="3985737"/>
            <a:ext cx="3883783" cy="1994920"/>
            <a:chOff x="6764040" y="3985737"/>
            <a:chExt cx="3883783" cy="1994920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6D0E6C61-DD1F-3382-FCB4-4775B61C40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79750" y="4010835"/>
              <a:ext cx="738891" cy="739376"/>
              <a:chOff x="7360136" y="4043375"/>
              <a:chExt cx="1352713" cy="1353600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82860651-CE99-F846-40A1-85B91184CD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98835" y="4609458"/>
                <a:ext cx="275317" cy="27531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effectLst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8CE2139A-0389-0E0C-051F-287BFDE74A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03397" y="4215583"/>
                <a:ext cx="181217" cy="181217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61CF681A-38FC-ABA9-3CAD-AD62AB4A5D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72078" y="4215583"/>
                <a:ext cx="181217" cy="181217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144D1EAB-FF8A-63A9-E3C8-569E2D572663}"/>
                  </a:ext>
                </a:extLst>
              </p:cNvPr>
              <p:cNvCxnSpPr>
                <a:stCxn id="91" idx="5"/>
                <a:endCxn id="90" idx="1"/>
              </p:cNvCxnSpPr>
              <p:nvPr/>
            </p:nvCxnSpPr>
            <p:spPr>
              <a:xfrm>
                <a:off x="7558075" y="4370261"/>
                <a:ext cx="381080" cy="279516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B3ABCDF3-14E7-802E-81C1-E8D3623BF65A}"/>
                  </a:ext>
                </a:extLst>
              </p:cNvPr>
              <p:cNvCxnSpPr>
                <a:cxnSpLocks/>
                <a:stCxn id="90" idx="7"/>
                <a:endCxn id="92" idx="3"/>
              </p:cNvCxnSpPr>
              <p:nvPr/>
            </p:nvCxnSpPr>
            <p:spPr>
              <a:xfrm flipV="1">
                <a:off x="8133833" y="4370261"/>
                <a:ext cx="364784" cy="279516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1422A27A-6F95-B10B-7017-DAF86F89F7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60136" y="4735565"/>
                <a:ext cx="1352713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4541236C-4EA9-2F9B-10E2-A68F43DF02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6493" y="4043375"/>
                <a:ext cx="0" cy="135360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8552B035-4B1A-309A-4B70-6ADCB89873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78895" y="4805512"/>
                <a:ext cx="181217" cy="181217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4DF9717-2874-CF3A-3E10-60AA3183AA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6173" y="4809850"/>
                <a:ext cx="306562" cy="68712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A81A084-DF18-4C03-D33B-E87C47F998A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58210" y="4842661"/>
              <a:ext cx="781969" cy="782482"/>
              <a:chOff x="9146371" y="4031340"/>
              <a:chExt cx="1352713" cy="1353600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738BF648-F2D0-D2BC-D9C3-DBAF636A7D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685070" y="4597423"/>
                <a:ext cx="275317" cy="27531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effectLst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994D0538-1FA1-A3DC-C0C1-18612F94B7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89632" y="4203548"/>
                <a:ext cx="181217" cy="181217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4164D30C-D970-3BDA-3FA1-50F1FA0DBB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58313" y="4203548"/>
                <a:ext cx="181217" cy="181217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600DB452-03FC-5399-6975-E59EC7E6B246}"/>
                  </a:ext>
                </a:extLst>
              </p:cNvPr>
              <p:cNvCxnSpPr>
                <a:stCxn id="101" idx="5"/>
                <a:endCxn id="100" idx="1"/>
              </p:cNvCxnSpPr>
              <p:nvPr/>
            </p:nvCxnSpPr>
            <p:spPr>
              <a:xfrm>
                <a:off x="9344310" y="4358226"/>
                <a:ext cx="381080" cy="279516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B18440A2-3B95-EBD5-B07F-4EAB55E433FD}"/>
                  </a:ext>
                </a:extLst>
              </p:cNvPr>
              <p:cNvCxnSpPr>
                <a:cxnSpLocks/>
                <a:stCxn id="100" idx="7"/>
                <a:endCxn id="102" idx="3"/>
              </p:cNvCxnSpPr>
              <p:nvPr/>
            </p:nvCxnSpPr>
            <p:spPr>
              <a:xfrm flipV="1">
                <a:off x="9920068" y="4358226"/>
                <a:ext cx="364784" cy="279516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D54F4A16-DC67-38DF-D00A-DBAB95C079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46371" y="4723530"/>
                <a:ext cx="1352713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1774B5D-4D96-C2D4-2E96-7D0DA03216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22728" y="4031340"/>
                <a:ext cx="0" cy="135360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0F39705A-B471-8E9A-2390-D5BBE600FA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66220" y="5101609"/>
                <a:ext cx="181217" cy="181217"/>
              </a:xfrm>
              <a:prstGeom prst="ellipse">
                <a:avLst/>
              </a:prstGeom>
              <a:solidFill>
                <a:srgbClr val="C00000"/>
              </a:solidFill>
              <a:effectLst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4C9D77AE-1227-0B9D-EEA4-1C41B66021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04268" y="4873276"/>
                <a:ext cx="73998" cy="237850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7312782-EB19-12CA-26A6-E6C945F50AEE}"/>
                </a:ext>
              </a:extLst>
            </p:cNvPr>
            <p:cNvSpPr txBox="1"/>
            <p:nvPr/>
          </p:nvSpPr>
          <p:spPr>
            <a:xfrm>
              <a:off x="7396501" y="5611325"/>
              <a:ext cx="29358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/>
                <a:t>Uniqueness / Completeness</a:t>
              </a:r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C0A2AD4D-7312-DDDB-F7C7-A5BC5321ADDE}"/>
                </a:ext>
              </a:extLst>
            </p:cNvPr>
            <p:cNvGrpSpPr/>
            <p:nvPr/>
          </p:nvGrpSpPr>
          <p:grpSpPr>
            <a:xfrm>
              <a:off x="9125186" y="4098093"/>
              <a:ext cx="1522637" cy="1430640"/>
              <a:chOff x="8536300" y="4182328"/>
              <a:chExt cx="1522637" cy="1430640"/>
            </a:xfrm>
          </p:grpSpPr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A5E2BD82-063B-2AEA-921F-94F09F9659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28425" y="4971563"/>
                <a:ext cx="801405" cy="365374"/>
              </a:xfrm>
              <a:prstGeom prst="straightConnector1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B7D501AF-3D20-2837-7514-19375130F8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9773" y="4461478"/>
                <a:ext cx="840057" cy="443043"/>
              </a:xfrm>
              <a:prstGeom prst="straightConnector1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Multiply 112">
                <a:extLst>
                  <a:ext uri="{FF2B5EF4-FFF2-40B4-BE49-F238E27FC236}">
                    <a16:creationId xmlns:a16="http://schemas.microsoft.com/office/drawing/2014/main" id="{751D8320-5903-A492-4589-025D7D240DB4}"/>
                  </a:ext>
                </a:extLst>
              </p:cNvPr>
              <p:cNvSpPr/>
              <p:nvPr/>
            </p:nvSpPr>
            <p:spPr>
              <a:xfrm>
                <a:off x="8536300" y="4182328"/>
                <a:ext cx="1363767" cy="1430640"/>
              </a:xfrm>
              <a:prstGeom prst="mathMultiply">
                <a:avLst/>
              </a:prstGeom>
              <a:solidFill>
                <a:srgbClr val="CC0003">
                  <a:alpha val="74902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CAFE2C56-AEAA-FE2B-CE37-07DA2B0B7F2D}"/>
                      </a:ext>
                    </a:extLst>
                  </p:cNvPr>
                  <p:cNvSpPr txBox="1"/>
                  <p:nvPr/>
                </p:nvSpPr>
                <p:spPr>
                  <a:xfrm>
                    <a:off x="9735515" y="4638759"/>
                    <a:ext cx="323422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oMath>
                      </m:oMathPara>
                    </a14:m>
                    <a:endParaRPr lang="en-CH" sz="3200" dirty="0"/>
                  </a:p>
                </p:txBody>
              </p:sp>
            </mc:Choice>
            <mc:Fallback xmlns="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A68A9DF2-B6CA-4CED-F458-8E8300AEA6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35515" y="4638759"/>
                    <a:ext cx="323422" cy="49244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0769" t="-37500" r="-11538"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7C792FD-17E1-8B9F-2FD2-E1919650BADE}"/>
                </a:ext>
              </a:extLst>
            </p:cNvPr>
            <p:cNvGrpSpPr/>
            <p:nvPr/>
          </p:nvGrpSpPr>
          <p:grpSpPr>
            <a:xfrm>
              <a:off x="6764040" y="3985737"/>
              <a:ext cx="1657370" cy="1512853"/>
              <a:chOff x="6652186" y="4082210"/>
              <a:chExt cx="1657370" cy="1512853"/>
            </a:xfrm>
          </p:grpSpPr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95DBE92F-2B01-2012-7810-23836BD3E424}"/>
                  </a:ext>
                </a:extLst>
              </p:cNvPr>
              <p:cNvCxnSpPr>
                <a:cxnSpLocks/>
                <a:endCxn id="120" idx="1"/>
              </p:cNvCxnSpPr>
              <p:nvPr/>
            </p:nvCxnSpPr>
            <p:spPr>
              <a:xfrm flipH="1">
                <a:off x="7081406" y="4443654"/>
                <a:ext cx="1159265" cy="905188"/>
              </a:xfrm>
              <a:prstGeom prst="straightConnector1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61AF143D-53DB-11D1-9EAB-F69E38E947A4}"/>
                  </a:ext>
                </a:extLst>
              </p:cNvPr>
              <p:cNvCxnSpPr>
                <a:cxnSpLocks/>
                <a:endCxn id="119" idx="1"/>
              </p:cNvCxnSpPr>
              <p:nvPr/>
            </p:nvCxnSpPr>
            <p:spPr>
              <a:xfrm flipH="1">
                <a:off x="6996012" y="4438454"/>
                <a:ext cx="1241469" cy="134649"/>
              </a:xfrm>
              <a:prstGeom prst="straightConnector1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E91E9EA5-FFE8-54B6-C6DC-689101BA11D9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6672590" y="4326881"/>
                    <a:ext cx="323422" cy="49244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oMath>
                      </m:oMathPara>
                    </a14:m>
                    <a:endParaRPr lang="en-CH" sz="3200" dirty="0"/>
                  </a:p>
                </p:txBody>
              </p:sp>
            </mc:Choice>
            <mc:Fallback xmlns="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CE2E2116-F481-2FEC-1C3D-5FECF6B546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6672590" y="4326881"/>
                    <a:ext cx="323422" cy="49244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0769" t="-41026" r="-11538" b="-7692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653279D9-25AE-F5ED-352A-B509767CE907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6652186" y="5102620"/>
                    <a:ext cx="429220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en-CH" sz="3200" dirty="0"/>
                  </a:p>
                </p:txBody>
              </p:sp>
            </mc:Choice>
            <mc:Fallback xmlns="">
              <p:sp>
                <p:nvSpPr>
                  <p:cNvPr id="140" name="TextBox 139">
                    <a:extLst>
                      <a:ext uri="{FF2B5EF4-FFF2-40B4-BE49-F238E27FC236}">
                        <a16:creationId xmlns:a16="http://schemas.microsoft.com/office/drawing/2014/main" id="{738A715E-316C-BB7B-7816-9C028B8D8F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6652186" y="5102620"/>
                    <a:ext cx="429220" cy="49244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0000" t="-41026" r="-25714" b="-10256"/>
                    </a:stretch>
                  </a:blipFill>
                </p:spPr>
                <p:txBody>
                  <a:bodyPr/>
                  <a:lstStyle/>
                  <a:p>
                    <a:r>
                      <a:rPr lang="en-CH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1" name="Multiply 120">
                <a:extLst>
                  <a:ext uri="{FF2B5EF4-FFF2-40B4-BE49-F238E27FC236}">
                    <a16:creationId xmlns:a16="http://schemas.microsoft.com/office/drawing/2014/main" id="{468D7945-F74E-D508-AE09-41F0798656ED}"/>
                  </a:ext>
                </a:extLst>
              </p:cNvPr>
              <p:cNvSpPr/>
              <p:nvPr/>
            </p:nvSpPr>
            <p:spPr>
              <a:xfrm>
                <a:off x="6945789" y="4082210"/>
                <a:ext cx="1363767" cy="1430640"/>
              </a:xfrm>
              <a:prstGeom prst="mathMultiply">
                <a:avLst/>
              </a:prstGeom>
              <a:solidFill>
                <a:srgbClr val="CC0003">
                  <a:alpha val="74902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</p:grpSp>
      <p:pic>
        <p:nvPicPr>
          <p:cNvPr id="129" name="Graphic 128" descr="Tick with solid fill">
            <a:extLst>
              <a:ext uri="{FF2B5EF4-FFF2-40B4-BE49-F238E27FC236}">
                <a16:creationId xmlns:a16="http://schemas.microsoft.com/office/drawing/2014/main" id="{AA80EA92-3FD7-3C87-C11C-C2435B5611F1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6729" y="3991436"/>
            <a:ext cx="1859213" cy="1859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AA07861-7E40-BC59-BD69-62AA72BD634B}"/>
              </a:ext>
            </a:extLst>
          </p:cNvPr>
          <p:cNvGrpSpPr/>
          <p:nvPr/>
        </p:nvGrpSpPr>
        <p:grpSpPr>
          <a:xfrm>
            <a:off x="1011669" y="1502358"/>
            <a:ext cx="2345670" cy="1926642"/>
            <a:chOff x="4350806" y="3896956"/>
            <a:chExt cx="2345670" cy="19266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4" name="Graphic 133" descr="Tick with solid fill">
              <a:extLst>
                <a:ext uri="{FF2B5EF4-FFF2-40B4-BE49-F238E27FC236}">
                  <a16:creationId xmlns:a16="http://schemas.microsoft.com/office/drawing/2014/main" id="{7D8D8737-3AB6-AFB8-4B8B-258CC8FB0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350806" y="3964385"/>
              <a:ext cx="1859213" cy="1859213"/>
            </a:xfrm>
            <a:prstGeom prst="rect">
              <a:avLst/>
            </a:prstGeom>
          </p:spPr>
        </p:pic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0E10B0C8-6A3E-B252-009C-367B1393E886}"/>
                </a:ext>
              </a:extLst>
            </p:cNvPr>
            <p:cNvSpPr/>
            <p:nvPr/>
          </p:nvSpPr>
          <p:spPr>
            <a:xfrm>
              <a:off x="6174938" y="3896956"/>
              <a:ext cx="521538" cy="923330"/>
            </a:xfrm>
            <a:prstGeom prst="rect">
              <a:avLst/>
            </a:prstGeom>
            <a:noFill/>
          </p:spPr>
          <p:txBody>
            <a:bodyPr wrap="square" lIns="91440" tIns="45720" rIns="91440" bIns="45720" anchor="ctr">
              <a:spAutoFit/>
            </a:bodyPr>
            <a:lstStyle/>
            <a:p>
              <a:pPr algn="ctr"/>
              <a:r>
                <a:rPr lang="en-GB" sz="5400" b="0" cap="none" spc="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*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9650677-FC04-CFB9-A740-B33FDAF17B2C}"/>
              </a:ext>
            </a:extLst>
          </p:cNvPr>
          <p:cNvGrpSpPr/>
          <p:nvPr/>
        </p:nvGrpSpPr>
        <p:grpSpPr>
          <a:xfrm>
            <a:off x="4416537" y="1596557"/>
            <a:ext cx="2345670" cy="1926642"/>
            <a:chOff x="4350806" y="3896956"/>
            <a:chExt cx="2345670" cy="19266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7" name="Graphic 136" descr="Tick with solid fill">
              <a:extLst>
                <a:ext uri="{FF2B5EF4-FFF2-40B4-BE49-F238E27FC236}">
                  <a16:creationId xmlns:a16="http://schemas.microsoft.com/office/drawing/2014/main" id="{1E7BE5CE-6700-D3EA-6E57-26AC04EDD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350806" y="3964385"/>
              <a:ext cx="1859213" cy="1859213"/>
            </a:xfrm>
            <a:prstGeom prst="rect">
              <a:avLst/>
            </a:prstGeom>
          </p:spPr>
        </p:pic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D5371FA7-3DDB-C46A-A532-402ECE802ECE}"/>
                </a:ext>
              </a:extLst>
            </p:cNvPr>
            <p:cNvSpPr/>
            <p:nvPr/>
          </p:nvSpPr>
          <p:spPr>
            <a:xfrm>
              <a:off x="6174938" y="3896956"/>
              <a:ext cx="521538" cy="923330"/>
            </a:xfrm>
            <a:prstGeom prst="rect">
              <a:avLst/>
            </a:prstGeom>
            <a:noFill/>
          </p:spPr>
          <p:txBody>
            <a:bodyPr wrap="square" lIns="91440" tIns="45720" rIns="91440" bIns="45720" anchor="ctr">
              <a:spAutoFit/>
            </a:bodyPr>
            <a:lstStyle/>
            <a:p>
              <a:pPr algn="ctr"/>
              <a:r>
                <a:rPr lang="en-GB" sz="5400" b="0" cap="none" spc="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*</a:t>
              </a:r>
            </a:p>
          </p:txBody>
        </p:sp>
      </p:grpSp>
      <p:sp>
        <p:nvSpPr>
          <p:cNvPr id="144" name="Rectangle 143">
            <a:extLst>
              <a:ext uri="{FF2B5EF4-FFF2-40B4-BE49-F238E27FC236}">
                <a16:creationId xmlns:a16="http://schemas.microsoft.com/office/drawing/2014/main" id="{93256F7D-85CC-1341-15C7-686B0DAA353C}"/>
              </a:ext>
            </a:extLst>
          </p:cNvPr>
          <p:cNvSpPr/>
          <p:nvPr/>
        </p:nvSpPr>
        <p:spPr>
          <a:xfrm>
            <a:off x="8621574" y="3489484"/>
            <a:ext cx="521538" cy="3770263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GB" sz="23900" b="0" cap="none" spc="0" dirty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</a:p>
        </p:txBody>
      </p:sp>
      <p:pic>
        <p:nvPicPr>
          <p:cNvPr id="145" name="Graphic 144" descr="Tick with solid fill">
            <a:extLst>
              <a:ext uri="{FF2B5EF4-FFF2-40B4-BE49-F238E27FC236}">
                <a16:creationId xmlns:a16="http://schemas.microsoft.com/office/drawing/2014/main" id="{E52C8FB8-89B7-C83B-8D5E-6C4BC0A429D1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02693" y="1630271"/>
            <a:ext cx="1859213" cy="1859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DAED933C-6538-DDCC-7D73-595DCD43C59C}"/>
              </a:ext>
            </a:extLst>
          </p:cNvPr>
          <p:cNvSpPr txBox="1"/>
          <p:nvPr/>
        </p:nvSpPr>
        <p:spPr>
          <a:xfrm>
            <a:off x="8513398" y="6025869"/>
            <a:ext cx="3668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100" dirty="0">
                <a:latin typeface="Jost Medium" pitchFamily="2" charset="77"/>
                <a:ea typeface="Jost Medium" pitchFamily="2" charset="77"/>
              </a:rPr>
              <a:t>A. Zadoks et al., arXiv:2403.01514 (2024)</a:t>
            </a:r>
          </a:p>
          <a:p>
            <a:r>
              <a:rPr lang="en-GB" sz="1100" b="0" dirty="0">
                <a:effectLst/>
                <a:latin typeface="Jost Medium" pitchFamily="2" charset="77"/>
                <a:ea typeface="Jost Medium" pitchFamily="2" charset="77"/>
              </a:rPr>
              <a:t>S. N. </a:t>
            </a:r>
            <a:r>
              <a:rPr lang="en-GB" sz="1100" b="0" dirty="0" err="1">
                <a:effectLst/>
                <a:latin typeface="Jost Medium" pitchFamily="2" charset="77"/>
                <a:ea typeface="Jost Medium" pitchFamily="2" charset="77"/>
              </a:rPr>
              <a:t>Pozdnyakov</a:t>
            </a:r>
            <a:r>
              <a:rPr lang="en-GB" sz="1100" dirty="0">
                <a:latin typeface="Jost Medium" pitchFamily="2" charset="77"/>
                <a:ea typeface="Jost Medium" pitchFamily="2" charset="77"/>
              </a:rPr>
              <a:t> et al.,</a:t>
            </a:r>
            <a:r>
              <a:rPr lang="en-GB" sz="1100" b="0" dirty="0">
                <a:effectLst/>
                <a:latin typeface="Jost Medium" pitchFamily="2" charset="77"/>
                <a:ea typeface="Jost Medium" pitchFamily="2" charset="77"/>
              </a:rPr>
              <a:t> Phys. Rev. Lett</a:t>
            </a:r>
            <a:r>
              <a:rPr lang="en-GB" sz="1100" i="1" dirty="0">
                <a:latin typeface="Jost Black" pitchFamily="2" charset="77"/>
                <a:ea typeface="Jost Black" pitchFamily="2" charset="77"/>
              </a:rPr>
              <a:t>.</a:t>
            </a:r>
            <a:r>
              <a:rPr lang="en-GB" sz="1100" b="0" i="1" dirty="0">
                <a:effectLst/>
                <a:latin typeface="Jost Black" pitchFamily="2" charset="77"/>
                <a:ea typeface="Jost Black" pitchFamily="2" charset="77"/>
              </a:rPr>
              <a:t> </a:t>
            </a:r>
            <a:r>
              <a:rPr lang="en-GB" sz="1100" b="0" dirty="0">
                <a:effectLst/>
                <a:latin typeface="Jost Medium" pitchFamily="2" charset="77"/>
                <a:ea typeface="Jost Medium" pitchFamily="2" charset="77"/>
              </a:rPr>
              <a:t>125, (2020).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6713783-F12C-3152-F2AE-B575925A62B6}"/>
              </a:ext>
            </a:extLst>
          </p:cNvPr>
          <p:cNvSpPr/>
          <p:nvPr/>
        </p:nvSpPr>
        <p:spPr>
          <a:xfrm>
            <a:off x="5217483" y="3489483"/>
            <a:ext cx="521538" cy="3770263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GB" sz="23900" b="0" cap="none" spc="0" dirty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9637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67" grpId="0"/>
      <p:bldP spid="6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D893-17D5-34B1-D860-994DEC5BB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Carbon Nanotubes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23EFA-2958-2D05-A173-DF3ABEEF7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76747F-7D5C-2538-3ACE-B375676A94C0}"/>
              </a:ext>
            </a:extLst>
          </p:cNvPr>
          <p:cNvGrpSpPr>
            <a:grpSpLocks noChangeAspect="1"/>
          </p:cNvGrpSpPr>
          <p:nvPr/>
        </p:nvGrpSpPr>
        <p:grpSpPr>
          <a:xfrm>
            <a:off x="6413496" y="161203"/>
            <a:ext cx="5350547" cy="6105453"/>
            <a:chOff x="6260158" y="166760"/>
            <a:chExt cx="5449241" cy="621807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0DDFEF0-1F9F-E1C0-FC59-37E78EBFB50E}"/>
                </a:ext>
              </a:extLst>
            </p:cNvPr>
            <p:cNvGrpSpPr/>
            <p:nvPr/>
          </p:nvGrpSpPr>
          <p:grpSpPr>
            <a:xfrm>
              <a:off x="6260158" y="4292458"/>
              <a:ext cx="5449241" cy="2092374"/>
              <a:chOff x="6260158" y="4292458"/>
              <a:chExt cx="5449241" cy="209237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1EA6FD8-1F93-CEB7-9E19-ABA685188F05}"/>
                  </a:ext>
                </a:extLst>
              </p:cNvPr>
              <p:cNvGrpSpPr/>
              <p:nvPr/>
            </p:nvGrpSpPr>
            <p:grpSpPr>
              <a:xfrm>
                <a:off x="6260158" y="4293927"/>
                <a:ext cx="4222102" cy="2062423"/>
                <a:chOff x="6260158" y="4293927"/>
                <a:chExt cx="4222102" cy="2062423"/>
              </a:xfrm>
            </p:grpSpPr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E6698FD7-6E5A-C503-CD57-9CBF5C498B3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885501" y="4293927"/>
                  <a:ext cx="3596759" cy="2062423"/>
                  <a:chOff x="1924191" y="1449880"/>
                  <a:chExt cx="8556631" cy="4906470"/>
                </a:xfrm>
              </p:grpSpPr>
              <p:pic>
                <p:nvPicPr>
                  <p:cNvPr id="105" name="Picture 104">
                    <a:extLst>
                      <a:ext uri="{FF2B5EF4-FFF2-40B4-BE49-F238E27FC236}">
                        <a16:creationId xmlns:a16="http://schemas.microsoft.com/office/drawing/2014/main" id="{8648C8F4-D976-24FC-E905-EBE7B8977B2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alphaModFix amt="65000"/>
                  </a:blip>
                  <a:srcRect l="30630" t="31320" r="24653" b="31303"/>
                  <a:stretch/>
                </p:blipFill>
                <p:spPr>
                  <a:xfrm>
                    <a:off x="1924191" y="1449880"/>
                    <a:ext cx="8556631" cy="4906470"/>
                  </a:xfrm>
                  <a:prstGeom prst="rect">
                    <a:avLst/>
                  </a:prstGeom>
                </p:spPr>
              </p:pic>
              <p:cxnSp>
                <p:nvCxnSpPr>
                  <p:cNvPr id="106" name="Straight Arrow Connector 105">
                    <a:extLst>
                      <a:ext uri="{FF2B5EF4-FFF2-40B4-BE49-F238E27FC236}">
                        <a16:creationId xmlns:a16="http://schemas.microsoft.com/office/drawing/2014/main" id="{F50EA26D-9552-9811-F033-2C4FA6620A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499799" y="5356091"/>
                    <a:ext cx="229693" cy="408342"/>
                  </a:xfrm>
                  <a:prstGeom prst="straightConnector1">
                    <a:avLst/>
                  </a:prstGeom>
                  <a:ln w="28575">
                    <a:headEnd type="oval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Arrow Connector 106">
                    <a:extLst>
                      <a:ext uri="{FF2B5EF4-FFF2-40B4-BE49-F238E27FC236}">
                        <a16:creationId xmlns:a16="http://schemas.microsoft.com/office/drawing/2014/main" id="{66548EAA-374A-9F02-291F-2716EFE340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499799" y="5764433"/>
                    <a:ext cx="454281" cy="0"/>
                  </a:xfrm>
                  <a:prstGeom prst="straightConnector1">
                    <a:avLst/>
                  </a:prstGeom>
                  <a:ln w="28575">
                    <a:solidFill>
                      <a:srgbClr val="0070C0"/>
                    </a:solidFill>
                    <a:headEnd type="oval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Arrow Connector 107">
                    <a:extLst>
                      <a:ext uri="{FF2B5EF4-FFF2-40B4-BE49-F238E27FC236}">
                        <a16:creationId xmlns:a16="http://schemas.microsoft.com/office/drawing/2014/main" id="{CC8EA11E-357E-9E07-F32B-C02560B641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77350" y="1545522"/>
                    <a:ext cx="2669756" cy="4601893"/>
                  </a:xfrm>
                  <a:prstGeom prst="straightConnector1">
                    <a:avLst/>
                  </a:prstGeom>
                  <a:ln w="38100">
                    <a:solidFill>
                      <a:srgbClr val="C00000"/>
                    </a:solidFill>
                    <a:miter lim="800000"/>
                    <a:headEnd type="none" w="sm" len="sm"/>
                    <a:tailEnd type="none"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Arrow Connector 108">
                    <a:extLst>
                      <a:ext uri="{FF2B5EF4-FFF2-40B4-BE49-F238E27FC236}">
                        <a16:creationId xmlns:a16="http://schemas.microsoft.com/office/drawing/2014/main" id="{E8BB57AB-59D6-C527-663F-B2D17B1DA2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74358" y="1571743"/>
                    <a:ext cx="2678855" cy="4605048"/>
                  </a:xfrm>
                  <a:prstGeom prst="straightConnector1">
                    <a:avLst/>
                  </a:prstGeom>
                  <a:ln w="38100">
                    <a:solidFill>
                      <a:srgbClr val="C00000"/>
                    </a:solidFill>
                    <a:miter lim="800000"/>
                    <a:headEnd type="none" w="sm" len="sm"/>
                    <a:tailEnd type="none"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0" name="Freeform 109">
                    <a:extLst>
                      <a:ext uri="{FF2B5EF4-FFF2-40B4-BE49-F238E27FC236}">
                        <a16:creationId xmlns:a16="http://schemas.microsoft.com/office/drawing/2014/main" id="{CABDE43E-4F3F-52A8-E974-59711AE427F5}"/>
                      </a:ext>
                    </a:extLst>
                  </p:cNvPr>
                  <p:cNvSpPr/>
                  <p:nvPr/>
                </p:nvSpPr>
                <p:spPr>
                  <a:xfrm>
                    <a:off x="2379643" y="1575412"/>
                    <a:ext cx="7274805" cy="4583017"/>
                  </a:xfrm>
                  <a:custGeom>
                    <a:avLst/>
                    <a:gdLst>
                      <a:gd name="connsiteX0" fmla="*/ 0 w 7274805"/>
                      <a:gd name="connsiteY0" fmla="*/ 0 h 4583017"/>
                      <a:gd name="connsiteX1" fmla="*/ 4619740 w 7274805"/>
                      <a:gd name="connsiteY1" fmla="*/ 3672 h 4583017"/>
                      <a:gd name="connsiteX2" fmla="*/ 7274805 w 7274805"/>
                      <a:gd name="connsiteY2" fmla="*/ 4583017 h 4583017"/>
                      <a:gd name="connsiteX3" fmla="*/ 2666082 w 7274805"/>
                      <a:gd name="connsiteY3" fmla="*/ 4583017 h 4583017"/>
                      <a:gd name="connsiteX4" fmla="*/ 0 w 7274805"/>
                      <a:gd name="connsiteY4" fmla="*/ 0 h 458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4805" h="4583017">
                        <a:moveTo>
                          <a:pt x="0" y="0"/>
                        </a:moveTo>
                        <a:lnTo>
                          <a:pt x="4619740" y="3672"/>
                        </a:lnTo>
                        <a:lnTo>
                          <a:pt x="7274805" y="4583017"/>
                        </a:lnTo>
                        <a:lnTo>
                          <a:pt x="2666082" y="45830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00000">
                      <a:alpha val="35000"/>
                    </a:srgbClr>
                  </a:solidFill>
                  <a:ln>
                    <a:solidFill>
                      <a:srgbClr val="7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cxnSp>
                <p:nvCxnSpPr>
                  <p:cNvPr id="111" name="Straight Arrow Connector 110">
                    <a:extLst>
                      <a:ext uri="{FF2B5EF4-FFF2-40B4-BE49-F238E27FC236}">
                        <a16:creationId xmlns:a16="http://schemas.microsoft.com/office/drawing/2014/main" id="{927C9CA7-90D9-52AC-C064-8020B1CCD9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29953" y="2911288"/>
                    <a:ext cx="3435723" cy="2037230"/>
                  </a:xfrm>
                  <a:prstGeom prst="straightConnector1">
                    <a:avLst/>
                  </a:prstGeom>
                  <a:ln w="63500">
                    <a:solidFill>
                      <a:srgbClr val="C00000"/>
                    </a:solidFill>
                    <a:miter lim="800000"/>
                    <a:headEnd type="oval" w="sm" len="sm"/>
                    <a:tailEnd type="triangle"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1918FECE-4EB0-2D56-F532-8168BA3203AA}"/>
                    </a:ext>
                  </a:extLst>
                </p:cNvPr>
                <p:cNvSpPr txBox="1"/>
                <p:nvPr/>
              </p:nvSpPr>
              <p:spPr>
                <a:xfrm rot="16200000">
                  <a:off x="5615463" y="4989847"/>
                  <a:ext cx="193572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H" dirty="0"/>
                    <a:t>(5,5)</a:t>
                  </a:r>
                </a:p>
                <a:p>
                  <a:r>
                    <a:rPr lang="en-CH" dirty="0"/>
                    <a:t>Metallic</a:t>
                  </a:r>
                </a:p>
              </p:txBody>
            </p:sp>
          </p:grpSp>
          <p:pic>
            <p:nvPicPr>
              <p:cNvPr id="135" name="Picture 134" descr="A structure of a hexagon&#10;&#10;Description automatically generated">
                <a:extLst>
                  <a:ext uri="{FF2B5EF4-FFF2-40B4-BE49-F238E27FC236}">
                    <a16:creationId xmlns:a16="http://schemas.microsoft.com/office/drawing/2014/main" id="{5D4048A0-ABFD-72D4-F136-1054DDD347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1699" r="41799"/>
              <a:stretch/>
            </p:blipFill>
            <p:spPr>
              <a:xfrm>
                <a:off x="10671486" y="4292458"/>
                <a:ext cx="1037913" cy="2092374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D842766-E2C8-04C7-AB0A-B0A797BE31B0}"/>
                </a:ext>
              </a:extLst>
            </p:cNvPr>
            <p:cNvGrpSpPr/>
            <p:nvPr/>
          </p:nvGrpSpPr>
          <p:grpSpPr>
            <a:xfrm>
              <a:off x="6299680" y="166760"/>
              <a:ext cx="5334437" cy="2092647"/>
              <a:chOff x="6299680" y="166760"/>
              <a:chExt cx="5334437" cy="209264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FB89C33-728F-75D7-9F95-A279CAB0E01C}"/>
                  </a:ext>
                </a:extLst>
              </p:cNvPr>
              <p:cNvGrpSpPr/>
              <p:nvPr/>
            </p:nvGrpSpPr>
            <p:grpSpPr>
              <a:xfrm>
                <a:off x="6299680" y="166760"/>
                <a:ext cx="4168575" cy="2054733"/>
                <a:chOff x="6299680" y="166760"/>
                <a:chExt cx="4168575" cy="2054733"/>
              </a:xfrm>
            </p:grpSpPr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780E163C-167D-7618-4A84-789452BAD24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884906" y="166760"/>
                  <a:ext cx="3583349" cy="2054733"/>
                  <a:chOff x="2025868" y="1432110"/>
                  <a:chExt cx="8140264" cy="4667720"/>
                </a:xfrm>
              </p:grpSpPr>
              <p:pic>
                <p:nvPicPr>
                  <p:cNvPr id="96" name="Picture 95">
                    <a:extLst>
                      <a:ext uri="{FF2B5EF4-FFF2-40B4-BE49-F238E27FC236}">
                        <a16:creationId xmlns:a16="http://schemas.microsoft.com/office/drawing/2014/main" id="{A20E2B33-B2B4-6618-BB17-B2789740B2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alphaModFix amt="65000"/>
                  </a:blip>
                  <a:srcRect l="30630" t="31320" r="24653" b="31303"/>
                  <a:stretch/>
                </p:blipFill>
                <p:spPr>
                  <a:xfrm>
                    <a:off x="2025868" y="1432110"/>
                    <a:ext cx="8140264" cy="4667720"/>
                  </a:xfrm>
                  <a:prstGeom prst="rect">
                    <a:avLst/>
                  </a:prstGeom>
                </p:spPr>
              </p:pic>
              <p:cxnSp>
                <p:nvCxnSpPr>
                  <p:cNvPr id="97" name="Straight Arrow Connector 96">
                    <a:extLst>
                      <a:ext uri="{FF2B5EF4-FFF2-40B4-BE49-F238E27FC236}">
                        <a16:creationId xmlns:a16="http://schemas.microsoft.com/office/drawing/2014/main" id="{06AFE1AA-D7D4-9FAF-2B4C-9F09C62647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73467" y="5148244"/>
                    <a:ext cx="218516" cy="388472"/>
                  </a:xfrm>
                  <a:prstGeom prst="straightConnector1">
                    <a:avLst/>
                  </a:prstGeom>
                  <a:ln w="28575">
                    <a:headEnd type="oval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Arrow Connector 97">
                    <a:extLst>
                      <a:ext uri="{FF2B5EF4-FFF2-40B4-BE49-F238E27FC236}">
                        <a16:creationId xmlns:a16="http://schemas.microsoft.com/office/drawing/2014/main" id="{48852C4E-4BD6-A9CF-DB50-9C1CF456F3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73467" y="5536716"/>
                    <a:ext cx="432176" cy="0"/>
                  </a:xfrm>
                  <a:prstGeom prst="straightConnector1">
                    <a:avLst/>
                  </a:prstGeom>
                  <a:ln w="28575">
                    <a:solidFill>
                      <a:srgbClr val="0070C0"/>
                    </a:solidFill>
                    <a:headEnd type="oval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E7ADD829-1FBE-93F5-055F-5455148548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530015" y="1535017"/>
                    <a:ext cx="0" cy="4392057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>
                    <a:extLst>
                      <a:ext uri="{FF2B5EF4-FFF2-40B4-BE49-F238E27FC236}">
                        <a16:creationId xmlns:a16="http://schemas.microsoft.com/office/drawing/2014/main" id="{83E599F0-7770-7FCC-25C5-6098EB70F5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016557" y="1535017"/>
                    <a:ext cx="0" cy="4392057"/>
                  </a:xfrm>
                  <a:prstGeom prst="line">
                    <a:avLst/>
                  </a:prstGeom>
                  <a:ln w="381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CFD43302-1938-156C-678C-F8ADAE9BE3F8}"/>
                      </a:ext>
                    </a:extLst>
                  </p:cNvPr>
                  <p:cNvSpPr/>
                  <p:nvPr/>
                </p:nvSpPr>
                <p:spPr>
                  <a:xfrm>
                    <a:off x="4530015" y="1564397"/>
                    <a:ext cx="3479248" cy="4347989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  <a:alpha val="35000"/>
                    </a:schemeClr>
                  </a:solidFill>
                  <a:ln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cxnSp>
                <p:nvCxnSpPr>
                  <p:cNvPr id="102" name="Straight Arrow Connector 101">
                    <a:extLst>
                      <a:ext uri="{FF2B5EF4-FFF2-40B4-BE49-F238E27FC236}">
                        <a16:creationId xmlns:a16="http://schemas.microsoft.com/office/drawing/2014/main" id="{1153408D-A4F9-5C95-B537-0526F4001B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530015" y="3592106"/>
                    <a:ext cx="3486542" cy="0"/>
                  </a:xfrm>
                  <a:prstGeom prst="straightConnector1">
                    <a:avLst/>
                  </a:prstGeom>
                  <a:ln w="63500" cmpd="sng">
                    <a:solidFill>
                      <a:schemeClr val="accent6">
                        <a:lumMod val="75000"/>
                      </a:schemeClr>
                    </a:solidFill>
                    <a:headEnd type="oval" w="sm" len="sm"/>
                    <a:tailEnd type="triangle"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CE58D8E0-F518-02A6-75D2-3B966BB0BA7A}"/>
                    </a:ext>
                  </a:extLst>
                </p:cNvPr>
                <p:cNvSpPr txBox="1"/>
                <p:nvPr/>
              </p:nvSpPr>
              <p:spPr>
                <a:xfrm rot="16200000">
                  <a:off x="5656153" y="931635"/>
                  <a:ext cx="193338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H" dirty="0"/>
                    <a:t>(8,0)</a:t>
                  </a:r>
                </a:p>
                <a:p>
                  <a:r>
                    <a:rPr lang="en-CH" dirty="0"/>
                    <a:t>Semiconducting</a:t>
                  </a:r>
                </a:p>
              </p:txBody>
            </p:sp>
          </p:grpSp>
          <p:pic>
            <p:nvPicPr>
              <p:cNvPr id="137" name="Picture 136" descr="A close-up of a net&#10;&#10;Description automatically generated">
                <a:extLst>
                  <a:ext uri="{FF2B5EF4-FFF2-40B4-BE49-F238E27FC236}">
                    <a16:creationId xmlns:a16="http://schemas.microsoft.com/office/drawing/2014/main" id="{DE4F9920-7FDF-158B-91D8-CEFD0BE7EA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2614" r="42684"/>
              <a:stretch/>
            </p:blipFill>
            <p:spPr>
              <a:xfrm>
                <a:off x="10709308" y="166760"/>
                <a:ext cx="924809" cy="2092647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31DC991-ADC3-BEBC-B709-A6AF2C55CFCC}"/>
                </a:ext>
              </a:extLst>
            </p:cNvPr>
            <p:cNvGrpSpPr/>
            <p:nvPr/>
          </p:nvGrpSpPr>
          <p:grpSpPr>
            <a:xfrm>
              <a:off x="6260158" y="2196102"/>
              <a:ext cx="5449241" cy="2097825"/>
              <a:chOff x="6260158" y="2196102"/>
              <a:chExt cx="5449241" cy="209782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B50E474-AE1F-0471-D909-1169B356E30B}"/>
                  </a:ext>
                </a:extLst>
              </p:cNvPr>
              <p:cNvGrpSpPr/>
              <p:nvPr/>
            </p:nvGrpSpPr>
            <p:grpSpPr>
              <a:xfrm>
                <a:off x="6260158" y="2239194"/>
                <a:ext cx="4208097" cy="2054733"/>
                <a:chOff x="6260158" y="2239194"/>
                <a:chExt cx="4208097" cy="2054733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68B6F21-0259-0E4D-6518-A7969B8EE1DA}"/>
                    </a:ext>
                  </a:extLst>
                </p:cNvPr>
                <p:cNvSpPr txBox="1"/>
                <p:nvPr/>
              </p:nvSpPr>
              <p:spPr>
                <a:xfrm rot="16200000">
                  <a:off x="5625690" y="2929160"/>
                  <a:ext cx="191526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H" dirty="0"/>
                    <a:t>(3,9)</a:t>
                  </a:r>
                </a:p>
                <a:p>
                  <a:r>
                    <a:rPr lang="en-CH" dirty="0"/>
                    <a:t>Quasi-metallic</a:t>
                  </a:r>
                </a:p>
              </p:txBody>
            </p:sp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673595A9-6373-C6AB-73CA-4193D730B56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884907" y="2239194"/>
                  <a:ext cx="3583348" cy="2054733"/>
                  <a:chOff x="2192418" y="1468812"/>
                  <a:chExt cx="8039960" cy="4610205"/>
                </a:xfrm>
              </p:grpSpPr>
              <p:pic>
                <p:nvPicPr>
                  <p:cNvPr id="56" name="Picture 55">
                    <a:extLst>
                      <a:ext uri="{FF2B5EF4-FFF2-40B4-BE49-F238E27FC236}">
                        <a16:creationId xmlns:a16="http://schemas.microsoft.com/office/drawing/2014/main" id="{40CA2694-66C5-15A3-81B2-B0C2923047E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alphaModFix amt="65000"/>
                  </a:blip>
                  <a:srcRect l="30630" t="31320" r="24653" b="31303"/>
                  <a:stretch/>
                </p:blipFill>
                <p:spPr>
                  <a:xfrm>
                    <a:off x="2192418" y="1468812"/>
                    <a:ext cx="8039960" cy="4610205"/>
                  </a:xfrm>
                  <a:prstGeom prst="rect">
                    <a:avLst/>
                  </a:prstGeom>
                </p:spPr>
              </p:pic>
              <p:grpSp>
                <p:nvGrpSpPr>
                  <p:cNvPr id="85" name="Group 84">
                    <a:extLst>
                      <a:ext uri="{FF2B5EF4-FFF2-40B4-BE49-F238E27FC236}">
                        <a16:creationId xmlns:a16="http://schemas.microsoft.com/office/drawing/2014/main" id="{959BDBAA-5EE3-AC2B-4B7A-0B013D04316F}"/>
                      </a:ext>
                    </a:extLst>
                  </p:cNvPr>
                  <p:cNvGrpSpPr/>
                  <p:nvPr/>
                </p:nvGrpSpPr>
                <p:grpSpPr>
                  <a:xfrm>
                    <a:off x="2409621" y="1593332"/>
                    <a:ext cx="7676250" cy="4305137"/>
                    <a:chOff x="2409621" y="1593332"/>
                    <a:chExt cx="7676250" cy="4305137"/>
                  </a:xfrm>
                </p:grpSpPr>
                <p:cxnSp>
                  <p:nvCxnSpPr>
                    <p:cNvPr id="57" name="Straight Arrow Connector 56">
                      <a:extLst>
                        <a:ext uri="{FF2B5EF4-FFF2-40B4-BE49-F238E27FC236}">
                          <a16:creationId xmlns:a16="http://schemas.microsoft.com/office/drawing/2014/main" id="{349486AC-7F9E-F14E-673A-39A7F773A13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733270" y="5139156"/>
                      <a:ext cx="215824" cy="383685"/>
                    </a:xfrm>
                    <a:prstGeom prst="straightConnector1">
                      <a:avLst/>
                    </a:prstGeom>
                    <a:ln w="28575">
                      <a:solidFill>
                        <a:srgbClr val="C00000"/>
                      </a:solidFill>
                      <a:headEnd type="oval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Straight Arrow Connector 57">
                      <a:extLst>
                        <a:ext uri="{FF2B5EF4-FFF2-40B4-BE49-F238E27FC236}">
                          <a16:creationId xmlns:a16="http://schemas.microsoft.com/office/drawing/2014/main" id="{E7CC460E-370A-8F65-1AB4-C960E5E375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733270" y="5522841"/>
                      <a:ext cx="426850" cy="0"/>
                    </a:xfrm>
                    <a:prstGeom prst="straightConnector1">
                      <a:avLst/>
                    </a:prstGeom>
                    <a:ln w="28575">
                      <a:solidFill>
                        <a:srgbClr val="C00000"/>
                      </a:solidFill>
                      <a:headEnd type="oval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Arrow Connector 76">
                      <a:extLst>
                        <a:ext uri="{FF2B5EF4-FFF2-40B4-BE49-F238E27FC236}">
                          <a16:creationId xmlns:a16="http://schemas.microsoft.com/office/drawing/2014/main" id="{9DCCAAEA-06E0-7735-4AE5-626FE9696E1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409621" y="3092477"/>
                      <a:ext cx="2370376" cy="2805992"/>
                    </a:xfrm>
                    <a:prstGeom prst="straightConnector1">
                      <a:avLst/>
                    </a:prstGeom>
                    <a:ln w="38100">
                      <a:solidFill>
                        <a:schemeClr val="accent1">
                          <a:lumMod val="50000"/>
                        </a:schemeClr>
                      </a:solidFill>
                      <a:headEnd type="none" w="sm" len="sm"/>
                      <a:tailEnd type="none"/>
                    </a:ln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Arrow Connector 77">
                      <a:extLst>
                        <a:ext uri="{FF2B5EF4-FFF2-40B4-BE49-F238E27FC236}">
                          <a16:creationId xmlns:a16="http://schemas.microsoft.com/office/drawing/2014/main" id="{058427B3-EEF7-FE05-FD14-839909F92DF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131488" y="1593332"/>
                      <a:ext cx="1954383" cy="2303660"/>
                    </a:xfrm>
                    <a:prstGeom prst="straightConnector1">
                      <a:avLst/>
                    </a:prstGeom>
                    <a:ln w="38100">
                      <a:solidFill>
                        <a:schemeClr val="accent1">
                          <a:lumMod val="50000"/>
                        </a:schemeClr>
                      </a:solidFill>
                      <a:headEnd type="none" w="sm" len="sm"/>
                      <a:tailEnd type="none"/>
                    </a:ln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4" name="Freeform 83">
                      <a:extLst>
                        <a:ext uri="{FF2B5EF4-FFF2-40B4-BE49-F238E27FC236}">
                          <a16:creationId xmlns:a16="http://schemas.microsoft.com/office/drawing/2014/main" id="{981E0794-626D-27F0-CF8D-B514164131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09621" y="1593332"/>
                      <a:ext cx="7668402" cy="4297288"/>
                    </a:xfrm>
                    <a:custGeom>
                      <a:avLst/>
                      <a:gdLst>
                        <a:gd name="connsiteX0" fmla="*/ 0 w 7668402"/>
                        <a:gd name="connsiteY0" fmla="*/ 1491296 h 4297288"/>
                        <a:gd name="connsiteX1" fmla="*/ 0 w 7668402"/>
                        <a:gd name="connsiteY1" fmla="*/ 0 h 4297288"/>
                        <a:gd name="connsiteX2" fmla="*/ 5721868 w 7668402"/>
                        <a:gd name="connsiteY2" fmla="*/ 0 h 4297288"/>
                        <a:gd name="connsiteX3" fmla="*/ 7668402 w 7668402"/>
                        <a:gd name="connsiteY3" fmla="*/ 2291887 h 4297288"/>
                        <a:gd name="connsiteX4" fmla="*/ 7668402 w 7668402"/>
                        <a:gd name="connsiteY4" fmla="*/ 4297288 h 4297288"/>
                        <a:gd name="connsiteX5" fmla="*/ 2366452 w 7668402"/>
                        <a:gd name="connsiteY5" fmla="*/ 4297288 h 4297288"/>
                        <a:gd name="connsiteX6" fmla="*/ 0 w 7668402"/>
                        <a:gd name="connsiteY6" fmla="*/ 1491296 h 42972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668402" h="4297288">
                          <a:moveTo>
                            <a:pt x="0" y="1491296"/>
                          </a:moveTo>
                          <a:lnTo>
                            <a:pt x="0" y="0"/>
                          </a:lnTo>
                          <a:lnTo>
                            <a:pt x="5721868" y="0"/>
                          </a:lnTo>
                          <a:lnTo>
                            <a:pt x="7668402" y="2291887"/>
                          </a:lnTo>
                          <a:lnTo>
                            <a:pt x="7668402" y="4297288"/>
                          </a:lnTo>
                          <a:lnTo>
                            <a:pt x="2366452" y="4297288"/>
                          </a:lnTo>
                          <a:lnTo>
                            <a:pt x="0" y="1491296"/>
                          </a:lnTo>
                          <a:close/>
                        </a:path>
                      </a:pathLst>
                    </a:custGeom>
                    <a:solidFill>
                      <a:schemeClr val="accent1">
                        <a:alpha val="3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cxnSp>
                  <p:nvCxnSpPr>
                    <p:cNvPr id="59" name="Straight Arrow Connector 58">
                      <a:extLst>
                        <a:ext uri="{FF2B5EF4-FFF2-40B4-BE49-F238E27FC236}">
                          <a16:creationId xmlns:a16="http://schemas.microsoft.com/office/drawing/2014/main" id="{0EE06884-E9F7-C990-0542-E225A7E48BF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457700" y="2068192"/>
                      <a:ext cx="4078008" cy="3451826"/>
                    </a:xfrm>
                    <a:prstGeom prst="straightConnector1">
                      <a:avLst/>
                    </a:prstGeom>
                    <a:ln w="63500">
                      <a:solidFill>
                        <a:schemeClr val="accent1">
                          <a:lumMod val="75000"/>
                        </a:schemeClr>
                      </a:solidFill>
                      <a:headEnd type="oval" w="sm" len="sm"/>
                      <a:tailEnd type="triangle"/>
                    </a:ln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pic>
            <p:nvPicPr>
              <p:cNvPr id="139" name="Picture 138" descr="A close-up of a black background&#10;&#10;Description automatically generated">
                <a:extLst>
                  <a:ext uri="{FF2B5EF4-FFF2-40B4-BE49-F238E27FC236}">
                    <a16:creationId xmlns:a16="http://schemas.microsoft.com/office/drawing/2014/main" id="{9462ABC4-D943-265C-3EEF-7EC4255653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2092" r="41799"/>
              <a:stretch/>
            </p:blipFill>
            <p:spPr>
              <a:xfrm>
                <a:off x="10696152" y="2196102"/>
                <a:ext cx="1013247" cy="2092374"/>
              </a:xfrm>
              <a:prstGeom prst="rect">
                <a:avLst/>
              </a:prstGeom>
            </p:spPr>
          </p:pic>
        </p:grpSp>
      </p:grpSp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D97F4F13-A39F-2401-DF8D-3E205CC22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520" y="2149694"/>
            <a:ext cx="5069935" cy="3568263"/>
          </a:xfrm>
        </p:spPr>
        <p:txBody>
          <a:bodyPr/>
          <a:lstStyle/>
          <a:p>
            <a:r>
              <a:rPr lang="en-CH" dirty="0"/>
              <a:t>Compositionally-identical</a:t>
            </a:r>
          </a:p>
          <a:p>
            <a:endParaRPr lang="en-CH" dirty="0"/>
          </a:p>
          <a:p>
            <a:r>
              <a:rPr lang="en-CH" dirty="0"/>
              <a:t>Similar local-atomic environments</a:t>
            </a:r>
          </a:p>
          <a:p>
            <a:endParaRPr lang="en-CH" dirty="0"/>
          </a:p>
          <a:p>
            <a:r>
              <a:rPr lang="en-CH" dirty="0"/>
              <a:t>Different metallicity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138A74-8305-8134-CDD5-1CD98CF73013}"/>
              </a:ext>
            </a:extLst>
          </p:cNvPr>
          <p:cNvSpPr txBox="1"/>
          <p:nvPr/>
        </p:nvSpPr>
        <p:spPr>
          <a:xfrm>
            <a:off x="9221990" y="6208811"/>
            <a:ext cx="28600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100" dirty="0">
                <a:latin typeface="Jost Medium" pitchFamily="2" charset="77"/>
                <a:ea typeface="Jost Medium" pitchFamily="2" charset="77"/>
              </a:rPr>
              <a:t>A. Zadoks et al., arXiv:2403.01514 (2024)</a:t>
            </a:r>
          </a:p>
        </p:txBody>
      </p:sp>
    </p:spTree>
    <p:extLst>
      <p:ext uri="{BB962C8B-B14F-4D97-AF65-F5344CB8AC3E}">
        <p14:creationId xmlns:p14="http://schemas.microsoft.com/office/powerpoint/2010/main" val="78341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A9CD1-83A7-AED5-988F-3B93EF70E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Kinetic SOREP</a:t>
            </a:r>
            <a:br>
              <a:rPr lang="en-CH" dirty="0"/>
            </a:br>
            <a:r>
              <a:rPr lang="en-CH" sz="2400" dirty="0"/>
              <a:t>carbon nanotubes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DAEB6-9554-2BF9-EE5E-3B1D35EC9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76800" cy="4351338"/>
          </a:xfrm>
        </p:spPr>
        <p:txBody>
          <a:bodyPr/>
          <a:lstStyle/>
          <a:p>
            <a:r>
              <a:rPr lang="en-CH" dirty="0"/>
              <a:t>Electronic structure</a:t>
            </a:r>
          </a:p>
          <a:p>
            <a:pPr lvl="1"/>
            <a:r>
              <a:rPr lang="en-CH" dirty="0"/>
              <a:t>Crystal dectorated w/ cGTOs</a:t>
            </a:r>
          </a:p>
          <a:p>
            <a:pPr lvl="1"/>
            <a:r>
              <a:rPr lang="en-CH" dirty="0"/>
              <a:t>Custom ANO basis</a:t>
            </a:r>
          </a:p>
          <a:p>
            <a:endParaRPr lang="en-CH" dirty="0"/>
          </a:p>
          <a:p>
            <a:r>
              <a:rPr lang="en-CH" dirty="0"/>
              <a:t>Operator</a:t>
            </a:r>
          </a:p>
          <a:p>
            <a:pPr lvl="1"/>
            <a:r>
              <a:rPr lang="en-CH" dirty="0"/>
              <a:t>Kinetic energy</a:t>
            </a:r>
          </a:p>
          <a:p>
            <a:endParaRPr lang="en-CH" dirty="0"/>
          </a:p>
          <a:p>
            <a:r>
              <a:rPr lang="en-CH" dirty="0"/>
              <a:t>Map to ML features</a:t>
            </a:r>
          </a:p>
          <a:p>
            <a:pPr lvl="1"/>
            <a:r>
              <a:rPr lang="en-CH" dirty="0"/>
              <a:t>Density of kinetic states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3F8F6-2EB6-ADCB-BD52-D48B297F8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MLM4MS | Spectral Operator Representations | Austin Zadoks</a:t>
            </a:r>
            <a:endParaRPr lang="en-CH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AA4A8B-6B11-C996-C01A-50985AB307F3}"/>
              </a:ext>
            </a:extLst>
          </p:cNvPr>
          <p:cNvGrpSpPr>
            <a:grpSpLocks noChangeAspect="1"/>
          </p:cNvGrpSpPr>
          <p:nvPr/>
        </p:nvGrpSpPr>
        <p:grpSpPr>
          <a:xfrm>
            <a:off x="5715000" y="1583145"/>
            <a:ext cx="6394659" cy="4836297"/>
            <a:chOff x="780817" y="1654415"/>
            <a:chExt cx="5529549" cy="41820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6B62AA-85D8-C1E8-02E0-547707E7D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0817" y="1654415"/>
              <a:ext cx="5529549" cy="4182012"/>
            </a:xfrm>
            <a:prstGeom prst="rect">
              <a:avLst/>
            </a:prstGeom>
          </p:spPr>
        </p:pic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4BE784F-C8DC-589C-FD80-A63462C1BD00}"/>
                </a:ext>
              </a:extLst>
            </p:cNvPr>
            <p:cNvSpPr/>
            <p:nvPr/>
          </p:nvSpPr>
          <p:spPr>
            <a:xfrm>
              <a:off x="3271520" y="2179500"/>
              <a:ext cx="1838960" cy="685620"/>
            </a:xfrm>
            <a:prstGeom prst="rect">
              <a:avLst/>
            </a:prstGeom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6505F4-93B7-1F5D-8817-85E92D8A1BF6}"/>
                </a:ext>
              </a:extLst>
            </p:cNvPr>
            <p:cNvSpPr txBox="1"/>
            <p:nvPr/>
          </p:nvSpPr>
          <p:spPr>
            <a:xfrm>
              <a:off x="3202725" y="1974481"/>
              <a:ext cx="182642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i="1" dirty="0"/>
                <a:t>pz </a:t>
              </a:r>
              <a:r>
                <a:rPr lang="en-CH" sz="1400" dirty="0"/>
                <a:t>Tight-binding</a:t>
              </a:r>
            </a:p>
            <a:p>
              <a:r>
                <a:rPr lang="en-CH" sz="1400" dirty="0"/>
                <a:t>(5, 5) Metal</a:t>
              </a:r>
            </a:p>
            <a:p>
              <a:r>
                <a:rPr lang="en-CH" sz="1400" dirty="0"/>
                <a:t>(3, 9) Quasi-metal</a:t>
              </a:r>
            </a:p>
            <a:p>
              <a:r>
                <a:rPr lang="en-CH" sz="1400" dirty="0"/>
                <a:t>(8, 0) Semiconductor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C004698-5033-A673-81D1-335A4D6D933A}"/>
                </a:ext>
              </a:extLst>
            </p:cNvPr>
            <p:cNvCxnSpPr>
              <a:cxnSpLocks/>
            </p:cNvCxnSpPr>
            <p:nvPr/>
          </p:nvCxnSpPr>
          <p:spPr>
            <a:xfrm>
              <a:off x="2888213" y="2121955"/>
              <a:ext cx="347747" cy="0"/>
            </a:xfrm>
            <a:prstGeom prst="line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82CCF8B-5426-7AFA-60AF-FE17FFD7D7A1}"/>
              </a:ext>
            </a:extLst>
          </p:cNvPr>
          <p:cNvSpPr txBox="1"/>
          <p:nvPr/>
        </p:nvSpPr>
        <p:spPr>
          <a:xfrm>
            <a:off x="9331922" y="6194531"/>
            <a:ext cx="28600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100" dirty="0">
                <a:latin typeface="Jost Medium" pitchFamily="2" charset="77"/>
                <a:ea typeface="Jost Medium" pitchFamily="2" charset="77"/>
              </a:rPr>
              <a:t>A. Zadoks et al., arXiv:2403.01514 (2024)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75487F-29A3-1961-291D-890BAA5C2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317" y="681037"/>
            <a:ext cx="7169621" cy="5422402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69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PS">
      <a:dk1>
        <a:srgbClr val="494949"/>
      </a:dk1>
      <a:lt1>
        <a:srgbClr val="FFFFFF"/>
      </a:lt1>
      <a:dk2>
        <a:srgbClr val="00538B"/>
      </a:dk2>
      <a:lt2>
        <a:srgbClr val="E7E6E6"/>
      </a:lt2>
      <a:accent1>
        <a:srgbClr val="00538B"/>
      </a:accent1>
      <a:accent2>
        <a:srgbClr val="00B189"/>
      </a:accent2>
      <a:accent3>
        <a:srgbClr val="F1BB51"/>
      </a:accent3>
      <a:accent4>
        <a:srgbClr val="009CD7"/>
      </a:accent4>
      <a:accent5>
        <a:srgbClr val="26265E"/>
      </a:accent5>
      <a:accent6>
        <a:srgbClr val="A51D50"/>
      </a:accent6>
      <a:hlink>
        <a:srgbClr val="0563C1"/>
      </a:hlink>
      <a:folHlink>
        <a:srgbClr val="0263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4001E March Meeting Presentation Template" id="{50C9A8A0-961A-FA45-86EB-F0295D3DD7F3}" vid="{907F2BF2-5800-0640-81B7-B96F21A133AD}"/>
    </a:ext>
  </a:extLst>
</a:theme>
</file>

<file path=ppt/theme/theme2.xml><?xml version="1.0" encoding="utf-8"?>
<a:theme xmlns:a="http://schemas.openxmlformats.org/drawingml/2006/main" name="3_Office Theme">
  <a:themeElements>
    <a:clrScheme name="APS">
      <a:dk1>
        <a:srgbClr val="494949"/>
      </a:dk1>
      <a:lt1>
        <a:srgbClr val="FFFFFF"/>
      </a:lt1>
      <a:dk2>
        <a:srgbClr val="00538B"/>
      </a:dk2>
      <a:lt2>
        <a:srgbClr val="E7E6E6"/>
      </a:lt2>
      <a:accent1>
        <a:srgbClr val="00538B"/>
      </a:accent1>
      <a:accent2>
        <a:srgbClr val="00B189"/>
      </a:accent2>
      <a:accent3>
        <a:srgbClr val="F1BB51"/>
      </a:accent3>
      <a:accent4>
        <a:srgbClr val="009CD7"/>
      </a:accent4>
      <a:accent5>
        <a:srgbClr val="26265E"/>
      </a:accent5>
      <a:accent6>
        <a:srgbClr val="A51D50"/>
      </a:accent6>
      <a:hlink>
        <a:srgbClr val="0563C1"/>
      </a:hlink>
      <a:folHlink>
        <a:srgbClr val="0263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4001E March Meeting Presentation Template" id="{50C9A8A0-961A-FA45-86EB-F0295D3DD7F3}" vid="{CE3C06B7-4311-AB4F-B5E8-4CA6FDB6853C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24001E March Meeting Presentation Template</Template>
  <TotalTime>19752</TotalTime>
  <Words>1639</Words>
  <Application>Microsoft Macintosh PowerPoint</Application>
  <PresentationFormat>Widescreen</PresentationFormat>
  <Paragraphs>307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Jost Medium</vt:lpstr>
      <vt:lpstr>Liberation Sans</vt:lpstr>
      <vt:lpstr>Jost Black</vt:lpstr>
      <vt:lpstr>Cambria Math</vt:lpstr>
      <vt:lpstr>Calibri</vt:lpstr>
      <vt:lpstr>Wingdings</vt:lpstr>
      <vt:lpstr>Cascadia Code SemiLight</vt:lpstr>
      <vt:lpstr>Office Theme</vt:lpstr>
      <vt:lpstr>3_Office Theme</vt:lpstr>
      <vt:lpstr>1_Office Theme</vt:lpstr>
      <vt:lpstr>Spectral Operator Representations</vt:lpstr>
      <vt:lpstr>Representing Atomic Systems</vt:lpstr>
      <vt:lpstr>Representing Atomic Systems</vt:lpstr>
      <vt:lpstr>Atomic Structure Representations</vt:lpstr>
      <vt:lpstr>Electronic Structure Representations</vt:lpstr>
      <vt:lpstr>Spectral Operator Representations a unified approach</vt:lpstr>
      <vt:lpstr>Properties of SOREPs</vt:lpstr>
      <vt:lpstr>Carbon Nanotubes</vt:lpstr>
      <vt:lpstr>Kinetic SOREP carbon nanotubes</vt:lpstr>
      <vt:lpstr>ML-Accelerated Screening transparent conducting materials</vt:lpstr>
      <vt:lpstr>Single-shot DFT SOREP</vt:lpstr>
      <vt:lpstr>Classification Model</vt:lpstr>
      <vt:lpstr>Model Performance</vt:lpstr>
      <vt:lpstr>Conclusions</vt:lpstr>
      <vt:lpstr>Comparison w/ SOAP</vt:lpstr>
      <vt:lpstr>Classification model performance</vt:lpstr>
      <vt:lpstr>Kinetic SOREP BaTiO3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Spectral Operator Representations</dc:title>
  <dc:creator>Austin Zadoks</dc:creator>
  <cp:lastModifiedBy>Austin Zadoks</cp:lastModifiedBy>
  <cp:revision>106</cp:revision>
  <dcterms:created xsi:type="dcterms:W3CDTF">2024-02-19T11:18:51Z</dcterms:created>
  <dcterms:modified xsi:type="dcterms:W3CDTF">2024-05-15T13:16:46Z</dcterms:modified>
</cp:coreProperties>
</file>