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81" r:id="rId2"/>
    <p:sldId id="688" r:id="rId3"/>
    <p:sldId id="624" r:id="rId4"/>
    <p:sldId id="640" r:id="rId5"/>
    <p:sldId id="614" r:id="rId6"/>
    <p:sldId id="689" r:id="rId7"/>
    <p:sldId id="340" r:id="rId8"/>
    <p:sldId id="678" r:id="rId9"/>
    <p:sldId id="691" r:id="rId10"/>
    <p:sldId id="690" r:id="rId11"/>
    <p:sldId id="667" r:id="rId12"/>
    <p:sldId id="682" r:id="rId13"/>
    <p:sldId id="256" r:id="rId14"/>
    <p:sldId id="313" r:id="rId15"/>
    <p:sldId id="681" r:id="rId16"/>
    <p:sldId id="694" r:id="rId17"/>
  </p:sldIdLst>
  <p:sldSz cx="9144000" cy="6858000" type="screen4x3"/>
  <p:notesSz cx="6889750" cy="1002188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ja Benčan" initials="AB" lastIdx="1" clrIdx="0"/>
  <p:cmAuthor id="1" name="Oana Condurache" initials="OC" lastIdx="1" clrIdx="1">
    <p:extLst>
      <p:ext uri="{19B8F6BF-5375-455C-9EA6-DF929625EA0E}">
        <p15:presenceInfo xmlns:p15="http://schemas.microsoft.com/office/powerpoint/2012/main" userId="S::Oana.Condurache@ijs.si::6b03c2c6-b937-4cce-b760-8e47612bb5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8CF"/>
    <a:srgbClr val="FFD8CA"/>
    <a:srgbClr val="E6EDF6"/>
    <a:srgbClr val="FFE9BD"/>
    <a:srgbClr val="996600"/>
    <a:srgbClr val="DAD6D5"/>
    <a:srgbClr val="CAB692"/>
    <a:srgbClr val="0000FF"/>
    <a:srgbClr val="3333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44" autoAdjust="0"/>
    <p:restoredTop sz="89066" autoAdjust="0"/>
  </p:normalViewPr>
  <p:slideViewPr>
    <p:cSldViewPr>
      <p:cViewPr varScale="1">
        <p:scale>
          <a:sx n="78" d="100"/>
          <a:sy n="78" d="100"/>
        </p:scale>
        <p:origin x="129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66"/>
    </p:cViewPr>
  </p:sorterViewPr>
  <p:notesViewPr>
    <p:cSldViewPr>
      <p:cViewPr varScale="1">
        <p:scale>
          <a:sx n="97" d="100"/>
          <a:sy n="97" d="100"/>
        </p:scale>
        <p:origin x="353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86088" cy="501809"/>
          </a:xfrm>
          <a:prstGeom prst="rect">
            <a:avLst/>
          </a:prstGeom>
        </p:spPr>
        <p:txBody>
          <a:bodyPr vert="horz" lIns="91469" tIns="45734" rIns="91469" bIns="45734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2"/>
            <a:ext cx="2986088" cy="501809"/>
          </a:xfrm>
          <a:prstGeom prst="rect">
            <a:avLst/>
          </a:prstGeom>
        </p:spPr>
        <p:txBody>
          <a:bodyPr vert="horz" lIns="91469" tIns="45734" rIns="91469" bIns="45734" rtlCol="0"/>
          <a:lstStyle>
            <a:lvl1pPr algn="r">
              <a:defRPr sz="1200"/>
            </a:lvl1pPr>
          </a:lstStyle>
          <a:p>
            <a:fld id="{3FB6E48E-4260-46C0-914D-60E6252A2A4A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8491"/>
            <a:ext cx="2986088" cy="501809"/>
          </a:xfrm>
          <a:prstGeom prst="rect">
            <a:avLst/>
          </a:prstGeom>
        </p:spPr>
        <p:txBody>
          <a:bodyPr vert="horz" lIns="91469" tIns="45734" rIns="91469" bIns="45734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8491"/>
            <a:ext cx="2986088" cy="501809"/>
          </a:xfrm>
          <a:prstGeom prst="rect">
            <a:avLst/>
          </a:prstGeom>
        </p:spPr>
        <p:txBody>
          <a:bodyPr vert="horz" lIns="91469" tIns="45734" rIns="91469" bIns="45734" rtlCol="0" anchor="b"/>
          <a:lstStyle>
            <a:lvl1pPr algn="r">
              <a:defRPr sz="1200"/>
            </a:lvl1pPr>
          </a:lstStyle>
          <a:p>
            <a:fld id="{BCD201B5-9D78-4618-9297-3DE93F80D1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2409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558" cy="501094"/>
          </a:xfrm>
          <a:prstGeom prst="rect">
            <a:avLst/>
          </a:prstGeom>
        </p:spPr>
        <p:txBody>
          <a:bodyPr vert="horz" lIns="96647" tIns="48323" rIns="96647" bIns="48323" rtlCol="0"/>
          <a:lstStyle>
            <a:lvl1pPr algn="l">
              <a:defRPr sz="13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1"/>
            <a:ext cx="2985558" cy="501094"/>
          </a:xfrm>
          <a:prstGeom prst="rect">
            <a:avLst/>
          </a:prstGeom>
        </p:spPr>
        <p:txBody>
          <a:bodyPr vert="horz" lIns="96647" tIns="48323" rIns="96647" bIns="48323" rtlCol="0"/>
          <a:lstStyle>
            <a:lvl1pPr algn="r">
              <a:defRPr sz="1300"/>
            </a:lvl1pPr>
          </a:lstStyle>
          <a:p>
            <a:fld id="{45E0D49B-C89F-431F-A249-65D8D03094BB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3" rIns="96647" bIns="48323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60398"/>
            <a:ext cx="5511800" cy="4509849"/>
          </a:xfrm>
          <a:prstGeom prst="rect">
            <a:avLst/>
          </a:prstGeom>
        </p:spPr>
        <p:txBody>
          <a:bodyPr vert="horz" lIns="96647" tIns="48323" rIns="96647" bIns="483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5558" cy="501094"/>
          </a:xfrm>
          <a:prstGeom prst="rect">
            <a:avLst/>
          </a:prstGeom>
        </p:spPr>
        <p:txBody>
          <a:bodyPr vert="horz" lIns="96647" tIns="48323" rIns="96647" bIns="48323" rtlCol="0" anchor="b"/>
          <a:lstStyle>
            <a:lvl1pPr algn="l">
              <a:defRPr sz="13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4"/>
            <a:ext cx="2985558" cy="501094"/>
          </a:xfrm>
          <a:prstGeom prst="rect">
            <a:avLst/>
          </a:prstGeom>
        </p:spPr>
        <p:txBody>
          <a:bodyPr vert="horz" lIns="96647" tIns="48323" rIns="96647" bIns="48323" rtlCol="0" anchor="b"/>
          <a:lstStyle>
            <a:lvl1pPr algn="r">
              <a:defRPr sz="1300"/>
            </a:lvl1pPr>
          </a:lstStyle>
          <a:p>
            <a:fld id="{8D2A7910-1131-45EA-A513-ECB890FF9E4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680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7910-1131-45EA-A513-ECB890FF9E4D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9438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7910-1131-45EA-A513-ECB890FF9E4D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12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7910-1131-45EA-A513-ECB890FF9E4D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6007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57198-D17C-4622-B02D-CA0D1ABF9E68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5592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7910-1131-45EA-A513-ECB890FF9E4D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5420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7910-1131-45EA-A513-ECB890FF9E4D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8768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7910-1131-45EA-A513-ECB890FF9E4D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3231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7910-1131-45EA-A513-ECB890FF9E4D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3922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57198-D17C-4622-B02D-CA0D1ABF9E68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683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8938A-CA06-47C1-BF01-443A16A05EDC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8574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8938A-CA06-47C1-BF01-443A16A05EDC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7252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57198-D17C-4622-B02D-CA0D1ABF9E68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505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32661"/>
            <a:endParaRPr lang="en-US" dirty="0"/>
          </a:p>
          <a:p>
            <a:endParaRPr lang="sl-SI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1032661"/>
            <a:endParaRPr lang="en-US" dirty="0"/>
          </a:p>
          <a:p>
            <a:pPr defTabSz="1032661"/>
            <a:endParaRPr lang="en-US" dirty="0"/>
          </a:p>
          <a:p>
            <a:pPr defTabSz="1032661"/>
            <a:endParaRPr lang="en-US" dirty="0"/>
          </a:p>
          <a:p>
            <a:pPr defTabSz="1032661"/>
            <a:endParaRPr lang="en-US" dirty="0"/>
          </a:p>
          <a:p>
            <a:endParaRPr lang="en-US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57198-D17C-4622-B02D-CA0D1ABF9E68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7961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7910-1131-45EA-A513-ECB890FF9E4D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8549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57198-D17C-4622-B02D-CA0D1ABF9E68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5089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A7910-1131-45EA-A513-ECB890FF9E4D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447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DFC1-8833-4619-87D8-8B5965BA44BD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045B-99EA-4963-AB2C-353A4E76337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02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DFC1-8833-4619-87D8-8B5965BA44BD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045B-99EA-4963-AB2C-353A4E76337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687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DFC1-8833-4619-87D8-8B5965BA44BD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045B-99EA-4963-AB2C-353A4E76337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146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DFC1-8833-4619-87D8-8B5965BA44BD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045B-99EA-4963-AB2C-353A4E76337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134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DFC1-8833-4619-87D8-8B5965BA44BD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045B-99EA-4963-AB2C-353A4E76337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431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DFC1-8833-4619-87D8-8B5965BA44BD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045B-99EA-4963-AB2C-353A4E76337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02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DFC1-8833-4619-87D8-8B5965BA44BD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045B-99EA-4963-AB2C-353A4E76337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376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DFC1-8833-4619-87D8-8B5965BA44BD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045B-99EA-4963-AB2C-353A4E76337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831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DFC1-8833-4619-87D8-8B5965BA44BD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045B-99EA-4963-AB2C-353A4E76337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20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DFC1-8833-4619-87D8-8B5965BA44BD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045B-99EA-4963-AB2C-353A4E76337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51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DFC1-8833-4619-87D8-8B5965BA44BD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045B-99EA-4963-AB2C-353A4E76337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23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DFC1-8833-4619-87D8-8B5965BA44BD}" type="datetimeFigureOut">
              <a:rPr lang="sl-SI" smtClean="0"/>
              <a:t>14. 05. 2024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7045B-99EA-4963-AB2C-353A4E76337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522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si/url?sa=i&amp;rct=j&amp;q=&amp;esrc=s&amp;source=images&amp;cd=&amp;cad=rja&amp;uact=8&amp;ved=0ahUKEwiCzvb2ravRAhWGe1AKHbxfBMYQjRwIBw&amp;url=http://materialsworld.utep.edu/Background/Piezoelectric/Piezoelectric.htm&amp;bvm=bv.142059868,d.ZWM&amp;psig=AFQjCNGgAfE2rUqU6JKteEzh_gCQaZEH3g&amp;ust=148371782711788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F124F3-7941-4BDF-AA62-0960A55FABCE}"/>
              </a:ext>
            </a:extLst>
          </p:cNvPr>
          <p:cNvSpPr txBox="1"/>
          <p:nvPr/>
        </p:nvSpPr>
        <p:spPr>
          <a:xfrm>
            <a:off x="19967" y="260648"/>
            <a:ext cx="9144000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Addressing Challenges in 4D STEM Data of Ferroelectrics Using Machine Learning </a:t>
            </a:r>
            <a:endParaRPr lang="en-SI" sz="2800" b="1" dirty="0"/>
          </a:p>
          <a:p>
            <a:pPr algn="ctr"/>
            <a:endParaRPr lang="en-US" sz="3400" noProof="1"/>
          </a:p>
          <a:p>
            <a:pPr algn="ctr"/>
            <a:endParaRPr lang="en-US" sz="3400" noProof="1"/>
          </a:p>
          <a:p>
            <a:pPr algn="ctr"/>
            <a:r>
              <a:rPr lang="en-US" sz="2000" u="sng" noProof="1"/>
              <a:t>Andreja Benčan Golob</a:t>
            </a:r>
            <a:r>
              <a:rPr lang="en-US" sz="2000" noProof="1"/>
              <a:t>, Oana Condurache, Katarina Žiberna</a:t>
            </a:r>
          </a:p>
          <a:p>
            <a:pPr algn="ctr"/>
            <a:r>
              <a:rPr lang="en-US" i="1" noProof="1"/>
              <a:t>Electronic Ceramics Department, Jožef Stefan Institute</a:t>
            </a:r>
          </a:p>
          <a:p>
            <a:pPr algn="ctr"/>
            <a:endParaRPr lang="en-US" sz="2000" noProof="1"/>
          </a:p>
          <a:p>
            <a:pPr algn="ctr"/>
            <a:r>
              <a:rPr lang="en-US" sz="2000" noProof="1"/>
              <a:t>Sašo Džeroski, Sintija Stevanoska, Marjam Stoimchev, Dragi Kocev, </a:t>
            </a:r>
          </a:p>
          <a:p>
            <a:pPr algn="ctr"/>
            <a:r>
              <a:rPr lang="en-US" sz="2000" noProof="1"/>
              <a:t>Pance Panov, Anastasija Manojlovska </a:t>
            </a:r>
          </a:p>
          <a:p>
            <a:pPr algn="ctr"/>
            <a:r>
              <a:rPr lang="en-US" i="1" noProof="1"/>
              <a:t>Department of Knowledge Technologies, Jozef Stefan Institue</a:t>
            </a:r>
          </a:p>
          <a:p>
            <a:pPr algn="ctr"/>
            <a:endParaRPr lang="en-US" sz="2000" noProof="1"/>
          </a:p>
          <a:p>
            <a:pPr algn="ctr"/>
            <a:r>
              <a:rPr lang="en-US" sz="2000" noProof="1"/>
              <a:t>Goran Dražić</a:t>
            </a:r>
          </a:p>
          <a:p>
            <a:pPr algn="ctr"/>
            <a:r>
              <a:rPr lang="en-US" i="1" dirty="0"/>
              <a:t>Department of Materials Chemistry, National Institute of Chemistry</a:t>
            </a:r>
            <a:endParaRPr lang="en-US" i="1" noProof="1"/>
          </a:p>
          <a:p>
            <a:pPr algn="ctr"/>
            <a:endParaRPr lang="en-US" noProof="1"/>
          </a:p>
          <a:p>
            <a:pPr algn="ctr"/>
            <a:endParaRPr lang="en-US" sz="1900" noProof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CC82C-334D-4BF5-8A43-A169F9E44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176"/>
          <a:stretch/>
        </p:blipFill>
        <p:spPr>
          <a:xfrm>
            <a:off x="179512" y="2914425"/>
            <a:ext cx="648072" cy="743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DD880-76D4-4B9A-B2F5-C4D2E71E1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725144"/>
            <a:ext cx="806650" cy="757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EF5B5-C0B6-4880-856C-600EB1013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8" y="1946121"/>
            <a:ext cx="9143999" cy="23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0509"/>
          <a:stretch/>
        </p:blipFill>
        <p:spPr>
          <a:xfrm>
            <a:off x="4253091" y="763006"/>
            <a:ext cx="4890909" cy="21686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8B10B6-153B-40A9-B386-BDAF9679F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591" y="3020610"/>
            <a:ext cx="3298007" cy="3672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4545A-A876-4A6E-ABB4-675ADA548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2" t="6216" r="-1"/>
          <a:stretch/>
        </p:blipFill>
        <p:spPr>
          <a:xfrm>
            <a:off x="523404" y="4078979"/>
            <a:ext cx="1636461" cy="1617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A10CC3-A973-4497-9E45-D1DF3ABB22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3847" y="4078979"/>
            <a:ext cx="1628662" cy="1628662"/>
          </a:xfrm>
          <a:prstGeom prst="rect">
            <a:avLst/>
          </a:prstGeom>
        </p:spPr>
      </p:pic>
      <p:sp>
        <p:nvSpPr>
          <p:cNvPr id="12" name="Arrow: Circular 11">
            <a:extLst>
              <a:ext uri="{FF2B5EF4-FFF2-40B4-BE49-F238E27FC236}">
                <a16:creationId xmlns:a16="http://schemas.microsoft.com/office/drawing/2014/main" id="{5D24137E-C0DE-443E-9760-6F26245ADBBA}"/>
              </a:ext>
            </a:extLst>
          </p:cNvPr>
          <p:cNvSpPr/>
          <p:nvPr/>
        </p:nvSpPr>
        <p:spPr>
          <a:xfrm rot="20689036">
            <a:off x="3810398" y="4319270"/>
            <a:ext cx="1689669" cy="1333763"/>
          </a:xfrm>
          <a:prstGeom prst="circularArrow">
            <a:avLst>
              <a:gd name="adj1" fmla="val 10473"/>
              <a:gd name="adj2" fmla="val 819030"/>
              <a:gd name="adj3" fmla="val 20079770"/>
              <a:gd name="adj4" fmla="val 12972079"/>
              <a:gd name="adj5" fmla="val 125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0A93F-ED6E-4868-87F4-3EEF0011DA16}"/>
              </a:ext>
            </a:extLst>
          </p:cNvPr>
          <p:cNvSpPr txBox="1"/>
          <p:nvPr/>
        </p:nvSpPr>
        <p:spPr>
          <a:xfrm>
            <a:off x="443145" y="5752633"/>
            <a:ext cx="3676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Helvetica" pitchFamily="2" charset="0"/>
              </a:rPr>
              <a:t>In situ biasing TEM of ferroelectric domain evolution</a:t>
            </a:r>
            <a:endParaRPr lang="sl-SI" sz="1200" dirty="0"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44C5D-3AF5-4E83-903D-7FE42290D6D6}"/>
              </a:ext>
            </a:extLst>
          </p:cNvPr>
          <p:cNvSpPr txBox="1"/>
          <p:nvPr/>
        </p:nvSpPr>
        <p:spPr>
          <a:xfrm>
            <a:off x="179512" y="3366154"/>
            <a:ext cx="5112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noProof="1"/>
              <a:t>Automatic Domain walls detection to the</a:t>
            </a:r>
          </a:p>
          <a:p>
            <a:pPr algn="l"/>
            <a:r>
              <a:rPr lang="en-GB" noProof="1"/>
              <a:t>identification of ferroelectric switching pathways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429D83-0B62-4A8D-9B16-1C77F8156286}"/>
              </a:ext>
            </a:extLst>
          </p:cNvPr>
          <p:cNvSpPr txBox="1"/>
          <p:nvPr/>
        </p:nvSpPr>
        <p:spPr>
          <a:xfrm rot="21013820">
            <a:off x="3904413" y="4099431"/>
            <a:ext cx="13354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350" b="1" dirty="0">
                <a:latin typeface="Helvetica" pitchFamily="2" charset="0"/>
              </a:rPr>
              <a:t>ML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2F9713-7636-40C2-8574-B8848225ABEA}"/>
              </a:ext>
            </a:extLst>
          </p:cNvPr>
          <p:cNvSpPr txBox="1"/>
          <p:nvPr/>
        </p:nvSpPr>
        <p:spPr>
          <a:xfrm>
            <a:off x="335363" y="6369245"/>
            <a:ext cx="4319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Ignatans</a:t>
            </a:r>
            <a:r>
              <a:rPr lang="en-GB" sz="1400" dirty="0"/>
              <a:t> et al., Adv. </a:t>
            </a:r>
            <a:r>
              <a:rPr lang="en-GB" sz="1400" dirty="0" err="1"/>
              <a:t>Funct</a:t>
            </a:r>
            <a:r>
              <a:rPr lang="en-GB" sz="1400" dirty="0"/>
              <a:t>. Mater. 2022, 32, 2100271</a:t>
            </a:r>
            <a:endParaRPr lang="sl-SI" sz="1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CFA163-2549-4CE2-9661-8520536BB762}"/>
              </a:ext>
            </a:extLst>
          </p:cNvPr>
          <p:cNvCxnSpPr/>
          <p:nvPr/>
        </p:nvCxnSpPr>
        <p:spPr>
          <a:xfrm>
            <a:off x="179512" y="696496"/>
            <a:ext cx="3096344" cy="0"/>
          </a:xfrm>
          <a:prstGeom prst="line">
            <a:avLst/>
          </a:prstGeom>
          <a:ln w="76200">
            <a:solidFill>
              <a:srgbClr val="FFD8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9512" y="116255"/>
            <a:ext cx="48678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noProof="1"/>
              <a:t>STEM </a:t>
            </a:r>
            <a:r>
              <a:rPr lang="sl-SI" sz="3000" noProof="1"/>
              <a:t> </a:t>
            </a:r>
            <a:r>
              <a:rPr lang="en-GB" sz="3000" noProof="1"/>
              <a:t>and AI</a:t>
            </a:r>
            <a:r>
              <a:rPr lang="sl-SI" sz="3000" noProof="1"/>
              <a:t> on ferroelectrics</a:t>
            </a:r>
            <a:endParaRPr lang="en-GB" sz="3000" noProof="1"/>
          </a:p>
        </p:txBody>
      </p:sp>
      <p:sp>
        <p:nvSpPr>
          <p:cNvPr id="2" name="TextBox 1"/>
          <p:cNvSpPr txBox="1"/>
          <p:nvPr/>
        </p:nvSpPr>
        <p:spPr>
          <a:xfrm>
            <a:off x="3875822" y="5058285"/>
            <a:ext cx="16239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err="1"/>
              <a:t>Sergei</a:t>
            </a:r>
            <a:r>
              <a:rPr lang="sl-SI" sz="1400" dirty="0"/>
              <a:t> V. </a:t>
            </a:r>
            <a:r>
              <a:rPr lang="sl-SI" sz="1400" dirty="0" err="1"/>
              <a:t>Kalinin</a:t>
            </a:r>
            <a:endParaRPr lang="sl-SI" sz="1400" dirty="0"/>
          </a:p>
          <a:p>
            <a:r>
              <a:rPr lang="en-US" sz="1400" dirty="0"/>
              <a:t>Oak Ridge National Laboratory, USA</a:t>
            </a:r>
            <a:endParaRPr lang="sl-SI" sz="1400" dirty="0"/>
          </a:p>
        </p:txBody>
      </p:sp>
      <p:sp>
        <p:nvSpPr>
          <p:cNvPr id="3" name="Rectangle 2"/>
          <p:cNvSpPr/>
          <p:nvPr/>
        </p:nvSpPr>
        <p:spPr>
          <a:xfrm>
            <a:off x="196043" y="868727"/>
            <a:ext cx="48513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cs typeface="Helvetica" panose="020B0604020202020204" pitchFamily="34" charset="0"/>
              </a:rPr>
              <a:t>Automated and </a:t>
            </a:r>
            <a:r>
              <a:rPr lang="en-GB" dirty="0" err="1">
                <a:cs typeface="Helvetica" panose="020B0604020202020204" pitchFamily="34" charset="0"/>
              </a:rPr>
              <a:t>Automous</a:t>
            </a:r>
            <a:r>
              <a:rPr lang="en-GB" dirty="0">
                <a:cs typeface="Helvetica" panose="020B0604020202020204" pitchFamily="34" charset="0"/>
              </a:rPr>
              <a:t> Experiments in Electron and Scanning Probe Microscopy</a:t>
            </a:r>
            <a:endParaRPr lang="sl-SI" dirty="0">
              <a:cs typeface="Helvetica" panose="020B0604020202020204" pitchFamily="34" charset="0"/>
            </a:endParaRPr>
          </a:p>
          <a:p>
            <a:endParaRPr lang="en-GB" sz="2000" dirty="0">
              <a:cs typeface="Helvetica" panose="020B0604020202020204" pitchFamily="34" charset="0"/>
            </a:endParaRPr>
          </a:p>
          <a:p>
            <a:r>
              <a:rPr lang="en-GB" sz="1400" dirty="0">
                <a:cs typeface="Helvetica" panose="020B0604020202020204" pitchFamily="34" charset="0"/>
              </a:rPr>
              <a:t>S. Kalinin et al., ACS Nano 2021, 15, 12604</a:t>
            </a:r>
          </a:p>
          <a:p>
            <a:r>
              <a:rPr lang="en-GB" sz="1400" dirty="0">
                <a:cs typeface="Helvetica" panose="020B0604020202020204" pitchFamily="34" charset="0"/>
              </a:rPr>
              <a:t>M. </a:t>
            </a:r>
            <a:r>
              <a:rPr lang="en-GB" sz="1400" dirty="0" err="1">
                <a:cs typeface="Helvetica" panose="020B0604020202020204" pitchFamily="34" charset="0"/>
              </a:rPr>
              <a:t>Ziatdinov</a:t>
            </a:r>
            <a:r>
              <a:rPr lang="en-GB" sz="1400" dirty="0">
                <a:cs typeface="Helvetica" panose="020B0604020202020204" pitchFamily="34" charset="0"/>
              </a:rPr>
              <a:t> et al., Appl. Phys. Rev. 8, 011403 (2021)</a:t>
            </a:r>
            <a:endParaRPr lang="sl-SI" sz="1400" dirty="0">
              <a:cs typeface="Helvetica" panose="020B0604020202020204" pitchFamily="34" charset="0"/>
            </a:endParaRPr>
          </a:p>
          <a:p>
            <a:endParaRPr lang="en-GB" sz="1400" dirty="0"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62637E-A1CC-40AA-8D81-0508896F90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126" r="2465"/>
          <a:stretch/>
        </p:blipFill>
        <p:spPr>
          <a:xfrm>
            <a:off x="7369758" y="2931695"/>
            <a:ext cx="1774242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69" y="17241"/>
            <a:ext cx="2952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/>
              <a:t>K</a:t>
            </a:r>
            <a:r>
              <a:rPr lang="en-US" sz="3000" baseline="-25000" dirty="0"/>
              <a:t>0.5</a:t>
            </a:r>
            <a:r>
              <a:rPr lang="en-US" sz="3000" dirty="0"/>
              <a:t>Na</a:t>
            </a:r>
            <a:r>
              <a:rPr lang="en-US" sz="3000" baseline="-25000" dirty="0"/>
              <a:t>0.5</a:t>
            </a:r>
            <a:r>
              <a:rPr lang="en-US" sz="3000" dirty="0"/>
              <a:t>NbO</a:t>
            </a:r>
            <a:r>
              <a:rPr lang="en-US" sz="3000" baseline="-25000" dirty="0"/>
              <a:t>3</a:t>
            </a:r>
            <a:endParaRPr lang="sl-SI" sz="3000" baseline="-25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26FED0-D047-4122-9250-E5963D67B46E}"/>
              </a:ext>
            </a:extLst>
          </p:cNvPr>
          <p:cNvCxnSpPr/>
          <p:nvPr/>
        </p:nvCxnSpPr>
        <p:spPr>
          <a:xfrm>
            <a:off x="179512" y="639852"/>
            <a:ext cx="3096344" cy="0"/>
          </a:xfrm>
          <a:prstGeom prst="line">
            <a:avLst/>
          </a:prstGeom>
          <a:ln w="76200">
            <a:solidFill>
              <a:srgbClr val="FFD8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4" name="Picture 2" descr="Figure 10.">
            <a:extLst>
              <a:ext uri="{FF2B5EF4-FFF2-40B4-BE49-F238E27FC236}">
                <a16:creationId xmlns:a16="http://schemas.microsoft.com/office/drawing/2014/main" id="{7B759124-E6C5-4F96-B777-222D778F5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16" y="824906"/>
            <a:ext cx="70675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C453CB-EBA4-49BA-BACF-01E3292761BF}"/>
              </a:ext>
            </a:extLst>
          </p:cNvPr>
          <p:cNvSpPr/>
          <p:nvPr/>
        </p:nvSpPr>
        <p:spPr>
          <a:xfrm>
            <a:off x="329816" y="3717032"/>
            <a:ext cx="7194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FSBrabo"/>
              </a:rPr>
              <a:t>a) Optical microscope micrographs of the KNN single crystal and its domain microstructure. The inset shows a herring bone 90</a:t>
            </a:r>
            <a:r>
              <a:rPr lang="en-US" sz="1400" baseline="30000" dirty="0">
                <a:solidFill>
                  <a:srgbClr val="000000"/>
                </a:solidFill>
                <a:latin typeface="FSBrabo"/>
              </a:rPr>
              <a:t>o </a:t>
            </a:r>
            <a:r>
              <a:rPr lang="en-US" sz="1400" dirty="0">
                <a:solidFill>
                  <a:srgbClr val="000000"/>
                </a:solidFill>
                <a:latin typeface="FSBrabo"/>
              </a:rPr>
              <a:t>arrangement of smaller domains, b) EBSD orientation map of the KNN single crystal and the corresponding color-key inverse-pole-figure</a:t>
            </a:r>
            <a:endParaRPr lang="sl-SI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D81763-1302-4B6B-ACE0-7242EB9C11A1}"/>
              </a:ext>
            </a:extLst>
          </p:cNvPr>
          <p:cNvSpPr/>
          <p:nvPr/>
        </p:nvSpPr>
        <p:spPr>
          <a:xfrm>
            <a:off x="5111552" y="4455696"/>
            <a:ext cx="4032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A. Benčan et al., </a:t>
            </a:r>
            <a:r>
              <a:rPr lang="hr-HR" sz="1200" dirty="0" err="1">
                <a:solidFill>
                  <a:srgbClr val="000000"/>
                </a:solidFill>
                <a:latin typeface="FSBrabo"/>
              </a:rPr>
              <a:t>Microscopy</a:t>
            </a:r>
            <a:r>
              <a:rPr lang="hr-HR" sz="1200" dirty="0">
                <a:solidFill>
                  <a:srgbClr val="000000"/>
                </a:solidFill>
                <a:latin typeface="FSBrabo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FSBrabo"/>
              </a:rPr>
              <a:t>and</a:t>
            </a:r>
            <a:r>
              <a:rPr lang="hr-HR" sz="1200" dirty="0">
                <a:solidFill>
                  <a:srgbClr val="000000"/>
                </a:solidFill>
                <a:latin typeface="FSBrabo"/>
              </a:rPr>
              <a:t> </a:t>
            </a:r>
            <a:r>
              <a:rPr lang="hr-HR" sz="1200" dirty="0" err="1">
                <a:solidFill>
                  <a:srgbClr val="000000"/>
                </a:solidFill>
                <a:latin typeface="FSBrabo"/>
              </a:rPr>
              <a:t>Microanalysis</a:t>
            </a:r>
            <a:r>
              <a:rPr lang="hr-HR" sz="1200" dirty="0">
                <a:solidFill>
                  <a:srgbClr val="000000"/>
                </a:solidFill>
                <a:latin typeface="FSBrabo"/>
              </a:rPr>
              <a:t>, </a:t>
            </a:r>
            <a:r>
              <a:rPr lang="hr-HR" sz="1200" dirty="0"/>
              <a:t>15</a:t>
            </a:r>
            <a:r>
              <a:rPr lang="en-US" sz="1200" dirty="0"/>
              <a:t>, 2009</a:t>
            </a:r>
            <a:endParaRPr lang="sl-SI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B2D7E-5F09-443F-A80D-81C9B2B78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1" y="4732695"/>
            <a:ext cx="2001763" cy="21042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429232-EF62-4541-BDC3-B5D9713F7901}"/>
              </a:ext>
            </a:extLst>
          </p:cNvPr>
          <p:cNvSpPr/>
          <p:nvPr/>
        </p:nvSpPr>
        <p:spPr>
          <a:xfrm>
            <a:off x="2627784" y="5109764"/>
            <a:ext cx="6152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Orthorhombic symmetry:</a:t>
            </a:r>
          </a:p>
          <a:p>
            <a:pPr marL="285750" indent="-285750">
              <a:buFontTx/>
              <a:buChar char="-"/>
            </a:pPr>
            <a:r>
              <a:rPr lang="en-US" dirty="0"/>
              <a:t>spontaneous polarization along [110]pc directions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four different types of DWs: 60⁰, 120⁰, 90⁰ and 180⁰</a:t>
            </a:r>
            <a:endParaRPr lang="sl-SI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14C7E5-3779-448C-8005-D949301E323D}"/>
              </a:ext>
            </a:extLst>
          </p:cNvPr>
          <p:cNvSpPr/>
          <p:nvPr/>
        </p:nvSpPr>
        <p:spPr>
          <a:xfrm>
            <a:off x="4600398" y="6247147"/>
            <a:ext cx="4572000" cy="4788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n-SI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SI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Hirohashi</a:t>
            </a:r>
            <a:r>
              <a:rPr lang="en-SI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al., </a:t>
            </a:r>
            <a:r>
              <a:rPr lang="en-SI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Applied Physics, vol. 98, 2005</a:t>
            </a:r>
          </a:p>
          <a:p>
            <a:pPr>
              <a:lnSpc>
                <a:spcPct val="107000"/>
              </a:lnSpc>
            </a:pPr>
            <a:r>
              <a:rPr lang="en-SI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Bah et al., RSC Adv., vol. 6, no. 54, 2016</a:t>
            </a:r>
          </a:p>
        </p:txBody>
      </p:sp>
    </p:spTree>
    <p:extLst>
      <p:ext uri="{BB962C8B-B14F-4D97-AF65-F5344CB8AC3E}">
        <p14:creationId xmlns:p14="http://schemas.microsoft.com/office/powerpoint/2010/main" val="24014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CFA163-2549-4CE2-9661-8520536BB762}"/>
              </a:ext>
            </a:extLst>
          </p:cNvPr>
          <p:cNvCxnSpPr/>
          <p:nvPr/>
        </p:nvCxnSpPr>
        <p:spPr>
          <a:xfrm>
            <a:off x="95835" y="839766"/>
            <a:ext cx="3096344" cy="0"/>
          </a:xfrm>
          <a:prstGeom prst="line">
            <a:avLst/>
          </a:prstGeom>
          <a:ln w="76200">
            <a:solidFill>
              <a:srgbClr val="FFD8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3AF74A78-F29D-48DA-BCFC-83FFEB699D9B}"/>
              </a:ext>
            </a:extLst>
          </p:cNvPr>
          <p:cNvSpPr/>
          <p:nvPr/>
        </p:nvSpPr>
        <p:spPr>
          <a:xfrm>
            <a:off x="57543" y="198486"/>
            <a:ext cx="2340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4D STEM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572EE4-072C-4A27-A382-3DD78361816F}"/>
              </a:ext>
            </a:extLst>
          </p:cNvPr>
          <p:cNvGrpSpPr/>
          <p:nvPr/>
        </p:nvGrpSpPr>
        <p:grpSpPr>
          <a:xfrm>
            <a:off x="13914" y="1625000"/>
            <a:ext cx="9055296" cy="3120907"/>
            <a:chOff x="0" y="3647398"/>
            <a:chExt cx="9055296" cy="31209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68B17FF-53D7-4CDB-839C-838D18B500FF}"/>
                </a:ext>
              </a:extLst>
            </p:cNvPr>
            <p:cNvSpPr txBox="1"/>
            <p:nvPr/>
          </p:nvSpPr>
          <p:spPr>
            <a:xfrm>
              <a:off x="4870620" y="3682157"/>
              <a:ext cx="2571231" cy="245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 + mathematical reconstruction</a:t>
              </a:r>
              <a:endParaRPr lang="sl-SI" sz="105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C89C44-2F35-4232-9213-21475C733672}"/>
                </a:ext>
              </a:extLst>
            </p:cNvPr>
            <p:cNvSpPr/>
            <p:nvPr/>
          </p:nvSpPr>
          <p:spPr>
            <a:xfrm>
              <a:off x="390826" y="3892096"/>
              <a:ext cx="354159" cy="245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D70718F-E3C0-4F9C-BBCA-0D8757C36E37}"/>
                </a:ext>
              </a:extLst>
            </p:cNvPr>
            <p:cNvSpPr/>
            <p:nvPr/>
          </p:nvSpPr>
          <p:spPr>
            <a:xfrm>
              <a:off x="1872363" y="3682157"/>
              <a:ext cx="354159" cy="245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E3FB17C-1119-4396-B15D-23DA8E1EDE81}"/>
                </a:ext>
              </a:extLst>
            </p:cNvPr>
            <p:cNvSpPr/>
            <p:nvPr/>
          </p:nvSpPr>
          <p:spPr>
            <a:xfrm>
              <a:off x="2401169" y="3838000"/>
              <a:ext cx="354159" cy="245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E2208B8-AAE2-4DC1-8CE1-FF5FBE56B5BF}"/>
                </a:ext>
              </a:extLst>
            </p:cNvPr>
            <p:cNvSpPr txBox="1"/>
            <p:nvPr/>
          </p:nvSpPr>
          <p:spPr>
            <a:xfrm>
              <a:off x="25585" y="3706743"/>
              <a:ext cx="1970348" cy="50783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4D STEM data acquisition</a:t>
              </a:r>
            </a:p>
            <a:p>
              <a:pPr algn="ctr"/>
              <a:r>
                <a:rPr lang="en-US" sz="1350" dirty="0"/>
                <a:t>(CBED)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716E91F-529D-4DAF-9765-BB1636DFFB69}"/>
                </a:ext>
              </a:extLst>
            </p:cNvPr>
            <p:cNvCxnSpPr>
              <a:cxnSpLocks/>
            </p:cNvCxnSpPr>
            <p:nvPr/>
          </p:nvCxnSpPr>
          <p:spPr>
            <a:xfrm>
              <a:off x="1997243" y="3901314"/>
              <a:ext cx="32766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884A9EF-C962-4D09-B0F0-BB3453835A4D}"/>
                </a:ext>
              </a:extLst>
            </p:cNvPr>
            <p:cNvSpPr txBox="1"/>
            <p:nvPr/>
          </p:nvSpPr>
          <p:spPr>
            <a:xfrm>
              <a:off x="2302421" y="3682157"/>
              <a:ext cx="2027863" cy="50783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Calculating center of mass</a:t>
              </a:r>
            </a:p>
            <a:p>
              <a:pPr algn="ctr"/>
              <a:r>
                <a:rPr lang="en-US" sz="1350" i="1" dirty="0"/>
                <a:t>Image J</a:t>
              </a:r>
              <a:endParaRPr lang="LID4096" sz="1350" i="1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FB34FE1-4428-41AE-A21F-8000EA41D86A}"/>
                </a:ext>
              </a:extLst>
            </p:cNvPr>
            <p:cNvSpPr txBox="1"/>
            <p:nvPr/>
          </p:nvSpPr>
          <p:spPr>
            <a:xfrm>
              <a:off x="7556937" y="3657591"/>
              <a:ext cx="1498359" cy="50783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/>
                <a:t>Virtualization</a:t>
              </a:r>
            </a:p>
            <a:p>
              <a:pPr algn="ctr"/>
              <a:r>
                <a:rPr lang="en-US" sz="1350" i="1" dirty="0"/>
                <a:t>Digital micrograph</a:t>
              </a:r>
              <a:endParaRPr lang="LID4096" sz="1350" i="1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416F31A-9730-4B21-A72B-08517DA90EF6}"/>
                </a:ext>
              </a:extLst>
            </p:cNvPr>
            <p:cNvSpPr txBox="1"/>
            <p:nvPr/>
          </p:nvSpPr>
          <p:spPr>
            <a:xfrm>
              <a:off x="4635461" y="3647398"/>
              <a:ext cx="2644172" cy="50783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Calculation of the charge density (divergence) 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F999949-8F4D-4480-84BD-C950FF1AB3D8}"/>
                </a:ext>
              </a:extLst>
            </p:cNvPr>
            <p:cNvCxnSpPr>
              <a:cxnSpLocks/>
            </p:cNvCxnSpPr>
            <p:nvPr/>
          </p:nvCxnSpPr>
          <p:spPr>
            <a:xfrm>
              <a:off x="4355976" y="3901314"/>
              <a:ext cx="32766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6231E3F-C9F4-4AEF-B928-8F77FA4A4F99}"/>
                </a:ext>
              </a:extLst>
            </p:cNvPr>
            <p:cNvCxnSpPr>
              <a:cxnSpLocks/>
            </p:cNvCxnSpPr>
            <p:nvPr/>
          </p:nvCxnSpPr>
          <p:spPr>
            <a:xfrm>
              <a:off x="7279633" y="3908321"/>
              <a:ext cx="32766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AEFA7C6-CF71-4FD1-924F-2D0B04071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516" y="4399240"/>
              <a:ext cx="520678" cy="526733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E065787-C716-4BA4-88E2-6CFFDA7E199A}"/>
                </a:ext>
              </a:extLst>
            </p:cNvPr>
            <p:cNvSpPr txBox="1"/>
            <p:nvPr/>
          </p:nvSpPr>
          <p:spPr>
            <a:xfrm>
              <a:off x="96507" y="6134681"/>
              <a:ext cx="1572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256 x 256 pix</a:t>
              </a:r>
              <a:endParaRPr lang="sl-SI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AE0DC0B-2BD6-4C8E-9D0E-46EADA317FE1}"/>
                </a:ext>
              </a:extLst>
            </p:cNvPr>
            <p:cNvSpPr txBox="1"/>
            <p:nvPr/>
          </p:nvSpPr>
          <p:spPr>
            <a:xfrm>
              <a:off x="0" y="6398973"/>
              <a:ext cx="2663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16384 tiff images (32 bit)</a:t>
              </a:r>
              <a:endParaRPr lang="sl-SI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B676B18-A3DF-41E1-8F39-A44CB10A3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161" y="4399240"/>
              <a:ext cx="520678" cy="52673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D767FE2-3BA8-42BB-85C8-52862E7F0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699" y="4393567"/>
              <a:ext cx="520678" cy="52673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15BC2BE-C21F-4517-9722-DFAB06494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516" y="4993112"/>
              <a:ext cx="520678" cy="52673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5EB5FDF-C91B-486E-AC18-7C0343AF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516" y="5576915"/>
              <a:ext cx="520678" cy="526733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96CF35-3F1E-40D9-9225-B4954DDC9219}"/>
                </a:ext>
              </a:extLst>
            </p:cNvPr>
            <p:cNvSpPr txBox="1"/>
            <p:nvPr/>
          </p:nvSpPr>
          <p:spPr>
            <a:xfrm>
              <a:off x="705619" y="5237497"/>
              <a:ext cx="1088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  <a:endParaRPr lang="sl-SI" dirty="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92CA6A2-5F56-41FE-BC3F-3ED5B5DED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4009" y="4430931"/>
              <a:ext cx="4443484" cy="2005182"/>
            </a:xfrm>
            <a:prstGeom prst="rect">
              <a:avLst/>
            </a:prstGeom>
          </p:spPr>
        </p:pic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57EE4C05-FFBB-4F14-9FCA-1A384E6EA815}"/>
                </a:ext>
              </a:extLst>
            </p:cNvPr>
            <p:cNvCxnSpPr/>
            <p:nvPr/>
          </p:nvCxnSpPr>
          <p:spPr>
            <a:xfrm>
              <a:off x="2401169" y="5422163"/>
              <a:ext cx="173878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318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026FED0-D047-4122-9250-E5963D67B46E}"/>
              </a:ext>
            </a:extLst>
          </p:cNvPr>
          <p:cNvCxnSpPr/>
          <p:nvPr/>
        </p:nvCxnSpPr>
        <p:spPr>
          <a:xfrm>
            <a:off x="0" y="764704"/>
            <a:ext cx="3096344" cy="0"/>
          </a:xfrm>
          <a:prstGeom prst="line">
            <a:avLst/>
          </a:prstGeom>
          <a:ln w="76200">
            <a:solidFill>
              <a:srgbClr val="FFD8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4198" y="48662"/>
            <a:ext cx="7840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4D STEM</a:t>
            </a:r>
            <a:r>
              <a:rPr lang="sl-SI" sz="2800" dirty="0"/>
              <a:t> </a:t>
            </a:r>
            <a:r>
              <a:rPr lang="sl-SI" sz="2800" dirty="0" err="1"/>
              <a:t>and</a:t>
            </a:r>
            <a:r>
              <a:rPr lang="sl-SI" sz="2800" dirty="0"/>
              <a:t> ML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6FDE2B-E006-45E8-9331-E4B5E9EA0595}"/>
              </a:ext>
            </a:extLst>
          </p:cNvPr>
          <p:cNvSpPr txBox="1"/>
          <p:nvPr/>
        </p:nvSpPr>
        <p:spPr>
          <a:xfrm>
            <a:off x="119435" y="6317077"/>
            <a:ext cx="3457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Projection of the KNN structure along [100]</a:t>
            </a:r>
            <a:r>
              <a:rPr lang="en-US" sz="1400" baseline="-25000" dirty="0"/>
              <a:t>pc</a:t>
            </a:r>
            <a:endParaRPr lang="LID4096" sz="1400" baseline="-25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4A5990-257F-4F38-97C8-E5F134BBFE0B}"/>
              </a:ext>
            </a:extLst>
          </p:cNvPr>
          <p:cNvSpPr txBox="1"/>
          <p:nvPr/>
        </p:nvSpPr>
        <p:spPr>
          <a:xfrm>
            <a:off x="4367077" y="671393"/>
            <a:ext cx="99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</a:t>
            </a:r>
            <a:endParaRPr lang="sl-SI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ADA24E-C390-4F85-ACCE-55D144069030}"/>
              </a:ext>
            </a:extLst>
          </p:cNvPr>
          <p:cNvSpPr txBox="1"/>
          <p:nvPr/>
        </p:nvSpPr>
        <p:spPr>
          <a:xfrm>
            <a:off x="5697914" y="679790"/>
            <a:ext cx="190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RD….</a:t>
            </a:r>
            <a:endParaRPr lang="sl-S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2" y="981244"/>
            <a:ext cx="9010324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6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026FED0-D047-4122-9250-E5963D67B46E}"/>
              </a:ext>
            </a:extLst>
          </p:cNvPr>
          <p:cNvCxnSpPr/>
          <p:nvPr/>
        </p:nvCxnSpPr>
        <p:spPr>
          <a:xfrm>
            <a:off x="0" y="801240"/>
            <a:ext cx="3096344" cy="0"/>
          </a:xfrm>
          <a:prstGeom prst="line">
            <a:avLst/>
          </a:prstGeom>
          <a:ln w="76200">
            <a:solidFill>
              <a:srgbClr val="FFD8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4198" y="48662"/>
            <a:ext cx="7840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4D STEM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1933364" y="937900"/>
            <a:ext cx="7064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Divergence of the momentum change of the electron probe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132364C-7163-4589-907F-34A6E4A84E05}"/>
              </a:ext>
            </a:extLst>
          </p:cNvPr>
          <p:cNvSpPr txBox="1"/>
          <p:nvPr/>
        </p:nvSpPr>
        <p:spPr>
          <a:xfrm flipH="1">
            <a:off x="5328262" y="5685166"/>
            <a:ext cx="3815738" cy="1131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Yellow contours along on 011 planes in both experiment and simulation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The B atoms are displaced  along 011 planes. Can be this directly correlated with charge density distributions?</a:t>
            </a:r>
            <a:endParaRPr lang="LID4096" sz="1350" dirty="0"/>
          </a:p>
        </p:txBody>
      </p:sp>
      <p:sp>
        <p:nvSpPr>
          <p:cNvPr id="65" name="TextBox 64"/>
          <p:cNvSpPr txBox="1"/>
          <p:nvPr/>
        </p:nvSpPr>
        <p:spPr>
          <a:xfrm>
            <a:off x="326421" y="122519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26" y="1666772"/>
            <a:ext cx="4932091" cy="49930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352604"/>
            <a:ext cx="2901948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2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6511A3-CFBC-45B6-A885-F3DEB96A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580" y="1280987"/>
            <a:ext cx="1282490" cy="12948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4B1BB9-778E-4BA3-9F62-AE3B69E501C2}"/>
              </a:ext>
            </a:extLst>
          </p:cNvPr>
          <p:cNvSpPr txBox="1"/>
          <p:nvPr/>
        </p:nvSpPr>
        <p:spPr>
          <a:xfrm>
            <a:off x="2178860" y="1070081"/>
            <a:ext cx="225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DFT &amp; relaxation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F59D792-735C-4210-BE20-79150C031EB1}"/>
              </a:ext>
            </a:extLst>
          </p:cNvPr>
          <p:cNvSpPr/>
          <p:nvPr/>
        </p:nvSpPr>
        <p:spPr>
          <a:xfrm>
            <a:off x="2315692" y="1531747"/>
            <a:ext cx="936104" cy="461665"/>
          </a:xfrm>
          <a:prstGeom prst="rightArrow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1BDE3E6-103E-453F-9E44-9346EFAB3008}"/>
              </a:ext>
            </a:extLst>
          </p:cNvPr>
          <p:cNvSpPr/>
          <p:nvPr/>
        </p:nvSpPr>
        <p:spPr>
          <a:xfrm>
            <a:off x="3132209" y="2174377"/>
            <a:ext cx="936104" cy="461665"/>
          </a:xfrm>
          <a:prstGeom prst="rightArrow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B9492B-6803-4B11-8CA7-ACE11F3F09C6}"/>
              </a:ext>
            </a:extLst>
          </p:cNvPr>
          <p:cNvSpPr txBox="1"/>
          <p:nvPr/>
        </p:nvSpPr>
        <p:spPr>
          <a:xfrm>
            <a:off x="3310710" y="1574026"/>
            <a:ext cx="2522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4DSTEM</a:t>
            </a:r>
          </a:p>
          <a:p>
            <a:r>
              <a:rPr lang="en-GB" dirty="0" err="1" smtClean="0"/>
              <a:t>Multislice</a:t>
            </a:r>
            <a:r>
              <a:rPr lang="en-GB" dirty="0" smtClean="0"/>
              <a:t> simulations</a:t>
            </a:r>
            <a:endParaRPr lang="en-GB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049F2F0-E47F-4127-974D-E6DC378AAFB5}"/>
              </a:ext>
            </a:extLst>
          </p:cNvPr>
          <p:cNvSpPr/>
          <p:nvPr/>
        </p:nvSpPr>
        <p:spPr>
          <a:xfrm rot="2598351">
            <a:off x="5878834" y="3168470"/>
            <a:ext cx="936104" cy="461665"/>
          </a:xfrm>
          <a:prstGeom prst="rightArrow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 descr="AI vs. Machine Learning vs. Deep Learning vs. Neural Networks: What's the  Difference? | IBM">
            <a:extLst>
              <a:ext uri="{FF2B5EF4-FFF2-40B4-BE49-F238E27FC236}">
                <a16:creationId xmlns:a16="http://schemas.microsoft.com/office/drawing/2014/main" id="{3893A31D-D822-4CDC-A6B6-17667DD16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8"/>
          <a:stretch/>
        </p:blipFill>
        <p:spPr bwMode="auto">
          <a:xfrm rot="10800000">
            <a:off x="6738756" y="3733555"/>
            <a:ext cx="1693101" cy="95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F69B0A-8C41-45F9-A496-0F27F66A4375}"/>
              </a:ext>
            </a:extLst>
          </p:cNvPr>
          <p:cNvCxnSpPr/>
          <p:nvPr/>
        </p:nvCxnSpPr>
        <p:spPr>
          <a:xfrm>
            <a:off x="268351" y="822128"/>
            <a:ext cx="3096344" cy="0"/>
          </a:xfrm>
          <a:prstGeom prst="line">
            <a:avLst/>
          </a:prstGeom>
          <a:ln w="76200">
            <a:solidFill>
              <a:srgbClr val="FFD8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15ED4E4-E9DE-495D-AEA1-C36D46F39404}"/>
              </a:ext>
            </a:extLst>
          </p:cNvPr>
          <p:cNvSpPr/>
          <p:nvPr/>
        </p:nvSpPr>
        <p:spPr>
          <a:xfrm>
            <a:off x="139129" y="268130"/>
            <a:ext cx="32533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/>
              <a:t>Future perspectives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5AFDEE-085B-47FB-AA9B-CA9A3C610FFF}"/>
              </a:ext>
            </a:extLst>
          </p:cNvPr>
          <p:cNvSpPr txBox="1"/>
          <p:nvPr/>
        </p:nvSpPr>
        <p:spPr>
          <a:xfrm>
            <a:off x="5587637" y="946504"/>
            <a:ext cx="19976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Diffraction pattern</a:t>
            </a:r>
            <a:r>
              <a:rPr lang="sl-SI" sz="1400" dirty="0"/>
              <a:t>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283738-AF41-484E-9F95-04D5B88A9ABD}"/>
              </a:ext>
            </a:extLst>
          </p:cNvPr>
          <p:cNvSpPr/>
          <p:nvPr/>
        </p:nvSpPr>
        <p:spPr>
          <a:xfrm>
            <a:off x="0" y="2703033"/>
            <a:ext cx="28883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simulated crystallographic models containing crystal defects</a:t>
            </a:r>
            <a:endParaRPr lang="sl-SI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51" y="1193520"/>
            <a:ext cx="1807269" cy="1263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225" y="4101908"/>
            <a:ext cx="1841325" cy="2496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7153" y="3548889"/>
            <a:ext cx="1595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ML</a:t>
            </a:r>
          </a:p>
        </p:txBody>
      </p:sp>
      <p:sp>
        <p:nvSpPr>
          <p:cNvPr id="30" name="Arrow: Right 16">
            <a:extLst>
              <a:ext uri="{FF2B5EF4-FFF2-40B4-BE49-F238E27FC236}">
                <a16:creationId xmlns:a16="http://schemas.microsoft.com/office/drawing/2014/main" id="{1F59D792-735C-4210-BE20-79150C031EB1}"/>
              </a:ext>
            </a:extLst>
          </p:cNvPr>
          <p:cNvSpPr/>
          <p:nvPr/>
        </p:nvSpPr>
        <p:spPr>
          <a:xfrm rot="19589396">
            <a:off x="5642729" y="4254012"/>
            <a:ext cx="936104" cy="461665"/>
          </a:xfrm>
          <a:prstGeom prst="rightArrow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267744" y="367918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4D STEM </a:t>
            </a:r>
            <a:r>
              <a:rPr lang="en-GB" dirty="0"/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34830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584CF6-06C7-419E-B8B0-94C6148584F9}"/>
              </a:ext>
            </a:extLst>
          </p:cNvPr>
          <p:cNvSpPr txBox="1"/>
          <p:nvPr/>
        </p:nvSpPr>
        <p:spPr>
          <a:xfrm>
            <a:off x="2123728" y="2921168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THANK YOU!</a:t>
            </a:r>
            <a:endParaRPr lang="sl-SI" sz="6000" b="1" dirty="0"/>
          </a:p>
        </p:txBody>
      </p:sp>
    </p:spTree>
    <p:extLst>
      <p:ext uri="{BB962C8B-B14F-4D97-AF65-F5344CB8AC3E}">
        <p14:creationId xmlns:p14="http://schemas.microsoft.com/office/powerpoint/2010/main" val="6113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9BAE02-2E1D-434C-936C-2C630D57805A}"/>
              </a:ext>
            </a:extLst>
          </p:cNvPr>
          <p:cNvSpPr/>
          <p:nvPr/>
        </p:nvSpPr>
        <p:spPr>
          <a:xfrm>
            <a:off x="179512" y="110101"/>
            <a:ext cx="9071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J7-4637: 4D STEM of energy related materials down to quantum level </a:t>
            </a:r>
            <a:endParaRPr lang="sl-SI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52D057-C54B-4DA9-B37E-80F33CDFFD8F}"/>
              </a:ext>
            </a:extLst>
          </p:cNvPr>
          <p:cNvSpPr/>
          <p:nvPr/>
        </p:nvSpPr>
        <p:spPr>
          <a:xfrm>
            <a:off x="339810" y="1276707"/>
            <a:ext cx="846437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From project proposal:</a:t>
            </a:r>
            <a:endParaRPr lang="sl-SI" sz="1400" dirty="0"/>
          </a:p>
          <a:p>
            <a:endParaRPr lang="en-US" sz="1400" dirty="0"/>
          </a:p>
          <a:p>
            <a:r>
              <a:rPr lang="en-US" sz="1400" dirty="0"/>
              <a:t>“We propose a large, interdisciplinary project </a:t>
            </a:r>
            <a:r>
              <a:rPr lang="en-US" sz="1400" u="sng" dirty="0"/>
              <a:t>as a platform </a:t>
            </a:r>
            <a:r>
              <a:rPr lang="en-US" sz="1400" dirty="0"/>
              <a:t>for development and application of knowledge-intense </a:t>
            </a:r>
            <a:r>
              <a:rPr lang="en-US" sz="1400" b="1" dirty="0"/>
              <a:t>4D STEM methodology </a:t>
            </a:r>
            <a:r>
              <a:rPr lang="en-US" sz="1400" dirty="0"/>
              <a:t>that addresses the challenges associated with </a:t>
            </a:r>
            <a:r>
              <a:rPr lang="en-US" sz="1400" b="1" dirty="0"/>
              <a:t>the determination of the light elements position, electrical, magnetic and strain fields, and charge density </a:t>
            </a:r>
            <a:r>
              <a:rPr lang="en-US" sz="1400" dirty="0"/>
              <a:t>of energy-related materials more broadly, creating pathways for more successful application of cutting-edge STEM analysis from nanometer down to the quantum level.“</a:t>
            </a:r>
            <a:endParaRPr lang="sl-SI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B7B972-1BD0-4204-A46B-3B6D4C5B7CC4}"/>
              </a:ext>
            </a:extLst>
          </p:cNvPr>
          <p:cNvSpPr/>
          <p:nvPr/>
        </p:nvSpPr>
        <p:spPr>
          <a:xfrm>
            <a:off x="339811" y="3650173"/>
            <a:ext cx="846437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Jozef</a:t>
            </a:r>
            <a:r>
              <a:rPr lang="en-US" sz="1400" b="1" dirty="0"/>
              <a:t> Stefan Institute, JSI:</a:t>
            </a:r>
          </a:p>
          <a:p>
            <a:r>
              <a:rPr lang="en-US" sz="1400" b="1" dirty="0"/>
              <a:t>Electronic Ceramics department, K5</a:t>
            </a:r>
            <a:r>
              <a:rPr lang="en-US" sz="1400" dirty="0"/>
              <a:t>: Synthesis and 4D STEM, in situ biasing 4D STEM of </a:t>
            </a:r>
            <a:r>
              <a:rPr lang="en-US" sz="1400" b="1" dirty="0"/>
              <a:t>ferroelectric materials </a:t>
            </a:r>
          </a:p>
          <a:p>
            <a:r>
              <a:rPr lang="en-US" sz="1400" b="1" dirty="0"/>
              <a:t>Department for Nanostructured materials,</a:t>
            </a:r>
            <a:r>
              <a:rPr lang="en-US" sz="1400" dirty="0"/>
              <a:t> </a:t>
            </a:r>
            <a:r>
              <a:rPr lang="en-US" sz="1400" b="1" dirty="0"/>
              <a:t>K7</a:t>
            </a:r>
            <a:r>
              <a:rPr lang="en-US" sz="1400" dirty="0"/>
              <a:t>: Synthesis and 4D STEM, in situ heating 4D STEM of </a:t>
            </a:r>
            <a:r>
              <a:rPr lang="en-US" sz="1400" b="1" dirty="0"/>
              <a:t>magnetic materials</a:t>
            </a:r>
          </a:p>
          <a:p>
            <a:r>
              <a:rPr lang="en-US" sz="1400" b="1" dirty="0"/>
              <a:t>Physical and Organic chemistry, K3</a:t>
            </a:r>
            <a:r>
              <a:rPr lang="en-US" sz="1400" dirty="0"/>
              <a:t>: </a:t>
            </a:r>
            <a:r>
              <a:rPr lang="en-US" sz="1400" b="1" dirty="0"/>
              <a:t>DFT calculations </a:t>
            </a:r>
            <a:r>
              <a:rPr lang="en-US" sz="1400" dirty="0"/>
              <a:t>of charge density distributions and various fields to interpret experimental findings </a:t>
            </a:r>
          </a:p>
          <a:p>
            <a:r>
              <a:rPr lang="en-US" sz="1400" b="1" dirty="0"/>
              <a:t>Knowledge Technologies, E8</a:t>
            </a:r>
            <a:r>
              <a:rPr lang="en-US" sz="1400" dirty="0"/>
              <a:t>: </a:t>
            </a:r>
            <a:r>
              <a:rPr lang="en-US" sz="1400" b="1" dirty="0"/>
              <a:t>Machine learning algorithms </a:t>
            </a:r>
            <a:r>
              <a:rPr lang="en-US" sz="1400" dirty="0"/>
              <a:t>for image analysis</a:t>
            </a:r>
          </a:p>
          <a:p>
            <a:endParaRPr lang="en-US" sz="1400" dirty="0"/>
          </a:p>
          <a:p>
            <a:r>
              <a:rPr lang="en-US" sz="1400" b="1" dirty="0"/>
              <a:t>National Institute of Chemistry, NIC: </a:t>
            </a:r>
          </a:p>
          <a:p>
            <a:r>
              <a:rPr lang="en-US" sz="1400" b="1" dirty="0"/>
              <a:t>Department of Materials Chemistry- Laboratory for Modern Battery Systems, D10Batt, </a:t>
            </a:r>
            <a:r>
              <a:rPr lang="en-US" sz="1400" dirty="0"/>
              <a:t>Synthesis and 4D STEM of </a:t>
            </a:r>
            <a:r>
              <a:rPr lang="en-US" sz="1400" b="1" dirty="0"/>
              <a:t>battery materials</a:t>
            </a:r>
          </a:p>
          <a:p>
            <a:r>
              <a:rPr lang="en-US" sz="1400" b="1" dirty="0"/>
              <a:t>Department of Materials Chemistry – Laboratory for Electrocatalysis, D10Ecat, </a:t>
            </a:r>
            <a:r>
              <a:rPr lang="en-US" sz="1400" dirty="0"/>
              <a:t>Synthesis and 4D STEM of </a:t>
            </a:r>
            <a:r>
              <a:rPr lang="en-US" sz="1400" b="1" dirty="0"/>
              <a:t>catalyst materials</a:t>
            </a:r>
            <a:r>
              <a:rPr lang="en-US" sz="1400" dirty="0"/>
              <a:t>, in situ heating 4D STEM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244DBB-3D6C-493B-AC4B-5E9756138B8B}"/>
              </a:ext>
            </a:extLst>
          </p:cNvPr>
          <p:cNvSpPr/>
          <p:nvPr/>
        </p:nvSpPr>
        <p:spPr>
          <a:xfrm>
            <a:off x="339811" y="3212012"/>
            <a:ext cx="26007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The project participating teams: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16EC26-508E-48F6-87CA-33ABB822F885}"/>
              </a:ext>
            </a:extLst>
          </p:cNvPr>
          <p:cNvCxnSpPr/>
          <p:nvPr/>
        </p:nvCxnSpPr>
        <p:spPr>
          <a:xfrm>
            <a:off x="179512" y="639852"/>
            <a:ext cx="3096344" cy="0"/>
          </a:xfrm>
          <a:prstGeom prst="line">
            <a:avLst/>
          </a:prstGeom>
          <a:ln w="76200">
            <a:solidFill>
              <a:srgbClr val="FFD8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13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116632"/>
            <a:ext cx="8631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Piezo-/Ferroelectric materials</a:t>
            </a:r>
          </a:p>
        </p:txBody>
      </p:sp>
      <p:sp>
        <p:nvSpPr>
          <p:cNvPr id="14" name="AutoShape 2" descr="Rezultat iskanja slik za ink jet printe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16EC26-508E-48F6-87CA-33ABB822F885}"/>
              </a:ext>
            </a:extLst>
          </p:cNvPr>
          <p:cNvCxnSpPr/>
          <p:nvPr/>
        </p:nvCxnSpPr>
        <p:spPr>
          <a:xfrm>
            <a:off x="179512" y="639852"/>
            <a:ext cx="3096344" cy="0"/>
          </a:xfrm>
          <a:prstGeom prst="line">
            <a:avLst/>
          </a:prstGeom>
          <a:ln w="76200">
            <a:solidFill>
              <a:srgbClr val="FFD8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6" descr="Image result for piezoelectricity diagram">
            <a:hlinkClick r:id="rId3"/>
            <a:extLst>
              <a:ext uri="{FF2B5EF4-FFF2-40B4-BE49-F238E27FC236}">
                <a16:creationId xmlns:a16="http://schemas.microsoft.com/office/drawing/2014/main" id="{92A199E1-266F-4C2B-9C2B-DECAB4A65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90932"/>
            <a:ext cx="1257916" cy="1413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27AA489-4041-4B06-8FE2-D3D6CE6DA323}"/>
              </a:ext>
            </a:extLst>
          </p:cNvPr>
          <p:cNvSpPr/>
          <p:nvPr/>
        </p:nvSpPr>
        <p:spPr>
          <a:xfrm>
            <a:off x="2555776" y="6488799"/>
            <a:ext cx="30146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200" dirty="0"/>
              <a:t>https://en.wikipedia.org/wiki/Piezoelectricity</a:t>
            </a:r>
          </a:p>
        </p:txBody>
      </p:sp>
      <p:sp>
        <p:nvSpPr>
          <p:cNvPr id="44" name="Text Box 107">
            <a:extLst>
              <a:ext uri="{FF2B5EF4-FFF2-40B4-BE49-F238E27FC236}">
                <a16:creationId xmlns:a16="http://schemas.microsoft.com/office/drawing/2014/main" id="{92F07D9A-2831-4258-8804-CEE72D15D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492" y="5503915"/>
            <a:ext cx="46678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sl-SI" sz="1400" b="1" dirty="0"/>
              <a:t>d</a:t>
            </a:r>
            <a:r>
              <a:rPr lang="sl-SI" altLang="sl-SI" sz="1400" b="1" dirty="0"/>
              <a:t> </a:t>
            </a:r>
            <a:r>
              <a:rPr lang="en-US" altLang="sl-SI" sz="1400" b="1" dirty="0"/>
              <a:t>=</a:t>
            </a:r>
            <a:r>
              <a:rPr lang="sl-SI" altLang="sl-SI" sz="1400" b="1" dirty="0"/>
              <a:t> </a:t>
            </a:r>
            <a:r>
              <a:rPr lang="en-US" altLang="sl-SI" sz="1400" b="1" dirty="0"/>
              <a:t>D/T</a:t>
            </a:r>
            <a:r>
              <a:rPr lang="sl-SI" altLang="sl-SI" sz="1400" b="1" dirty="0"/>
              <a:t> </a:t>
            </a:r>
            <a:r>
              <a:rPr lang="en-US" altLang="sl-SI" sz="1400" b="1" dirty="0"/>
              <a:t>=</a:t>
            </a:r>
            <a:r>
              <a:rPr lang="sl-SI" altLang="sl-SI" sz="1400" b="1" dirty="0"/>
              <a:t> </a:t>
            </a:r>
            <a:r>
              <a:rPr lang="en-US" altLang="sl-SI" sz="1400" b="1" dirty="0"/>
              <a:t>S/E </a:t>
            </a:r>
            <a:r>
              <a:rPr lang="sl-SI" altLang="sl-SI" sz="1400" b="1" dirty="0"/>
              <a:t> </a:t>
            </a:r>
            <a:r>
              <a:rPr lang="en-US" altLang="sl-SI" sz="1400" dirty="0"/>
              <a:t>[</a:t>
            </a:r>
            <a:r>
              <a:rPr lang="sl-SI" altLang="sl-SI" sz="1400" dirty="0"/>
              <a:t>C</a:t>
            </a:r>
            <a:r>
              <a:rPr lang="en-US" altLang="sl-SI" sz="1400" dirty="0"/>
              <a:t>/N, m/V</a:t>
            </a:r>
            <a:r>
              <a:rPr lang="sl-SI" altLang="sl-SI" sz="1400" dirty="0"/>
              <a:t>]</a:t>
            </a:r>
            <a:endParaRPr lang="en-US" altLang="sl-SI" sz="1400" dirty="0"/>
          </a:p>
          <a:p>
            <a:pPr algn="l"/>
            <a:r>
              <a:rPr lang="en-US" altLang="sl-SI" sz="1400" dirty="0"/>
              <a:t>d=piezoelectric constant</a:t>
            </a:r>
          </a:p>
          <a:p>
            <a:pPr algn="l"/>
            <a:r>
              <a:rPr lang="en-US" altLang="sl-SI" sz="1400" dirty="0"/>
              <a:t>D=dielectric displacement (charge per unit area), T=stress</a:t>
            </a:r>
          </a:p>
          <a:p>
            <a:pPr algn="l"/>
            <a:r>
              <a:rPr lang="en-US" altLang="sl-SI" sz="1400" dirty="0"/>
              <a:t>S=</a:t>
            </a:r>
            <a:r>
              <a:rPr lang="sl-SI" altLang="sl-SI" sz="1400" dirty="0"/>
              <a:t> </a:t>
            </a:r>
            <a:r>
              <a:rPr lang="en-US" altLang="sl-SI" sz="1400" dirty="0"/>
              <a:t>strain (expansion or contraction), E</a:t>
            </a:r>
            <a:r>
              <a:rPr lang="sl-SI" altLang="sl-SI" sz="1400" dirty="0"/>
              <a:t> </a:t>
            </a:r>
            <a:r>
              <a:rPr lang="en-US" altLang="sl-SI" sz="1400" dirty="0"/>
              <a:t>=</a:t>
            </a:r>
            <a:r>
              <a:rPr lang="sl-SI" altLang="sl-SI" sz="1400" dirty="0"/>
              <a:t> </a:t>
            </a:r>
            <a:r>
              <a:rPr lang="en-US" altLang="sl-SI" sz="1400" dirty="0"/>
              <a:t>Electric field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03" y="1008809"/>
            <a:ext cx="843759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116632"/>
            <a:ext cx="8631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Domains/domain walls/defects</a:t>
            </a:r>
          </a:p>
        </p:txBody>
      </p:sp>
      <p:sp>
        <p:nvSpPr>
          <p:cNvPr id="14" name="AutoShape 2" descr="Rezultat iskanja slik za ink jet printe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EFADE6D9-41F9-470F-9622-416257AD6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36" y="1131566"/>
            <a:ext cx="2343892" cy="212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A85D5B-1BB2-4920-AC39-E0A9FB2C4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54" y="4137422"/>
            <a:ext cx="3493194" cy="162640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DF5F18BF-2A5F-44B3-8524-3FF6D02BBA18}"/>
              </a:ext>
            </a:extLst>
          </p:cNvPr>
          <p:cNvSpPr txBox="1"/>
          <p:nvPr/>
        </p:nvSpPr>
        <p:spPr>
          <a:xfrm>
            <a:off x="433239" y="6306100"/>
            <a:ext cx="3346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G. F. </a:t>
            </a:r>
            <a:r>
              <a:rPr lang="en-US" sz="1200" dirty="0" err="1"/>
              <a:t>Nataf</a:t>
            </a:r>
            <a:r>
              <a:rPr lang="en-US" sz="1200" dirty="0"/>
              <a:t> et al., Nature Review Physics 2, 2020</a:t>
            </a:r>
            <a:endParaRPr lang="sl-SI" sz="1200" dirty="0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0AC8718-E66E-48D6-8180-4F7DB4E7D49C}"/>
              </a:ext>
            </a:extLst>
          </p:cNvPr>
          <p:cNvCxnSpPr/>
          <p:nvPr/>
        </p:nvCxnSpPr>
        <p:spPr>
          <a:xfrm>
            <a:off x="179512" y="639852"/>
            <a:ext cx="3096344" cy="0"/>
          </a:xfrm>
          <a:prstGeom prst="line">
            <a:avLst/>
          </a:prstGeom>
          <a:ln w="76200">
            <a:solidFill>
              <a:srgbClr val="FFD8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F2A2790-D208-4225-88B5-17776A6E5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61" y="879133"/>
            <a:ext cx="3244580" cy="28194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F30CA9-A560-4748-8AF5-94C1667668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21654" b="140"/>
          <a:stretch>
            <a:fillRect/>
          </a:stretch>
        </p:blipFill>
        <p:spPr>
          <a:xfrm>
            <a:off x="6634013" y="1944836"/>
            <a:ext cx="2151556" cy="2192586"/>
          </a:xfrm>
          <a:custGeom>
            <a:avLst/>
            <a:gdLst>
              <a:gd name="connsiteX0" fmla="*/ 0 w 1812362"/>
              <a:gd name="connsiteY0" fmla="*/ 0 h 1846924"/>
              <a:gd name="connsiteX1" fmla="*/ 1812362 w 1812362"/>
              <a:gd name="connsiteY1" fmla="*/ 0 h 1846924"/>
              <a:gd name="connsiteX2" fmla="*/ 1812362 w 1812362"/>
              <a:gd name="connsiteY2" fmla="*/ 1846924 h 1846924"/>
              <a:gd name="connsiteX3" fmla="*/ 0 w 1812362"/>
              <a:gd name="connsiteY3" fmla="*/ 1846924 h 184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2362" h="1846924">
                <a:moveTo>
                  <a:pt x="0" y="0"/>
                </a:moveTo>
                <a:lnTo>
                  <a:pt x="1812362" y="0"/>
                </a:lnTo>
                <a:lnTo>
                  <a:pt x="1812362" y="1846924"/>
                </a:lnTo>
                <a:lnTo>
                  <a:pt x="0" y="184692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625D85-C106-4E8A-9A22-1D72FFB946FF}"/>
              </a:ext>
            </a:extLst>
          </p:cNvPr>
          <p:cNvSpPr txBox="1"/>
          <p:nvPr/>
        </p:nvSpPr>
        <p:spPr>
          <a:xfrm>
            <a:off x="6634013" y="4082788"/>
            <a:ext cx="229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situ biasing STEM</a:t>
            </a:r>
            <a:endParaRPr lang="sl-SI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50D369-5DED-4FD1-993A-7C1AB5DA0D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414" t="8119"/>
          <a:stretch/>
        </p:blipFill>
        <p:spPr>
          <a:xfrm>
            <a:off x="3744117" y="3914559"/>
            <a:ext cx="2684070" cy="21204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9D40B0-E220-4709-91DE-7F28D6458814}"/>
              </a:ext>
            </a:extLst>
          </p:cNvPr>
          <p:cNvSpPr txBox="1"/>
          <p:nvPr/>
        </p:nvSpPr>
        <p:spPr>
          <a:xfrm>
            <a:off x="3629536" y="6029100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D. Damjanovic, Rep. Prog. Phys. 61, 1998</a:t>
            </a: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16206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50"/>
            <a:ext cx="9156822" cy="68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643" y="260648"/>
            <a:ext cx="6442598" cy="6480720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F2F78A3C-10CA-4402-B579-D7B5CA6C6F8C}"/>
              </a:ext>
            </a:extLst>
          </p:cNvPr>
          <p:cNvGrpSpPr/>
          <p:nvPr/>
        </p:nvGrpSpPr>
        <p:grpSpPr>
          <a:xfrm>
            <a:off x="86224" y="1240473"/>
            <a:ext cx="2161310" cy="5138853"/>
            <a:chOff x="120073" y="1011106"/>
            <a:chExt cx="2161310" cy="5138853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08507CB-1FCD-4AB3-886E-75225E97A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107" y="1042288"/>
              <a:ext cx="1941046" cy="1395545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ADD543EB-6340-4F1C-BECC-EFD175EBB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107" y="4076205"/>
              <a:ext cx="1958036" cy="2009866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CADA7709-ACFD-43B0-81C0-5430A336E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9107" y="2530016"/>
              <a:ext cx="1945711" cy="1395440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7D1AFAA-0D0B-4D2E-9E3D-74367A0C4CF2}"/>
                </a:ext>
              </a:extLst>
            </p:cNvPr>
            <p:cNvSpPr txBox="1"/>
            <p:nvPr/>
          </p:nvSpPr>
          <p:spPr>
            <a:xfrm>
              <a:off x="701335" y="2523841"/>
              <a:ext cx="923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 FIB lamella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0E6C616-6EDA-44A3-AC0D-AF3F88E2778C}"/>
                </a:ext>
              </a:extLst>
            </p:cNvPr>
            <p:cNvSpPr/>
            <p:nvPr/>
          </p:nvSpPr>
          <p:spPr>
            <a:xfrm>
              <a:off x="191524" y="1011107"/>
              <a:ext cx="19486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mechanical polishing, followed by argon ion beam milling</a:t>
              </a:r>
              <a:endParaRPr lang="sl-SI" sz="1200" dirty="0">
                <a:solidFill>
                  <a:schemeClr val="bg1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49A57F1-8E56-4032-AB84-0956CB7AE532}"/>
                </a:ext>
              </a:extLst>
            </p:cNvPr>
            <p:cNvSpPr txBox="1"/>
            <p:nvPr/>
          </p:nvSpPr>
          <p:spPr>
            <a:xfrm>
              <a:off x="447622" y="4821382"/>
              <a:ext cx="1055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powder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BB07C0C-5A2C-47FE-83B9-940C30C572D6}"/>
                </a:ext>
              </a:extLst>
            </p:cNvPr>
            <p:cNvSpPr/>
            <p:nvPr/>
          </p:nvSpPr>
          <p:spPr>
            <a:xfrm>
              <a:off x="120073" y="1011106"/>
              <a:ext cx="2161310" cy="5138853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0ED395-BDB6-43F8-89C3-86EA12EADF58}"/>
              </a:ext>
            </a:extLst>
          </p:cNvPr>
          <p:cNvSpPr txBox="1"/>
          <p:nvPr/>
        </p:nvSpPr>
        <p:spPr>
          <a:xfrm>
            <a:off x="1450604" y="3836939"/>
            <a:ext cx="760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/>
              <a:t>m</a:t>
            </a:r>
            <a:endParaRPr lang="sl-SI" sz="1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F154CF7-786C-44E3-8FDA-B6AAC04E59AD}"/>
              </a:ext>
            </a:extLst>
          </p:cNvPr>
          <p:cNvSpPr txBox="1"/>
          <p:nvPr/>
        </p:nvSpPr>
        <p:spPr>
          <a:xfrm>
            <a:off x="1411404" y="2305011"/>
            <a:ext cx="760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/>
              <a:t>m</a:t>
            </a:r>
            <a:endParaRPr lang="sl-SI" sz="1400" dirty="0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4924188-B38C-4775-871E-5A3F6D5BBEDB}"/>
              </a:ext>
            </a:extLst>
          </p:cNvPr>
          <p:cNvCxnSpPr/>
          <p:nvPr/>
        </p:nvCxnSpPr>
        <p:spPr>
          <a:xfrm>
            <a:off x="35496" y="646194"/>
            <a:ext cx="3096344" cy="0"/>
          </a:xfrm>
          <a:prstGeom prst="line">
            <a:avLst/>
          </a:prstGeom>
          <a:ln w="76200">
            <a:solidFill>
              <a:srgbClr val="FFD8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D09EBA5-0C9E-443D-A948-0636DCA83061}"/>
              </a:ext>
            </a:extLst>
          </p:cNvPr>
          <p:cNvSpPr/>
          <p:nvPr/>
        </p:nvSpPr>
        <p:spPr>
          <a:xfrm>
            <a:off x="0" y="0"/>
            <a:ext cx="26550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noProof="1"/>
              <a:t>Methods: STEM</a:t>
            </a:r>
          </a:p>
        </p:txBody>
      </p:sp>
    </p:spTree>
    <p:extLst>
      <p:ext uri="{BB962C8B-B14F-4D97-AF65-F5344CB8AC3E}">
        <p14:creationId xmlns:p14="http://schemas.microsoft.com/office/powerpoint/2010/main" val="20380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44964" y="26275"/>
            <a:ext cx="8999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noProof="1"/>
              <a:t>Quantum detectors : Merlin 256 x 256 pixelate</a:t>
            </a:r>
            <a:r>
              <a:rPr lang="en-US" sz="3000" noProof="1"/>
              <a:t>d</a:t>
            </a:r>
            <a:r>
              <a:rPr lang="sl-SI" sz="3000" noProof="1"/>
              <a:t> detector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4329565"/>
            <a:ext cx="446449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Retractable type</a:t>
            </a:r>
          </a:p>
          <a:p>
            <a:r>
              <a:rPr lang="en-US" sz="1400" dirty="0"/>
              <a:t>Direct electron detection</a:t>
            </a:r>
          </a:p>
          <a:p>
            <a:r>
              <a:rPr lang="en-US" sz="1400" dirty="0"/>
              <a:t>Pixel size: 50 x 50  µm</a:t>
            </a:r>
          </a:p>
          <a:p>
            <a:r>
              <a:rPr lang="en-US" sz="1400" dirty="0"/>
              <a:t>Active area: 14 x 14 mm</a:t>
            </a:r>
            <a:r>
              <a:rPr lang="en-US" sz="1400" baseline="30000" dirty="0"/>
              <a:t>2</a:t>
            </a:r>
            <a:r>
              <a:rPr lang="en-US" sz="1400" dirty="0"/>
              <a:t> </a:t>
            </a:r>
          </a:p>
          <a:p>
            <a:r>
              <a:rPr lang="en-US" sz="1400" dirty="0"/>
              <a:t>Number of pixels: 256 x 256 </a:t>
            </a:r>
          </a:p>
          <a:p>
            <a:r>
              <a:rPr lang="en-US" sz="1400" dirty="0"/>
              <a:t>Sampling frequency (max): 2 kHz</a:t>
            </a:r>
          </a:p>
          <a:p>
            <a:r>
              <a:rPr lang="en-US" sz="1400" dirty="0"/>
              <a:t>Dynamical range: max 24 bit </a:t>
            </a:r>
          </a:p>
          <a:p>
            <a:r>
              <a:rPr lang="en-US" sz="1400" dirty="0"/>
              <a:t>Energy range:  60 </a:t>
            </a:r>
            <a:r>
              <a:rPr lang="en-US" sz="1400" dirty="0" err="1"/>
              <a:t>keV</a:t>
            </a:r>
            <a:r>
              <a:rPr lang="en-US" sz="1400" dirty="0"/>
              <a:t> – 300 </a:t>
            </a:r>
            <a:r>
              <a:rPr lang="en-US" sz="1400" dirty="0" err="1"/>
              <a:t>keV</a:t>
            </a:r>
            <a:endParaRPr lang="en-US" sz="1400" dirty="0"/>
          </a:p>
          <a:p>
            <a:r>
              <a:rPr lang="en-US" sz="1400" dirty="0"/>
              <a:t>On line computer: 32GB RAM, 1TB SSD, 3TB HD</a:t>
            </a:r>
          </a:p>
          <a:p>
            <a:r>
              <a:rPr lang="en-US" sz="1400" dirty="0"/>
              <a:t>Off line computer (storage): 128GB RAM, 1T SSD, 16TB HD</a:t>
            </a:r>
          </a:p>
          <a:p>
            <a:r>
              <a:rPr lang="en-US" sz="1400" dirty="0"/>
              <a:t>- additional 7 free slots (for max 8 x 16 TB)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5471" y="4509120"/>
            <a:ext cx="3783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Triggering:</a:t>
            </a:r>
          </a:p>
          <a:p>
            <a:r>
              <a:rPr lang="en-US" dirty="0"/>
              <a:t>- </a:t>
            </a:r>
            <a:r>
              <a:rPr lang="en-US" dirty="0" err="1"/>
              <a:t>Gatan</a:t>
            </a:r>
            <a:r>
              <a:rPr lang="en-US" dirty="0"/>
              <a:t> Spectrum imaging</a:t>
            </a:r>
            <a:r>
              <a:rPr lang="sl-SI" dirty="0"/>
              <a:t> (6 bit):</a:t>
            </a:r>
          </a:p>
          <a:p>
            <a:r>
              <a:rPr lang="sl-SI" dirty="0"/>
              <a:t>   128 x 128 image ~ </a:t>
            </a:r>
            <a:r>
              <a:rPr lang="en-US" dirty="0"/>
              <a:t>30</a:t>
            </a:r>
            <a:r>
              <a:rPr lang="sl-SI" dirty="0"/>
              <a:t> sec  (1,05 GB)</a:t>
            </a:r>
          </a:p>
          <a:p>
            <a:r>
              <a:rPr lang="sl-SI" dirty="0"/>
              <a:t>   256 x 256 image ~ </a:t>
            </a:r>
            <a:r>
              <a:rPr lang="en-US" dirty="0"/>
              <a:t>2</a:t>
            </a:r>
            <a:r>
              <a:rPr lang="sl-SI" dirty="0"/>
              <a:t> min (4,2 GB)</a:t>
            </a:r>
          </a:p>
          <a:p>
            <a:r>
              <a:rPr lang="sl-SI" dirty="0"/>
              <a:t>   512 x 512 image ~ </a:t>
            </a:r>
            <a:r>
              <a:rPr lang="en-US" dirty="0"/>
              <a:t>6</a:t>
            </a:r>
            <a:r>
              <a:rPr lang="sl-SI" dirty="0"/>
              <a:t> min (16,8 GB)</a:t>
            </a:r>
          </a:p>
          <a:p>
            <a:r>
              <a:rPr lang="sl-SI" dirty="0"/>
              <a:t>     1k x 1k    image ~ </a:t>
            </a:r>
            <a:r>
              <a:rPr lang="en-US" dirty="0"/>
              <a:t>30</a:t>
            </a:r>
            <a:r>
              <a:rPr lang="sl-SI" dirty="0"/>
              <a:t> min (67,2 GB)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85C43-1082-453F-BB3B-4BA75C5AB451}"/>
              </a:ext>
            </a:extLst>
          </p:cNvPr>
          <p:cNvCxnSpPr/>
          <p:nvPr/>
        </p:nvCxnSpPr>
        <p:spPr>
          <a:xfrm>
            <a:off x="179512" y="548680"/>
            <a:ext cx="3096344" cy="0"/>
          </a:xfrm>
          <a:prstGeom prst="line">
            <a:avLst/>
          </a:prstGeom>
          <a:ln w="76200">
            <a:solidFill>
              <a:srgbClr val="FFD8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847666"/>
            <a:ext cx="6960934" cy="345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7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CFA163-2549-4CE2-9661-8520536BB762}"/>
              </a:ext>
            </a:extLst>
          </p:cNvPr>
          <p:cNvCxnSpPr/>
          <p:nvPr/>
        </p:nvCxnSpPr>
        <p:spPr>
          <a:xfrm>
            <a:off x="179512" y="696496"/>
            <a:ext cx="3096344" cy="0"/>
          </a:xfrm>
          <a:prstGeom prst="line">
            <a:avLst/>
          </a:prstGeom>
          <a:ln w="76200">
            <a:solidFill>
              <a:srgbClr val="FFD8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5F7DC473-D7D6-4D1A-9A59-88A5DC1D55CB}"/>
              </a:ext>
            </a:extLst>
          </p:cNvPr>
          <p:cNvSpPr txBox="1">
            <a:spLocks/>
          </p:cNvSpPr>
          <p:nvPr/>
        </p:nvSpPr>
        <p:spPr bwMode="auto">
          <a:xfrm>
            <a:off x="128516" y="272481"/>
            <a:ext cx="8766783" cy="56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AE00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AE001F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AE001F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AE001F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AE001F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AE001F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AE001F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AE001F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AE001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3000" dirty="0">
                <a:solidFill>
                  <a:schemeClr val="tx1"/>
                </a:solidFill>
              </a:rPr>
              <a:t>4D STEM</a:t>
            </a:r>
            <a:endParaRPr lang="en-US" sz="2000" dirty="0">
              <a:solidFill>
                <a:schemeClr val="tx1"/>
              </a:solidFill>
            </a:endParaRPr>
          </a:p>
          <a:p>
            <a:endParaRPr lang="sl-SI" sz="30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8B17FF-53D7-4CDB-839C-838D18B500FF}"/>
              </a:ext>
            </a:extLst>
          </p:cNvPr>
          <p:cNvSpPr txBox="1"/>
          <p:nvPr/>
        </p:nvSpPr>
        <p:spPr>
          <a:xfrm>
            <a:off x="4339134" y="3664578"/>
            <a:ext cx="2571231" cy="245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 + mathematical reconstruction</a:t>
            </a:r>
            <a:endParaRPr lang="sl-SI" sz="105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D7268A-94ED-43BF-B20D-D604A99E5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82626"/>
            <a:ext cx="2232248" cy="2360447"/>
          </a:xfrm>
          <a:prstGeom prst="rect">
            <a:avLst/>
          </a:prstGeom>
        </p:spPr>
      </p:pic>
      <p:pic>
        <p:nvPicPr>
          <p:cNvPr id="2" name="Picture 2" descr="4D STEM with a direct electron detector - 2020 - Wiley Analytical Sci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7" y="1332626"/>
            <a:ext cx="4812908" cy="209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D31A94-5823-413A-B5AE-C9DEE4E9B34E}"/>
              </a:ext>
            </a:extLst>
          </p:cNvPr>
          <p:cNvSpPr txBox="1"/>
          <p:nvPr/>
        </p:nvSpPr>
        <p:spPr>
          <a:xfrm>
            <a:off x="374008" y="3397632"/>
            <a:ext cx="506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/>
              <a:t>In 4D STEM the probe is scanned in a 2D array and at each probe position 2D diffraction pattern is imaged on pixelated detector</a:t>
            </a:r>
            <a:r>
              <a:rPr lang="sl-SI" sz="1400" dirty="0"/>
              <a:t>.</a:t>
            </a:r>
            <a:endParaRPr lang="en-GB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31D520E-2F88-4CF8-85E2-2FBA7D81D446}"/>
              </a:ext>
            </a:extLst>
          </p:cNvPr>
          <p:cNvSpPr txBox="1"/>
          <p:nvPr/>
        </p:nvSpPr>
        <p:spPr>
          <a:xfrm>
            <a:off x="5870964" y="3648287"/>
            <a:ext cx="3024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Stack of diffraction patterns</a:t>
            </a:r>
            <a:r>
              <a:rPr lang="sl-SI" sz="1400" dirty="0"/>
              <a:t> </a:t>
            </a:r>
            <a:r>
              <a:rPr lang="en-US" sz="1400" dirty="0"/>
              <a:t>at each pixel position in a STEM </a:t>
            </a:r>
            <a:r>
              <a:rPr lang="sl-SI" sz="1400" dirty="0"/>
              <a:t>map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C89C44-2F35-4232-9213-21475C733672}"/>
              </a:ext>
            </a:extLst>
          </p:cNvPr>
          <p:cNvSpPr/>
          <p:nvPr/>
        </p:nvSpPr>
        <p:spPr>
          <a:xfrm>
            <a:off x="390826" y="1280978"/>
            <a:ext cx="354159" cy="245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70718F-E3C0-4F9C-BBCA-0D8757C36E37}"/>
              </a:ext>
            </a:extLst>
          </p:cNvPr>
          <p:cNvSpPr/>
          <p:nvPr/>
        </p:nvSpPr>
        <p:spPr>
          <a:xfrm>
            <a:off x="1872363" y="1071039"/>
            <a:ext cx="354159" cy="245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3FB17C-1119-4396-B15D-23DA8E1EDE81}"/>
              </a:ext>
            </a:extLst>
          </p:cNvPr>
          <p:cNvSpPr/>
          <p:nvPr/>
        </p:nvSpPr>
        <p:spPr>
          <a:xfrm>
            <a:off x="2401169" y="1226882"/>
            <a:ext cx="354159" cy="245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FD3FFF-9B13-4A10-8A18-F03CCF714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92" y="4048740"/>
            <a:ext cx="2865655" cy="21141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2357" y="6172447"/>
            <a:ext cx="274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Movement of “zero” beam </a:t>
            </a:r>
            <a:endParaRPr lang="sl-SI" dirty="0"/>
          </a:p>
        </p:txBody>
      </p:sp>
      <p:pic>
        <p:nvPicPr>
          <p:cNvPr id="15" name="Picture 2" descr="D:\_ABencanGolob\Tadej\domene\Naonori\BFO_data\2BFM-20-s760-16-0151_smooth7_sizefix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13419"/>
            <a:ext cx="2642404" cy="264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6012160" y="3488862"/>
            <a:ext cx="0" cy="8639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21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DFB76-BED3-486A-9022-82B5D3AF0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1" t="2585"/>
          <a:stretch/>
        </p:blipFill>
        <p:spPr>
          <a:xfrm>
            <a:off x="5492425" y="1992357"/>
            <a:ext cx="3623786" cy="1489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B02B7-CC5C-4E2E-AFB6-043E15748B67}"/>
              </a:ext>
            </a:extLst>
          </p:cNvPr>
          <p:cNvSpPr txBox="1"/>
          <p:nvPr/>
        </p:nvSpPr>
        <p:spPr>
          <a:xfrm>
            <a:off x="6629892" y="1700808"/>
            <a:ext cx="14656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b="1" dirty="0">
                <a:latin typeface="Helvetica" pitchFamily="2" charset="0"/>
              </a:rPr>
              <a:t>Atomic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FD2B1-6203-4723-A788-E462FE08E6D6}"/>
              </a:ext>
            </a:extLst>
          </p:cNvPr>
          <p:cNvSpPr txBox="1"/>
          <p:nvPr/>
        </p:nvSpPr>
        <p:spPr>
          <a:xfrm>
            <a:off x="1839682" y="1787572"/>
            <a:ext cx="1233949" cy="279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en-GB" sz="1350" b="1" dirty="0">
                <a:solidFill>
                  <a:prstClr val="black"/>
                </a:solidFill>
                <a:latin typeface="Helvetica" pitchFamily="2" charset="0"/>
              </a:rPr>
              <a:t>Long-range</a:t>
            </a:r>
            <a:endParaRPr lang="en-GB" sz="1350" b="1" dirty="0"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3DBFDC-2D09-4A88-A38E-A4BE399E25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" t="3139"/>
          <a:stretch/>
        </p:blipFill>
        <p:spPr>
          <a:xfrm>
            <a:off x="6280146" y="3584699"/>
            <a:ext cx="1815346" cy="12642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B40C88-7980-4F43-9CC1-92D909E65AC8}"/>
              </a:ext>
            </a:extLst>
          </p:cNvPr>
          <p:cNvSpPr txBox="1"/>
          <p:nvPr/>
        </p:nvSpPr>
        <p:spPr>
          <a:xfrm>
            <a:off x="6098173" y="5013176"/>
            <a:ext cx="2179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Gao et al., </a:t>
            </a:r>
            <a:r>
              <a:rPr lang="en-GB" sz="1400" i="1" dirty="0">
                <a:latin typeface="Helvetica" pitchFamily="2" charset="0"/>
              </a:rPr>
              <a:t>Nature</a:t>
            </a:r>
            <a:r>
              <a:rPr lang="en-GB" sz="1400" dirty="0">
                <a:latin typeface="Helvetica" pitchFamily="2" charset="0"/>
              </a:rPr>
              <a:t> </a:t>
            </a:r>
            <a:r>
              <a:rPr lang="en-GB" sz="1400" b="1" dirty="0">
                <a:latin typeface="Helvetica" pitchFamily="2" charset="0"/>
              </a:rPr>
              <a:t>2019</a:t>
            </a:r>
            <a:r>
              <a:rPr lang="en-GB" sz="1400" dirty="0">
                <a:latin typeface="Helvetica" pitchFamily="2" charset="0"/>
              </a:rPr>
              <a:t>, 575, 480 </a:t>
            </a:r>
            <a:endParaRPr lang="sl-SI" sz="1400" dirty="0"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9515F1-A5A7-48D4-9228-F29EE18FB6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1"/>
          <a:stretch/>
        </p:blipFill>
        <p:spPr>
          <a:xfrm>
            <a:off x="104210" y="2241759"/>
            <a:ext cx="4728974" cy="18629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89E1A4-95ED-4375-ACF9-D4C37D5095AF}"/>
              </a:ext>
            </a:extLst>
          </p:cNvPr>
          <p:cNvSpPr txBox="1"/>
          <p:nvPr/>
        </p:nvSpPr>
        <p:spPr>
          <a:xfrm>
            <a:off x="683569" y="4111549"/>
            <a:ext cx="3225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latin typeface="Helvetica" pitchFamily="2" charset="0"/>
              </a:rPr>
              <a:t>Ignatans</a:t>
            </a:r>
            <a:r>
              <a:rPr lang="en-GB" sz="1400" dirty="0">
                <a:latin typeface="Helvetica" pitchFamily="2" charset="0"/>
              </a:rPr>
              <a:t> et al., </a:t>
            </a:r>
            <a:r>
              <a:rPr lang="en-GB" sz="1400" i="1" dirty="0">
                <a:latin typeface="Helvetica" pitchFamily="2" charset="0"/>
              </a:rPr>
              <a:t>Phys. Rev. Lett. </a:t>
            </a:r>
            <a:r>
              <a:rPr lang="en-GB" sz="1400" b="1" dirty="0">
                <a:latin typeface="Helvetica" pitchFamily="2" charset="0"/>
              </a:rPr>
              <a:t>2021</a:t>
            </a:r>
            <a:r>
              <a:rPr lang="en-GB" sz="1400" dirty="0">
                <a:latin typeface="Helvetica" pitchFamily="2" charset="0"/>
              </a:rPr>
              <a:t>, 127, 167601</a:t>
            </a:r>
            <a:endParaRPr lang="sl-SI" sz="1400" b="1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93A10D-4B66-403E-8110-BE9E0ED3112B}"/>
              </a:ext>
            </a:extLst>
          </p:cNvPr>
          <p:cNvSpPr txBox="1"/>
          <p:nvPr/>
        </p:nvSpPr>
        <p:spPr>
          <a:xfrm>
            <a:off x="701503" y="4641610"/>
            <a:ext cx="3329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latin typeface="Helvetica" pitchFamily="2" charset="0"/>
              </a:rPr>
              <a:t>Ignatans</a:t>
            </a:r>
            <a:r>
              <a:rPr lang="en-GB" sz="1400" dirty="0">
                <a:latin typeface="Helvetica" pitchFamily="2" charset="0"/>
              </a:rPr>
              <a:t> et al., </a:t>
            </a:r>
            <a:r>
              <a:rPr lang="en-GB" sz="1400" i="1" dirty="0">
                <a:latin typeface="Helvetica" pitchFamily="2" charset="0"/>
              </a:rPr>
              <a:t>Adv. </a:t>
            </a:r>
            <a:r>
              <a:rPr lang="en-GB" sz="1400" i="1" dirty="0" err="1">
                <a:latin typeface="Helvetica" pitchFamily="2" charset="0"/>
              </a:rPr>
              <a:t>Funct</a:t>
            </a:r>
            <a:r>
              <a:rPr lang="en-GB" sz="1400" i="1" dirty="0">
                <a:latin typeface="Helvetica" pitchFamily="2" charset="0"/>
              </a:rPr>
              <a:t>. Mater. </a:t>
            </a:r>
            <a:r>
              <a:rPr lang="en-GB" sz="1400" b="1" dirty="0">
                <a:latin typeface="Helvetica" pitchFamily="2" charset="0"/>
              </a:rPr>
              <a:t>2022</a:t>
            </a:r>
            <a:r>
              <a:rPr lang="en-GB" sz="1400" dirty="0">
                <a:latin typeface="Helvetica" pitchFamily="2" charset="0"/>
              </a:rPr>
              <a:t>, 32, 2100271</a:t>
            </a:r>
            <a:endParaRPr lang="sl-SI" sz="1400" dirty="0">
              <a:latin typeface="Helvetica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B83A7B0-C10B-427F-82CC-C54C88193C8C}"/>
              </a:ext>
            </a:extLst>
          </p:cNvPr>
          <p:cNvSpPr txBox="1">
            <a:spLocks/>
          </p:cNvSpPr>
          <p:nvPr/>
        </p:nvSpPr>
        <p:spPr>
          <a:xfrm>
            <a:off x="72237" y="103251"/>
            <a:ext cx="8876650" cy="89079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700" dirty="0">
                <a:latin typeface="Helvetica" pitchFamily="2" charset="0"/>
              </a:rPr>
              <a:t>Electric Fields (</a:t>
            </a:r>
            <a:r>
              <a:rPr lang="en-GB" sz="3000" dirty="0"/>
              <a:t>Electric</a:t>
            </a:r>
            <a:r>
              <a:rPr lang="en-GB" sz="2700" dirty="0">
                <a:latin typeface="Helvetica" pitchFamily="2" charset="0"/>
              </a:rPr>
              <a:t> potential, Charge distribution etc.)</a:t>
            </a:r>
            <a:endParaRPr lang="en-GB" sz="2100" dirty="0">
              <a:latin typeface="Helvetica" pitchFamily="2" charset="0"/>
            </a:endParaRPr>
          </a:p>
          <a:p>
            <a:pPr marL="0" indent="0">
              <a:buNone/>
            </a:pPr>
            <a:endParaRPr lang="sl-SI" sz="2100" dirty="0">
              <a:latin typeface="Helvetica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CFA163-2549-4CE2-9661-8520536BB762}"/>
              </a:ext>
            </a:extLst>
          </p:cNvPr>
          <p:cNvCxnSpPr/>
          <p:nvPr/>
        </p:nvCxnSpPr>
        <p:spPr>
          <a:xfrm>
            <a:off x="179512" y="696496"/>
            <a:ext cx="3096344" cy="0"/>
          </a:xfrm>
          <a:prstGeom prst="line">
            <a:avLst/>
          </a:prstGeom>
          <a:ln w="76200">
            <a:solidFill>
              <a:srgbClr val="FFD8C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21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15619</TotalTime>
  <Words>976</Words>
  <Application>Microsoft Office PowerPoint</Application>
  <PresentationFormat>On-screen Show (4:3)</PresentationFormat>
  <Paragraphs>151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FSBrabo</vt:lpstr>
      <vt:lpstr>Arial</vt:lpstr>
      <vt:lpstr>Calibri</vt:lpstr>
      <vt:lpstr>Helvetica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Andreja Benčan</dc:creator>
  <cp:lastModifiedBy>Andreja Benčan</cp:lastModifiedBy>
  <cp:revision>1555</cp:revision>
  <cp:lastPrinted>2024-05-14T13:32:52Z</cp:lastPrinted>
  <dcterms:created xsi:type="dcterms:W3CDTF">2018-05-07T10:51:40Z</dcterms:created>
  <dcterms:modified xsi:type="dcterms:W3CDTF">2024-05-14T20:44:28Z</dcterms:modified>
</cp:coreProperties>
</file>